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51"/>
  </p:notesMasterIdLst>
  <p:handoutMasterIdLst>
    <p:handoutMasterId r:id="rId52"/>
  </p:handoutMasterIdLst>
  <p:sldIdLst>
    <p:sldId id="256" r:id="rId4"/>
    <p:sldId id="447" r:id="rId5"/>
    <p:sldId id="361" r:id="rId6"/>
    <p:sldId id="362" r:id="rId7"/>
    <p:sldId id="360" r:id="rId8"/>
    <p:sldId id="263" r:id="rId9"/>
    <p:sldId id="416" r:id="rId10"/>
    <p:sldId id="413" r:id="rId11"/>
    <p:sldId id="261" r:id="rId12"/>
    <p:sldId id="364" r:id="rId13"/>
    <p:sldId id="456" r:id="rId14"/>
    <p:sldId id="438" r:id="rId15"/>
    <p:sldId id="275" r:id="rId16"/>
    <p:sldId id="375" r:id="rId17"/>
    <p:sldId id="372" r:id="rId18"/>
    <p:sldId id="454" r:id="rId19"/>
    <p:sldId id="278" r:id="rId20"/>
    <p:sldId id="368" r:id="rId21"/>
    <p:sldId id="295" r:id="rId22"/>
    <p:sldId id="439" r:id="rId23"/>
    <p:sldId id="420" r:id="rId24"/>
    <p:sldId id="421" r:id="rId25"/>
    <p:sldId id="299" r:id="rId26"/>
    <p:sldId id="377" r:id="rId27"/>
    <p:sldId id="303" r:id="rId28"/>
    <p:sldId id="381" r:id="rId29"/>
    <p:sldId id="424" r:id="rId30"/>
    <p:sldId id="444" r:id="rId31"/>
    <p:sldId id="425" r:id="rId32"/>
    <p:sldId id="389" r:id="rId33"/>
    <p:sldId id="390" r:id="rId34"/>
    <p:sldId id="433" r:id="rId35"/>
    <p:sldId id="440" r:id="rId36"/>
    <p:sldId id="394" r:id="rId37"/>
    <p:sldId id="419" r:id="rId38"/>
    <p:sldId id="395" r:id="rId39"/>
    <p:sldId id="449" r:id="rId40"/>
    <p:sldId id="451" r:id="rId41"/>
    <p:sldId id="450" r:id="rId42"/>
    <p:sldId id="452" r:id="rId43"/>
    <p:sldId id="400" r:id="rId44"/>
    <p:sldId id="453" r:id="rId45"/>
    <p:sldId id="397" r:id="rId46"/>
    <p:sldId id="445" r:id="rId47"/>
    <p:sldId id="434" r:id="rId48"/>
    <p:sldId id="429" r:id="rId49"/>
    <p:sldId id="448" r:id="rId50"/>
  </p:sldIdLst>
  <p:sldSz cx="9144000" cy="6858000" type="screen4x3"/>
  <p:notesSz cx="7010400" cy="92964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27">
          <p15:clr>
            <a:srgbClr val="A4A3A4"/>
          </p15:clr>
        </p15:guide>
        <p15:guide id="4" pos="2185">
          <p15:clr>
            <a:srgbClr val="A4A3A4"/>
          </p15:clr>
        </p15:guide>
        <p15:guide id="5" pos="28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Benjamin" initials="MB" lastIdx="12" clrIdx="0"/>
  <p:cmAuthor id="2" name="Lawrence, Laura J." initials="LLJ" lastIdx="43" clrIdx="1"/>
  <p:cmAuthor id="3" name="Gordon, Janet R." initials="GJR" lastIdx="10" clrIdx="2"/>
  <p:cmAuthor id="4" name="Inger Giuffrida" initials="IG" lastIdx="0" clrIdx="3"/>
  <p:cmAuthor id="5" name="Barrero, Johanna" initials="BJ" lastIdx="3" clrIdx="4"/>
  <p:cmAuthor id="6" name="Queen, Tina M." initials="QTM" lastIdx="6" clrIdx="5"/>
  <p:cmAuthor id="7" name="Reynolds, Luke W." initials="LWR" lastIdx="3" clrIdx="6"/>
  <p:cmAuthor id="8" name="Steven Shepelwich" initials="SS" lastIdx="1" clrIdx="7"/>
  <p:cmAuthor id="9" name="Steven Shepelwich" initials="SS [2]" lastIdx="1" clrIdx="8"/>
  <p:cmAuthor id="10" name="Steven Shepelwich" initials="SS [3]" lastIdx="1" clrIdx="9"/>
  <p:cmAuthor id="11" name="Steven Shepelwich" initials="SS [4]" lastIdx="1" clrIdx="10"/>
  <p:cmAuthor id="12" name="Steven Shepelwich" initials="SS [5]" lastIdx="1" clrIdx="11"/>
  <p:cmAuthor id="13" name="Steven Shepelwich" initials="SS [6]" lastIdx="1" clrIdx="12"/>
  <p:cmAuthor id="14" name="Steven Shepelwich" initials="SS [7]" lastIdx="1" clrIdx="13"/>
  <p:cmAuthor id="15" name="Hunter, Elaine M." initials="HEM" lastIdx="5" clrIdx="14"/>
  <p:cmAuthor id="16" name="Norcom, Janet V." initials="NJV" lastIdx="7" clrIdx="15"/>
  <p:cmAuthor id="17" name="FDIC Virginia Square" initials=""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15D35-20F9-E245-B350-5D69E1726518}" v="370" dt="2021-03-04T23:29:11.502"/>
    <p1510:client id="{60C052A6-802C-344D-AF11-E1BA5B91429F}" v="56" dt="2021-03-04T23:30:32.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9" autoAdjust="0"/>
    <p:restoredTop sz="86371" autoAdjust="0"/>
  </p:normalViewPr>
  <p:slideViewPr>
    <p:cSldViewPr snapToGrid="0" snapToObjects="1">
      <p:cViewPr varScale="1">
        <p:scale>
          <a:sx n="97" d="100"/>
          <a:sy n="97" d="100"/>
        </p:scale>
        <p:origin x="1176" y="160"/>
      </p:cViewPr>
      <p:guideLst>
        <p:guide orient="horz" pos="2160"/>
        <p:guide pos="2880"/>
        <p:guide orient="horz" pos="2027"/>
        <p:guide pos="2185"/>
        <p:guide pos="2862"/>
      </p:guideLst>
    </p:cSldViewPr>
  </p:slideViewPr>
  <p:outlineViewPr>
    <p:cViewPr>
      <p:scale>
        <a:sx n="33" d="100"/>
        <a:sy n="33" d="100"/>
      </p:scale>
      <p:origin x="0" y="2923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36DB84-C3D9-4045-B12A-1DC30B0C96C0}" type="datetimeFigureOut">
              <a:rPr lang="en-US" smtClean="0"/>
              <a:t>3/4/21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E28735-6512-D14E-BA86-7ACCB7EDAEE8}" type="slidenum">
              <a:rPr lang="en-US" smtClean="0"/>
              <a:t>‹#›</a:t>
            </a:fld>
            <a:endParaRPr lang="en-US" dirty="0"/>
          </a:p>
        </p:txBody>
      </p:sp>
    </p:spTree>
    <p:extLst>
      <p:ext uri="{BB962C8B-B14F-4D97-AF65-F5344CB8AC3E}">
        <p14:creationId xmlns:p14="http://schemas.microsoft.com/office/powerpoint/2010/main" val="282298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419D04-B7DB-2B4D-885F-E8F5B8FE3E52}" type="datetimeFigureOut">
              <a:rPr lang="en-US" smtClean="0"/>
              <a:t>3/4/21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4FDA3B-D772-9D44-B8B4-BB6CF7F1C08A}" type="slidenum">
              <a:rPr lang="en-US" smtClean="0"/>
              <a:t>‹#›</a:t>
            </a:fld>
            <a:endParaRPr lang="en-US" dirty="0"/>
          </a:p>
        </p:txBody>
      </p:sp>
    </p:spTree>
    <p:extLst>
      <p:ext uri="{BB962C8B-B14F-4D97-AF65-F5344CB8AC3E}">
        <p14:creationId xmlns:p14="http://schemas.microsoft.com/office/powerpoint/2010/main" val="37612704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1</a:t>
            </a:fld>
            <a:endParaRPr lang="en-US" dirty="0"/>
          </a:p>
        </p:txBody>
      </p:sp>
    </p:spTree>
    <p:extLst>
      <p:ext uri="{BB962C8B-B14F-4D97-AF65-F5344CB8AC3E}">
        <p14:creationId xmlns:p14="http://schemas.microsoft.com/office/powerpoint/2010/main" val="387738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22</a:t>
            </a:fld>
            <a:endParaRPr lang="en-US" dirty="0"/>
          </a:p>
        </p:txBody>
      </p:sp>
    </p:spTree>
    <p:extLst>
      <p:ext uri="{BB962C8B-B14F-4D97-AF65-F5344CB8AC3E}">
        <p14:creationId xmlns:p14="http://schemas.microsoft.com/office/powerpoint/2010/main" val="130665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28</a:t>
            </a:fld>
            <a:endParaRPr lang="en-US" dirty="0"/>
          </a:p>
        </p:txBody>
      </p:sp>
    </p:spTree>
    <p:extLst>
      <p:ext uri="{BB962C8B-B14F-4D97-AF65-F5344CB8AC3E}">
        <p14:creationId xmlns:p14="http://schemas.microsoft.com/office/powerpoint/2010/main" val="144442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36</a:t>
            </a:fld>
            <a:endParaRPr lang="en-US" dirty="0"/>
          </a:p>
        </p:txBody>
      </p:sp>
    </p:spTree>
    <p:extLst>
      <p:ext uri="{BB962C8B-B14F-4D97-AF65-F5344CB8AC3E}">
        <p14:creationId xmlns:p14="http://schemas.microsoft.com/office/powerpoint/2010/main" val="365578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43</a:t>
            </a:fld>
            <a:endParaRPr lang="en-US" dirty="0"/>
          </a:p>
        </p:txBody>
      </p:sp>
    </p:spTree>
    <p:extLst>
      <p:ext uri="{BB962C8B-B14F-4D97-AF65-F5344CB8AC3E}">
        <p14:creationId xmlns:p14="http://schemas.microsoft.com/office/powerpoint/2010/main" val="61527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45</a:t>
            </a:fld>
            <a:endParaRPr lang="en-US" dirty="0"/>
          </a:p>
        </p:txBody>
      </p:sp>
    </p:spTree>
    <p:extLst>
      <p:ext uri="{BB962C8B-B14F-4D97-AF65-F5344CB8AC3E}">
        <p14:creationId xmlns:p14="http://schemas.microsoft.com/office/powerpoint/2010/main" val="304181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4FDA3B-D772-9D44-B8B4-BB6CF7F1C08A}" type="slidenum">
              <a:rPr lang="en-US" smtClean="0"/>
              <a:t>2</a:t>
            </a:fld>
            <a:endParaRPr lang="en-US"/>
          </a:p>
        </p:txBody>
      </p:sp>
    </p:spTree>
    <p:extLst>
      <p:ext uri="{BB962C8B-B14F-4D97-AF65-F5344CB8AC3E}">
        <p14:creationId xmlns:p14="http://schemas.microsoft.com/office/powerpoint/2010/main" val="110390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3</a:t>
            </a:fld>
            <a:endParaRPr lang="en-US" dirty="0"/>
          </a:p>
        </p:txBody>
      </p:sp>
    </p:spTree>
    <p:extLst>
      <p:ext uri="{BB962C8B-B14F-4D97-AF65-F5344CB8AC3E}">
        <p14:creationId xmlns:p14="http://schemas.microsoft.com/office/powerpoint/2010/main" val="333802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4</a:t>
            </a:fld>
            <a:endParaRPr lang="en-US" dirty="0"/>
          </a:p>
        </p:txBody>
      </p:sp>
    </p:spTree>
    <p:extLst>
      <p:ext uri="{BB962C8B-B14F-4D97-AF65-F5344CB8AC3E}">
        <p14:creationId xmlns:p14="http://schemas.microsoft.com/office/powerpoint/2010/main" val="158033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7</a:t>
            </a:fld>
            <a:endParaRPr lang="en-US" dirty="0"/>
          </a:p>
        </p:txBody>
      </p:sp>
    </p:spTree>
    <p:extLst>
      <p:ext uri="{BB962C8B-B14F-4D97-AF65-F5344CB8AC3E}">
        <p14:creationId xmlns:p14="http://schemas.microsoft.com/office/powerpoint/2010/main" val="5988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8</a:t>
            </a:fld>
            <a:endParaRPr lang="en-US" dirty="0"/>
          </a:p>
        </p:txBody>
      </p:sp>
    </p:spTree>
    <p:extLst>
      <p:ext uri="{BB962C8B-B14F-4D97-AF65-F5344CB8AC3E}">
        <p14:creationId xmlns:p14="http://schemas.microsoft.com/office/powerpoint/2010/main" val="85385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10</a:t>
            </a:fld>
            <a:endParaRPr lang="en-US" dirty="0"/>
          </a:p>
        </p:txBody>
      </p:sp>
    </p:spTree>
    <p:extLst>
      <p:ext uri="{BB962C8B-B14F-4D97-AF65-F5344CB8AC3E}">
        <p14:creationId xmlns:p14="http://schemas.microsoft.com/office/powerpoint/2010/main" val="249159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18</a:t>
            </a:fld>
            <a:endParaRPr lang="en-US" dirty="0"/>
          </a:p>
        </p:txBody>
      </p:sp>
    </p:spTree>
    <p:extLst>
      <p:ext uri="{BB962C8B-B14F-4D97-AF65-F5344CB8AC3E}">
        <p14:creationId xmlns:p14="http://schemas.microsoft.com/office/powerpoint/2010/main" val="40041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21</a:t>
            </a:fld>
            <a:endParaRPr lang="en-US" dirty="0"/>
          </a:p>
        </p:txBody>
      </p:sp>
    </p:spTree>
    <p:extLst>
      <p:ext uri="{BB962C8B-B14F-4D97-AF65-F5344CB8AC3E}">
        <p14:creationId xmlns:p14="http://schemas.microsoft.com/office/powerpoint/2010/main" val="156521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11733" y="2936618"/>
            <a:ext cx="8989391" cy="1913206"/>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57200" y="3130585"/>
            <a:ext cx="7772400" cy="1670014"/>
          </a:xfrm>
        </p:spPr>
        <p:txBody>
          <a:bodyPr anchor="b" anchorCtr="0">
            <a:normAutofit/>
          </a:bodyPr>
          <a:lstStyle>
            <a:lvl1pPr>
              <a:lnSpc>
                <a:spcPct val="100000"/>
              </a:lnSpc>
              <a:defRPr sz="54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8782891" y="0"/>
            <a:ext cx="3611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986570" y="6419181"/>
            <a:ext cx="459794" cy="283845"/>
          </a:xfrm>
          <a:prstGeom prst="rect">
            <a:avLst/>
          </a:prstGeom>
        </p:spPr>
        <p:txBody>
          <a:bodyPr/>
          <a:lstStyle>
            <a:lvl1pPr>
              <a:defRPr>
                <a:solidFill>
                  <a:schemeClr val="tx1"/>
                </a:solidFill>
              </a:defRPr>
            </a:lvl1pPr>
          </a:lstStyle>
          <a:p>
            <a:fld id="{AF83BEB6-139A-B746-BC33-1F5B6187E651}" type="slidenum">
              <a:rPr lang="en-US" smtClean="0">
                <a:solidFill>
                  <a:prstClr val="black"/>
                </a:solidFill>
              </a:rPr>
              <a:pPr/>
              <a:t>‹#›</a:t>
            </a:fld>
            <a:endParaRPr lang="en-US" dirty="0">
              <a:solidFill>
                <a:prstClr val="black"/>
              </a:solidFill>
            </a:endParaRPr>
          </a:p>
        </p:txBody>
      </p:sp>
      <p:sp>
        <p:nvSpPr>
          <p:cNvPr id="12" name="Rectangle 11"/>
          <p:cNvSpPr/>
          <p:nvPr userDrawn="1"/>
        </p:nvSpPr>
        <p:spPr>
          <a:xfrm>
            <a:off x="11733" y="5777982"/>
            <a:ext cx="9132267" cy="1080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81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7848" cy="91489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10" name="Slide Number Placeholder 5"/>
          <p:cNvSpPr>
            <a:spLocks noGrp="1"/>
          </p:cNvSpPr>
          <p:nvPr>
            <p:ph type="sldNum" sz="quarter" idx="12"/>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401743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914894"/>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20020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5"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669399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8" name="Title 7"/>
          <p:cNvSpPr>
            <a:spLocks noGrp="1"/>
          </p:cNvSpPr>
          <p:nvPr>
            <p:ph type="title"/>
          </p:nvPr>
        </p:nvSpPr>
        <p:spPr/>
        <p:txBody>
          <a:bodyPr/>
          <a:lstStyle/>
          <a:p>
            <a:r>
              <a:rPr lang="en-US"/>
              <a:t>Click to edit Master title style</a:t>
            </a:r>
          </a:p>
        </p:txBody>
      </p:sp>
      <p:sp>
        <p:nvSpPr>
          <p:cNvPr id="9"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44643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86372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lvl1pPr>
              <a:defRPr b="1"/>
            </a:lvl1pPr>
          </a:lstStyle>
          <a:p>
            <a:endParaRPr lang="en-US" dirty="0">
              <a:solidFill>
                <a:prstClr val="black"/>
              </a:solidFill>
            </a:endParaRPr>
          </a:p>
        </p:txBody>
      </p:sp>
      <p:sp>
        <p:nvSpPr>
          <p:cNvPr id="7"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9974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lvl1pPr>
              <a:defRPr b="1"/>
            </a:lvl1pPr>
          </a:lstStyle>
          <a:p>
            <a:endParaRPr lang="en-US" dirty="0">
              <a:solidFill>
                <a:prstClr val="black"/>
              </a:solidFill>
            </a:endParaRPr>
          </a:p>
        </p:txBody>
      </p:sp>
      <p:sp>
        <p:nvSpPr>
          <p:cNvPr id="6" name="Slide Number Placeholder 5"/>
          <p:cNvSpPr>
            <a:spLocks noGrp="1"/>
          </p:cNvSpPr>
          <p:nvPr>
            <p:ph type="sldNum" sz="quarter" idx="12"/>
          </p:nvPr>
        </p:nvSpPr>
        <p:spPr>
          <a:xfrm>
            <a:off x="7986570" y="6419181"/>
            <a:ext cx="459794" cy="283845"/>
          </a:xfrm>
          <a:prstGeom prst="rect">
            <a:avLst/>
          </a:prstGeom>
        </p:spPr>
        <p:txBody>
          <a:bodyPr/>
          <a:lstStyle>
            <a:lvl1pPr>
              <a:defRPr>
                <a:solidFill>
                  <a:schemeClr val="tx1"/>
                </a:solidFill>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166161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137156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7888303" y="6294783"/>
            <a:ext cx="725763" cy="5632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rot="5400000">
            <a:off x="1239403" y="2963597"/>
            <a:ext cx="5029200"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1"/>
          </p:nvPr>
        </p:nvSpPr>
        <p:spPr>
          <a:xfrm>
            <a:off x="457654" y="949570"/>
            <a:ext cx="3059567" cy="3268947"/>
          </a:xfrm>
        </p:spPr>
        <p:txBody>
          <a:bodyPr>
            <a:normAutofit/>
          </a:bodyPr>
          <a:lstStyle>
            <a:lvl1pPr marL="0" indent="0">
              <a:lnSpc>
                <a:spcPct val="100000"/>
              </a:lnSpc>
              <a:spcAft>
                <a:spcPts val="0"/>
              </a:spcAft>
              <a:buNone/>
              <a:defRPr sz="4000"/>
            </a:lvl1pPr>
          </a:lstStyle>
          <a:p>
            <a:pPr lvl="0"/>
            <a:r>
              <a:rPr lang="en-US" dirty="0"/>
              <a:t>Click to edit Master text styles</a:t>
            </a:r>
          </a:p>
        </p:txBody>
      </p:sp>
      <p:sp>
        <p:nvSpPr>
          <p:cNvPr id="10" name="Content Placeholder 9"/>
          <p:cNvSpPr>
            <a:spLocks noGrp="1"/>
          </p:cNvSpPr>
          <p:nvPr>
            <p:ph sz="quarter" idx="12"/>
          </p:nvPr>
        </p:nvSpPr>
        <p:spPr>
          <a:xfrm>
            <a:off x="458108" y="586158"/>
            <a:ext cx="3059113" cy="363412"/>
          </a:xfrm>
        </p:spPr>
        <p:txBody>
          <a:bodyPr tIns="0" bIns="0" anchor="t"/>
          <a:lstStyle>
            <a:lvl1pPr marL="0" indent="0">
              <a:lnSpc>
                <a:spcPct val="100000"/>
              </a:lnSpc>
              <a:buNone/>
              <a:defRPr>
                <a:solidFill>
                  <a:schemeClr val="tx2"/>
                </a:solidFill>
              </a:defRPr>
            </a:lvl1pPr>
          </a:lstStyle>
          <a:p>
            <a:pPr lvl="0"/>
            <a:r>
              <a:rPr lang="en-US" dirty="0"/>
              <a:t>Click to edit Master text styles</a:t>
            </a:r>
          </a:p>
        </p:txBody>
      </p:sp>
      <p:sp>
        <p:nvSpPr>
          <p:cNvPr id="13" name="TextBox 12"/>
          <p:cNvSpPr txBox="1"/>
          <p:nvPr userDrawn="1"/>
        </p:nvSpPr>
        <p:spPr>
          <a:xfrm>
            <a:off x="626533" y="6451745"/>
            <a:ext cx="1911101" cy="261610"/>
          </a:xfrm>
          <a:prstGeom prst="rect">
            <a:avLst/>
          </a:prstGeom>
          <a:noFill/>
        </p:spPr>
        <p:txBody>
          <a:bodyPr wrap="none" rtlCol="0" anchor="t">
            <a:spAutoFit/>
          </a:bodyPr>
          <a:lstStyle/>
          <a:p>
            <a:r>
              <a:rPr lang="en-US" sz="1100" cap="all" baseline="0" dirty="0">
                <a:solidFill>
                  <a:schemeClr val="tx1"/>
                </a:solidFill>
                <a:latin typeface="+mn-lt"/>
              </a:rPr>
              <a:t>Money Smart for Adults</a:t>
            </a:r>
          </a:p>
        </p:txBody>
      </p:sp>
      <p:sp>
        <p:nvSpPr>
          <p:cNvPr id="14" name="Rectangle 13"/>
          <p:cNvSpPr/>
          <p:nvPr userDrawn="1"/>
        </p:nvSpPr>
        <p:spPr>
          <a:xfrm>
            <a:off x="2451910" y="6445083"/>
            <a:ext cx="5171232" cy="261610"/>
          </a:xfrm>
          <a:prstGeom prst="rect">
            <a:avLst/>
          </a:prstGeom>
        </p:spPr>
        <p:txBody>
          <a:bodyPr wrap="square" anchor="t">
            <a:spAutoFit/>
          </a:bodyPr>
          <a:lstStyle/>
          <a:p>
            <a:r>
              <a:rPr lang="en-US" sz="1100" b="0" kern="1200" dirty="0">
                <a:solidFill>
                  <a:schemeClr val="tx1"/>
                </a:solidFill>
                <a:latin typeface="+mj-lt"/>
                <a:ea typeface="+mn-ea"/>
                <a:cs typeface="+mn-cs"/>
              </a:rPr>
              <a:t>Module 6: Credit Reports and Scores</a:t>
            </a:r>
          </a:p>
        </p:txBody>
      </p:sp>
      <p:sp>
        <p:nvSpPr>
          <p:cNvPr id="12" name="Rectangle 11"/>
          <p:cNvSpPr/>
          <p:nvPr userDrawn="1"/>
        </p:nvSpPr>
        <p:spPr>
          <a:xfrm>
            <a:off x="5588246" y="6451745"/>
            <a:ext cx="2300057" cy="261610"/>
          </a:xfrm>
          <a:prstGeom prst="rect">
            <a:avLst/>
          </a:prstGeom>
        </p:spPr>
        <p:txBody>
          <a:bodyPr wrap="square" anchor="t">
            <a:spAutoFit/>
          </a:bodyPr>
          <a:lstStyle/>
          <a:p>
            <a:r>
              <a:rPr lang="en-US" sz="1100" dirty="0">
                <a:solidFill>
                  <a:schemeClr val="tx1"/>
                </a:solidFill>
              </a:rPr>
              <a:t>September</a:t>
            </a:r>
            <a:r>
              <a:rPr lang="en-US" sz="1100" baseline="0" dirty="0">
                <a:solidFill>
                  <a:schemeClr val="tx1"/>
                </a:solidFill>
              </a:rPr>
              <a:t> 2018</a:t>
            </a:r>
            <a:endParaRPr lang="en-US" sz="1100" dirty="0">
              <a:solidFill>
                <a:schemeClr val="tx1"/>
              </a:solidFill>
            </a:endParaRPr>
          </a:p>
        </p:txBody>
      </p:sp>
      <p:sp>
        <p:nvSpPr>
          <p:cNvPr id="16"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117479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7986" y="434356"/>
            <a:ext cx="7499213" cy="881682"/>
          </a:xfrm>
        </p:spPr>
        <p:txBody>
          <a:bodyPr anchor="b"/>
          <a:lstStyle/>
          <a:p>
            <a:r>
              <a:rPr lang="en-US" dirty="0"/>
              <a:t>Click to edit Master title style</a:t>
            </a:r>
          </a:p>
        </p:txBody>
      </p:sp>
      <p:sp>
        <p:nvSpPr>
          <p:cNvPr id="3" name="Content Placeholder 2"/>
          <p:cNvSpPr>
            <a:spLocks noGrp="1"/>
          </p:cNvSpPr>
          <p:nvPr>
            <p:ph idx="1"/>
          </p:nvPr>
        </p:nvSpPr>
        <p:spPr>
          <a:xfrm>
            <a:off x="577986" y="1424723"/>
            <a:ext cx="7499214" cy="470144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145579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GettyImages-665215966.eps"/>
          <p:cNvPicPr>
            <a:picLocks noChangeAspect="1"/>
          </p:cNvPicPr>
          <p:nvPr/>
        </p:nvPicPr>
        <p:blipFill rotWithShape="1">
          <a:blip r:embed="rId2" cstate="screen">
            <a:extLst>
              <a:ext uri="{28A0092B-C50C-407E-A947-70E740481C1C}">
                <a14:useLocalDpi xmlns:a14="http://schemas.microsoft.com/office/drawing/2010/main"/>
              </a:ext>
            </a:extLst>
          </a:blip>
          <a:srcRect l="14853" t="14685" r="12861" b="17800"/>
          <a:stretch/>
        </p:blipFill>
        <p:spPr>
          <a:xfrm>
            <a:off x="5217191" y="2733825"/>
            <a:ext cx="3766515" cy="3517888"/>
          </a:xfrm>
          <a:prstGeom prst="rect">
            <a:avLst/>
          </a:prstGeom>
        </p:spPr>
      </p:pic>
      <p:sp>
        <p:nvSpPr>
          <p:cNvPr id="2" name="Title 1"/>
          <p:cNvSpPr>
            <a:spLocks noGrp="1"/>
          </p:cNvSpPr>
          <p:nvPr>
            <p:ph type="title"/>
          </p:nvPr>
        </p:nvSpPr>
        <p:spPr>
          <a:xfrm>
            <a:off x="595591" y="425590"/>
            <a:ext cx="7620000" cy="890448"/>
          </a:xfrm>
        </p:spPr>
        <p:txBody>
          <a:bodyPr/>
          <a:lstStyle/>
          <a:p>
            <a:r>
              <a:rPr lang="en-US" dirty="0"/>
              <a:t>Click to edit Master title style</a:t>
            </a:r>
          </a:p>
        </p:txBody>
      </p:sp>
      <p:sp>
        <p:nvSpPr>
          <p:cNvPr id="3" name="Content Placeholder 2"/>
          <p:cNvSpPr>
            <a:spLocks noGrp="1"/>
          </p:cNvSpPr>
          <p:nvPr>
            <p:ph idx="1"/>
          </p:nvPr>
        </p:nvSpPr>
        <p:spPr>
          <a:xfrm>
            <a:off x="595591" y="1441004"/>
            <a:ext cx="5341383" cy="4958031"/>
          </a:xfrm>
        </p:spPr>
        <p:txBody>
          <a:bodyPr/>
          <a:lstStyle>
            <a:lvl1pPr>
              <a:defRPr i="0"/>
            </a:lvl1pPr>
            <a:lvl2pPr>
              <a:defRPr i="0"/>
            </a:lvl2pPr>
            <a:lvl3pPr>
              <a:defRPr i="0"/>
            </a:lvl3pPr>
            <a:lvl4pP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9"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55932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descr="GettyImages-62329262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5742464" y="2792409"/>
            <a:ext cx="3258660" cy="3484327"/>
          </a:xfrm>
          <a:prstGeom prst="rect">
            <a:avLst/>
          </a:prstGeom>
        </p:spPr>
      </p:pic>
      <p:sp>
        <p:nvSpPr>
          <p:cNvPr id="3" name="Content Placeholder 2"/>
          <p:cNvSpPr>
            <a:spLocks noGrp="1"/>
          </p:cNvSpPr>
          <p:nvPr>
            <p:ph idx="1"/>
          </p:nvPr>
        </p:nvSpPr>
        <p:spPr>
          <a:xfrm>
            <a:off x="611873" y="1416581"/>
            <a:ext cx="5351605" cy="4966171"/>
          </a:xfrm>
        </p:spPr>
        <p:txBody>
          <a:bodyPr/>
          <a:lstStyle>
            <a:lvl1pPr>
              <a:defRPr i="0">
                <a:solidFill>
                  <a:schemeClr val="tx1"/>
                </a:solidFill>
              </a:defRPr>
            </a:lvl1pPr>
            <a:lvl2pPr>
              <a:defRPr i="0">
                <a:solidFill>
                  <a:schemeClr val="tx1"/>
                </a:solidFill>
              </a:defRPr>
            </a:lvl2pPr>
            <a:lvl3pPr>
              <a:defRPr i="0">
                <a:solidFill>
                  <a:schemeClr val="tx1"/>
                </a:solidFill>
              </a:defRPr>
            </a:lvl3pPr>
            <a:lvl4pPr>
              <a:defRPr i="0">
                <a:solidFill>
                  <a:schemeClr val="tx1"/>
                </a:solidFill>
              </a:defRPr>
            </a:lvl4pPr>
            <a:lvl5pPr>
              <a:defRPr i="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11873" y="399954"/>
            <a:ext cx="7620000" cy="916084"/>
          </a:xfrm>
        </p:spPr>
        <p:txBody>
          <a:bodyPr/>
          <a:lstStyle/>
          <a:p>
            <a:r>
              <a:rPr lang="en-US" dirty="0"/>
              <a:t>Click to edit Master title style</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8"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52334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58789" y="3505948"/>
            <a:ext cx="4467496" cy="2767461"/>
          </a:xfrm>
          <a:prstGeom prst="rect">
            <a:avLst/>
          </a:prstGeom>
        </p:spPr>
      </p:pic>
      <p:sp>
        <p:nvSpPr>
          <p:cNvPr id="2" name="Title 1"/>
          <p:cNvSpPr>
            <a:spLocks noGrp="1"/>
          </p:cNvSpPr>
          <p:nvPr>
            <p:ph type="title"/>
          </p:nvPr>
        </p:nvSpPr>
        <p:spPr>
          <a:xfrm>
            <a:off x="667534" y="152718"/>
            <a:ext cx="7409666" cy="1163320"/>
          </a:xfrm>
        </p:spPr>
        <p:txBody>
          <a:bodyPr/>
          <a:lstStyle/>
          <a:p>
            <a:r>
              <a:rPr lang="en-US" dirty="0"/>
              <a:t>Click to edit Master title style</a:t>
            </a:r>
          </a:p>
        </p:txBody>
      </p:sp>
      <p:sp>
        <p:nvSpPr>
          <p:cNvPr id="3" name="Content Placeholder 2"/>
          <p:cNvSpPr>
            <a:spLocks noGrp="1"/>
          </p:cNvSpPr>
          <p:nvPr>
            <p:ph idx="1"/>
          </p:nvPr>
        </p:nvSpPr>
        <p:spPr>
          <a:xfrm>
            <a:off x="667534" y="1441004"/>
            <a:ext cx="7409666" cy="4685159"/>
          </a:xfrm>
        </p:spPr>
        <p:txBody>
          <a:bodyPr/>
          <a:lstStyle>
            <a:lvl1pPr>
              <a:defRPr i="0"/>
            </a:lvl1pPr>
            <a:lvl2pPr>
              <a:defRPr i="0"/>
            </a:lvl2pPr>
            <a:lvl3pPr>
              <a:defRPr i="0"/>
            </a:lvl3pPr>
            <a:lvl4pP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8"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20682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436" y="426832"/>
            <a:ext cx="7620000" cy="889206"/>
          </a:xfrm>
        </p:spPr>
        <p:txBody>
          <a:bodyPr/>
          <a:lstStyle/>
          <a:p>
            <a:r>
              <a:rPr lang="en-US"/>
              <a:t>Click to edit Master title style</a:t>
            </a:r>
            <a:endParaRPr lang="en-US" dirty="0"/>
          </a:p>
        </p:txBody>
      </p:sp>
      <p:sp>
        <p:nvSpPr>
          <p:cNvPr id="3" name="Content Placeholder 2"/>
          <p:cNvSpPr>
            <a:spLocks noGrp="1"/>
          </p:cNvSpPr>
          <p:nvPr>
            <p:ph idx="1"/>
          </p:nvPr>
        </p:nvSpPr>
        <p:spPr>
          <a:xfrm>
            <a:off x="644436" y="1432864"/>
            <a:ext cx="7620000" cy="4967414"/>
          </a:xfrm>
        </p:spPr>
        <p:txBody>
          <a:bodyPr/>
          <a:lstStyle>
            <a:lvl1pPr>
              <a:defRPr i="0"/>
            </a:lvl1pPr>
            <a:lvl2pPr>
              <a:defRPr i="0"/>
            </a:lvl2pPr>
            <a:lvl3pPr>
              <a:defRPr i="0"/>
            </a:lvl3pPr>
            <a:lvl4pP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7"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293609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1956" y="152718"/>
            <a:ext cx="7385244" cy="1163320"/>
          </a:xfrm>
        </p:spPr>
        <p:txBody>
          <a:bodyPr/>
          <a:lstStyle/>
          <a:p>
            <a:r>
              <a:rPr lang="en-US" dirty="0"/>
              <a:t>Click to edit Master title style</a:t>
            </a:r>
          </a:p>
        </p:txBody>
      </p:sp>
      <p:sp>
        <p:nvSpPr>
          <p:cNvPr id="3" name="Content Placeholder 2"/>
          <p:cNvSpPr>
            <a:spLocks noGrp="1"/>
          </p:cNvSpPr>
          <p:nvPr>
            <p:ph idx="1"/>
          </p:nvPr>
        </p:nvSpPr>
        <p:spPr>
          <a:xfrm>
            <a:off x="691956" y="1432864"/>
            <a:ext cx="7385244" cy="4693300"/>
          </a:xfrm>
        </p:spPr>
        <p:txBody>
          <a:bodyPr/>
          <a:lstStyle>
            <a:lvl1pPr>
              <a:defRPr i="0"/>
            </a:lvl1pPr>
            <a:lvl2pPr>
              <a:defRPr i="0"/>
            </a:lvl2pPr>
            <a:lvl3pPr>
              <a:defRPr i="0"/>
            </a:lvl3pPr>
            <a:lvl4pP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7"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423778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t" anchorCtr="0">
            <a:noAutofit/>
          </a:bodyPr>
          <a:lstStyle>
            <a:lvl1pPr algn="l">
              <a:lnSpc>
                <a:spcPct val="100000"/>
              </a:lnSpc>
              <a:defRPr sz="54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9" name="Footer Placeholder 8"/>
          <p:cNvSpPr>
            <a:spLocks noGrp="1"/>
          </p:cNvSpPr>
          <p:nvPr>
            <p:ph type="ftr" sz="quarter" idx="12"/>
          </p:nvPr>
        </p:nvSpPr>
        <p:spPr>
          <a:xfrm>
            <a:off x="457200" y="6492875"/>
            <a:ext cx="3429000" cy="283845"/>
          </a:xfrm>
          <a:prstGeom prst="rect">
            <a:avLst/>
          </a:prstGeom>
        </p:spPr>
        <p:txBody>
          <a:bodyPr/>
          <a:lstStyle/>
          <a:p>
            <a:endParaRPr lang="en-US" dirty="0">
              <a:solidFill>
                <a:prstClr val="black"/>
              </a:solidFill>
            </a:endParaRPr>
          </a:p>
        </p:txBody>
      </p:sp>
      <p:sp>
        <p:nvSpPr>
          <p:cNvPr id="10"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367568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9148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14002"/>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dirty="0">
              <a:solidFill>
                <a:prstClr val="black"/>
              </a:solidFill>
            </a:endParaRPr>
          </a:p>
        </p:txBody>
      </p:sp>
      <p:sp>
        <p:nvSpPr>
          <p:cNvPr id="8"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Tree>
    <p:extLst>
      <p:ext uri="{BB962C8B-B14F-4D97-AF65-F5344CB8AC3E}">
        <p14:creationId xmlns:p14="http://schemas.microsoft.com/office/powerpoint/2010/main" val="299697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7888303" y="6294783"/>
            <a:ext cx="725763" cy="5632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5588246" y="6451745"/>
            <a:ext cx="2300057" cy="261610"/>
          </a:xfrm>
          <a:prstGeom prst="rect">
            <a:avLst/>
          </a:prstGeom>
        </p:spPr>
        <p:txBody>
          <a:bodyPr wrap="square" anchor="t">
            <a:spAutoFit/>
          </a:bodyPr>
          <a:lstStyle/>
          <a:p>
            <a:r>
              <a:rPr lang="en-US" sz="1100" dirty="0">
                <a:solidFill>
                  <a:schemeClr val="tx1"/>
                </a:solidFill>
              </a:rPr>
              <a:t>September</a:t>
            </a:r>
            <a:r>
              <a:rPr lang="en-US" sz="1100" baseline="0" dirty="0">
                <a:solidFill>
                  <a:schemeClr val="tx1"/>
                </a:solidFill>
              </a:rPr>
              <a:t> 2018</a:t>
            </a:r>
            <a:endParaRPr lang="en-US" sz="1100" dirty="0">
              <a:solidFill>
                <a:schemeClr val="tx1"/>
              </a:solidFill>
            </a:endParaRPr>
          </a:p>
        </p:txBody>
      </p:sp>
      <p:sp>
        <p:nvSpPr>
          <p:cNvPr id="2" name="Title Placeholder 1"/>
          <p:cNvSpPr>
            <a:spLocks noGrp="1"/>
          </p:cNvSpPr>
          <p:nvPr>
            <p:ph type="title"/>
          </p:nvPr>
        </p:nvSpPr>
        <p:spPr>
          <a:xfrm>
            <a:off x="626533" y="152718"/>
            <a:ext cx="7450666" cy="116332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6533" y="1441004"/>
            <a:ext cx="7450666" cy="46851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29935" y="0"/>
            <a:ext cx="8084130" cy="152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a:spLocks noGrp="1"/>
          </p:cNvSpPr>
          <p:nvPr>
            <p:ph type="sldNum" sz="quarter" idx="4"/>
          </p:nvPr>
        </p:nvSpPr>
        <p:spPr>
          <a:xfrm>
            <a:off x="7888303" y="6247029"/>
            <a:ext cx="725761" cy="409432"/>
          </a:xfrm>
          <a:prstGeom prst="rect">
            <a:avLst/>
          </a:prstGeom>
        </p:spPr>
        <p:txBody>
          <a:bodyPr vert="horz" lIns="0" tIns="0" rIns="0" bIns="0" rtlCol="0" anchor="t" anchorCtr="0"/>
          <a:lstStyle>
            <a:lvl1pPr algn="ctr">
              <a:defRPr sz="3600" b="0">
                <a:solidFill>
                  <a:schemeClr val="tx1"/>
                </a:solidFill>
                <a:latin typeface="+mj-lt"/>
              </a:defRPr>
            </a:lvl1pPr>
          </a:lstStyle>
          <a:p>
            <a:fld id="{AF83BEB6-139A-B746-BC33-1F5B6187E651}" type="slidenum">
              <a:rPr lang="en-US" smtClean="0"/>
              <a:pPr/>
              <a:t>‹#›</a:t>
            </a:fld>
            <a:endParaRPr lang="en-US" dirty="0"/>
          </a:p>
        </p:txBody>
      </p:sp>
      <p:sp>
        <p:nvSpPr>
          <p:cNvPr id="13" name="TextBox 12"/>
          <p:cNvSpPr txBox="1"/>
          <p:nvPr userDrawn="1"/>
        </p:nvSpPr>
        <p:spPr>
          <a:xfrm>
            <a:off x="626533" y="6451745"/>
            <a:ext cx="1911101" cy="261610"/>
          </a:xfrm>
          <a:prstGeom prst="rect">
            <a:avLst/>
          </a:prstGeom>
          <a:noFill/>
        </p:spPr>
        <p:txBody>
          <a:bodyPr wrap="none" rtlCol="0" anchor="t">
            <a:spAutoFit/>
          </a:bodyPr>
          <a:lstStyle/>
          <a:p>
            <a:r>
              <a:rPr lang="en-US" sz="1100" cap="all" baseline="0" dirty="0">
                <a:solidFill>
                  <a:schemeClr val="tx1"/>
                </a:solidFill>
                <a:latin typeface="+mn-lt"/>
              </a:rPr>
              <a:t>Money Smart for Adults</a:t>
            </a:r>
          </a:p>
        </p:txBody>
      </p:sp>
      <p:sp>
        <p:nvSpPr>
          <p:cNvPr id="14" name="Rectangle 13"/>
          <p:cNvSpPr/>
          <p:nvPr userDrawn="1"/>
        </p:nvSpPr>
        <p:spPr>
          <a:xfrm>
            <a:off x="2451910" y="6445083"/>
            <a:ext cx="5171232" cy="261610"/>
          </a:xfrm>
          <a:prstGeom prst="rect">
            <a:avLst/>
          </a:prstGeom>
        </p:spPr>
        <p:txBody>
          <a:bodyPr wrap="square" anchor="t">
            <a:spAutoFit/>
          </a:bodyPr>
          <a:lstStyle/>
          <a:p>
            <a:pPr rtl="0"/>
            <a:r>
              <a:rPr lang="en-US" sz="1100" b="0" dirty="0">
                <a:solidFill>
                  <a:schemeClr val="tx1"/>
                </a:solidFill>
                <a:latin typeface="+mj-lt"/>
              </a:rPr>
              <a:t>Module 6: Credit Reports and Scores</a:t>
            </a:r>
          </a:p>
        </p:txBody>
      </p:sp>
    </p:spTree>
    <p:extLst>
      <p:ext uri="{BB962C8B-B14F-4D97-AF65-F5344CB8AC3E}">
        <p14:creationId xmlns:p14="http://schemas.microsoft.com/office/powerpoint/2010/main" val="1050999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spcBef>
          <a:spcPct val="0"/>
        </a:spcBef>
        <a:buNone/>
        <a:defRPr sz="3600" kern="1200" cap="none" spc="-60" baseline="0">
          <a:solidFill>
            <a:schemeClr val="tx2"/>
          </a:solidFill>
          <a:latin typeface="Franklin Gothic Medium"/>
          <a:ea typeface="+mj-ea"/>
          <a:cs typeface="Franklin Gothic Medium"/>
        </a:defRPr>
      </a:lvl1pPr>
    </p:titleStyle>
    <p:bodyStyle>
      <a:lvl1pPr marL="256032" indent="-256032" algn="l" defTabSz="914400" rtl="0" eaLnBrk="1" latinLnBrk="0" hangingPunct="1">
        <a:lnSpc>
          <a:spcPct val="140000"/>
        </a:lnSpc>
        <a:spcBef>
          <a:spcPct val="20000"/>
        </a:spcBef>
        <a:spcAft>
          <a:spcPts val="1200"/>
        </a:spcAft>
        <a:buClr>
          <a:schemeClr val="tx2"/>
        </a:buClr>
        <a:buFont typeface="Arial"/>
        <a:buChar char="•"/>
        <a:defRPr sz="2400" b="0" kern="1200">
          <a:solidFill>
            <a:schemeClr val="tx1"/>
          </a:solidFill>
          <a:latin typeface="Franklin Gothic Medium"/>
          <a:ea typeface="+mn-ea"/>
          <a:cs typeface="Franklin Gothic Medium"/>
        </a:defRPr>
      </a:lvl1pPr>
      <a:lvl2pPr marL="457200" indent="-182880" algn="l" defTabSz="914400" rtl="0" eaLnBrk="1" latinLnBrk="0" hangingPunct="1">
        <a:lnSpc>
          <a:spcPct val="140000"/>
        </a:lnSpc>
        <a:spcBef>
          <a:spcPct val="20000"/>
        </a:spcBef>
        <a:buClr>
          <a:schemeClr val="tx2"/>
        </a:buClr>
        <a:buFont typeface="Arial" pitchFamily="34" charset="0"/>
        <a:buChar char="•"/>
        <a:defRPr sz="20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Franklin Gothic Book"/>
          <a:ea typeface="+mn-ea"/>
          <a:cs typeface="Franklin Gothic Book"/>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ptoutprescreen.com/?rf=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p:cNvSpPr>
            <a:spLocks noGrp="1"/>
          </p:cNvSpPr>
          <p:nvPr>
            <p:ph type="ctrTitle"/>
          </p:nvPr>
        </p:nvSpPr>
        <p:spPr/>
        <p:txBody>
          <a:bodyPr>
            <a:normAutofit fontScale="90000"/>
          </a:bodyPr>
          <a:lstStyle/>
          <a:p>
            <a:r>
              <a:rPr lang="en-US"/>
              <a:t>Module 6: Credit</a:t>
            </a:r>
            <a:r>
              <a:rPr lang="en-US" baseline="0"/>
              <a:t> Reports and Scores</a:t>
            </a:r>
            <a:endParaRPr lang="en-US"/>
          </a:p>
        </p:txBody>
      </p:sp>
      <p:sp>
        <p:nvSpPr>
          <p:cNvPr id="10" name="Rectangle 9" descr="Black triangle at bottom of picture to frame it"/>
          <p:cNvSpPr/>
          <p:nvPr/>
        </p:nvSpPr>
        <p:spPr>
          <a:xfrm>
            <a:off x="1403184" y="4345525"/>
            <a:ext cx="6189989" cy="2645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11"/>
          <p:cNvSpPr txBox="1">
            <a:spLocks/>
          </p:cNvSpPr>
          <p:nvPr/>
        </p:nvSpPr>
        <p:spPr>
          <a:xfrm>
            <a:off x="2722794" y="4899816"/>
            <a:ext cx="4870380" cy="557624"/>
          </a:xfrm>
          <a:prstGeom prst="rect">
            <a:avLst/>
          </a:prstGeom>
        </p:spPr>
        <p:txBody>
          <a:bodyPr vert="horz" lIns="91440" tIns="45720" rIns="91440" bIns="45720" rtlCol="0" anchor="b">
            <a:noAutofit/>
          </a:bodyPr>
          <a:lstStyle>
            <a:lvl1pPr marL="0" indent="0" algn="l" defTabSz="914400" rtl="0" eaLnBrk="1" latinLnBrk="0" hangingPunct="1">
              <a:lnSpc>
                <a:spcPct val="140000"/>
              </a:lnSpc>
              <a:spcBef>
                <a:spcPct val="20000"/>
              </a:spcBef>
              <a:spcAft>
                <a:spcPts val="1200"/>
              </a:spcAft>
              <a:buClr>
                <a:schemeClr val="tx2"/>
              </a:buClr>
              <a:buFont typeface="Arial"/>
              <a:buNone/>
              <a:defRPr sz="2400" b="0" kern="1200" cap="all" spc="120" baseline="0">
                <a:solidFill>
                  <a:schemeClr val="tx2"/>
                </a:solidFill>
                <a:latin typeface="+mj-lt"/>
                <a:ea typeface="+mn-ea"/>
                <a:cs typeface="Franklin Gothic Medium"/>
              </a:defRPr>
            </a:lvl1pPr>
            <a:lvl2pPr marL="457200" indent="0" algn="ctr" defTabSz="914400" rtl="0" eaLnBrk="1" latinLnBrk="0" hangingPunct="1">
              <a:lnSpc>
                <a:spcPct val="140000"/>
              </a:lnSpc>
              <a:spcBef>
                <a:spcPct val="20000"/>
              </a:spcBef>
              <a:buClr>
                <a:schemeClr val="tx2"/>
              </a:buClr>
              <a:buFont typeface="Arial" pitchFamily="34" charset="0"/>
              <a:buNone/>
              <a:defRPr sz="2000" kern="1200">
                <a:solidFill>
                  <a:schemeClr val="tx1">
                    <a:tint val="75000"/>
                  </a:schemeClr>
                </a:solidFill>
                <a:latin typeface="Franklin Gothic Book"/>
                <a:ea typeface="+mn-ea"/>
                <a:cs typeface="Franklin Gothic Book"/>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Franklin Gothic Book"/>
                <a:ea typeface="+mn-ea"/>
                <a:cs typeface="Franklin Gothic Book"/>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Franklin Gothic Book"/>
                <a:ea typeface="+mn-ea"/>
                <a:cs typeface="Franklin Gothic Book"/>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Franklin Gothic Book"/>
                <a:ea typeface="+mn-ea"/>
                <a:cs typeface="Franklin Gothic Book"/>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1800" dirty="0"/>
              <a:t>1</a:t>
            </a:r>
            <a:r>
              <a:rPr lang="en-US" sz="1800" baseline="30000" dirty="0"/>
              <a:t>st</a:t>
            </a:r>
            <a:r>
              <a:rPr lang="en-US" sz="1800" dirty="0"/>
              <a:t> time-homebuyer workshop</a:t>
            </a:r>
          </a:p>
        </p:txBody>
      </p:sp>
      <p:sp>
        <p:nvSpPr>
          <p:cNvPr id="6" name="Title 1"/>
          <p:cNvSpPr txBox="1">
            <a:spLocks/>
          </p:cNvSpPr>
          <p:nvPr/>
        </p:nvSpPr>
        <p:spPr>
          <a:xfrm>
            <a:off x="2212141" y="5320271"/>
            <a:ext cx="5891685" cy="733372"/>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5400" kern="1200" cap="none" spc="-80" baseline="0">
                <a:solidFill>
                  <a:schemeClr val="tx1"/>
                </a:solidFill>
                <a:latin typeface="Franklin Gothic Medium"/>
                <a:ea typeface="+mj-ea"/>
                <a:cs typeface="Franklin Gothic Medium"/>
              </a:defRPr>
            </a:lvl1pPr>
          </a:lstStyle>
          <a:p>
            <a:r>
              <a:rPr lang="en-US" sz="3600" dirty="0"/>
              <a:t>Credit and Credit Scores</a:t>
            </a:r>
          </a:p>
        </p:txBody>
      </p:sp>
      <p:sp>
        <p:nvSpPr>
          <p:cNvPr id="9" name="Rectangle 8"/>
          <p:cNvSpPr/>
          <p:nvPr/>
        </p:nvSpPr>
        <p:spPr>
          <a:xfrm>
            <a:off x="1344819" y="6400211"/>
            <a:ext cx="1290866" cy="276999"/>
          </a:xfrm>
          <a:prstGeom prst="rect">
            <a:avLst/>
          </a:prstGeom>
        </p:spPr>
        <p:txBody>
          <a:bodyPr wrap="none">
            <a:spAutoFit/>
          </a:bodyPr>
          <a:lstStyle/>
          <a:p>
            <a:r>
              <a:rPr lang="en-US" sz="1200" i="0" dirty="0"/>
              <a:t>September 2018</a:t>
            </a:r>
          </a:p>
        </p:txBody>
      </p:sp>
      <p:sp>
        <p:nvSpPr>
          <p:cNvPr id="16" name="Rectangle 15" descr="blue box to frame the page number"/>
          <p:cNvSpPr/>
          <p:nvPr/>
        </p:nvSpPr>
        <p:spPr>
          <a:xfrm>
            <a:off x="7888303" y="6294783"/>
            <a:ext cx="725763" cy="5632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lide Number Placeholder 17"/>
          <p:cNvSpPr>
            <a:spLocks noGrp="1"/>
          </p:cNvSpPr>
          <p:nvPr>
            <p:ph type="sldNum" sz="quarter" idx="12"/>
          </p:nvPr>
        </p:nvSpPr>
        <p:spPr>
          <a:xfrm>
            <a:off x="7986570" y="6306447"/>
            <a:ext cx="459794" cy="283845"/>
          </a:xfrm>
        </p:spPr>
        <p:txBody>
          <a:bodyPr/>
          <a:lstStyle/>
          <a:p>
            <a:fld id="{AF83BEB6-139A-B746-BC33-1F5B6187E651}" type="slidenum">
              <a:rPr lang="en-US" smtClean="0">
                <a:solidFill>
                  <a:prstClr val="black"/>
                </a:solidFill>
              </a:rPr>
              <a:pPr/>
              <a:t>1</a:t>
            </a:fld>
            <a:endParaRPr lang="en-US" dirty="0">
              <a:solidFill>
                <a:prstClr val="black"/>
              </a:solidFill>
            </a:endParaRPr>
          </a:p>
        </p:txBody>
      </p:sp>
      <p:sp>
        <p:nvSpPr>
          <p:cNvPr id="11" name="Title 3">
            <a:extLst>
              <a:ext uri="{FF2B5EF4-FFF2-40B4-BE49-F238E27FC236}">
                <a16:creationId xmlns:a16="http://schemas.microsoft.com/office/drawing/2014/main" id="{D8728C6F-A040-204C-89D1-A5B6FD47D5A0}"/>
              </a:ext>
            </a:extLst>
          </p:cNvPr>
          <p:cNvSpPr txBox="1">
            <a:spLocks/>
          </p:cNvSpPr>
          <p:nvPr/>
        </p:nvSpPr>
        <p:spPr>
          <a:xfrm>
            <a:off x="3269238" y="2852004"/>
            <a:ext cx="2581367" cy="1193890"/>
          </a:xfrm>
          <a:prstGeom prst="rect">
            <a:avLst/>
          </a:prstGeom>
        </p:spPr>
        <p:txBody>
          <a:bodyPr vert="horz" lIns="91440" tIns="45720" rIns="91440" bIns="45720" rtlCol="0" anchor="b" anchorCtr="0">
            <a:normAutofit fontScale="70000" lnSpcReduction="20000"/>
          </a:bodyPr>
          <a:lstStyle>
            <a:lvl1pPr algn="l" defTabSz="914400" rtl="0" eaLnBrk="1" latinLnBrk="0" hangingPunct="1">
              <a:lnSpc>
                <a:spcPct val="100000"/>
              </a:lnSpc>
              <a:spcBef>
                <a:spcPct val="0"/>
              </a:spcBef>
              <a:buNone/>
              <a:defRPr sz="5400" kern="1200" cap="none" spc="-80" baseline="0">
                <a:solidFill>
                  <a:schemeClr val="tx1"/>
                </a:solidFill>
                <a:latin typeface="Franklin Gothic Medium"/>
                <a:ea typeface="+mj-ea"/>
                <a:cs typeface="Franklin Gothic Medium"/>
              </a:defRPr>
            </a:lvl1pPr>
          </a:lstStyle>
          <a:p>
            <a:pPr algn="ctr"/>
            <a:r>
              <a:rPr lang="en-US" sz="2400">
                <a:solidFill>
                  <a:schemeClr val="bg1">
                    <a:lumMod val="50000"/>
                  </a:schemeClr>
                </a:solidFill>
              </a:rPr>
              <a:t>Katherine Marin</a:t>
            </a:r>
          </a:p>
          <a:p>
            <a:pPr algn="ctr"/>
            <a:r>
              <a:rPr lang="en-US" sz="2400">
                <a:solidFill>
                  <a:schemeClr val="bg1">
                    <a:lumMod val="50000"/>
                  </a:schemeClr>
                </a:solidFill>
              </a:rPr>
              <a:t>M.Ed., MHFA</a:t>
            </a:r>
          </a:p>
          <a:p>
            <a:pPr algn="ctr"/>
            <a:endParaRPr lang="en-US" sz="2400">
              <a:solidFill>
                <a:schemeClr val="bg1">
                  <a:lumMod val="50000"/>
                </a:schemeClr>
              </a:solidFill>
            </a:endParaRPr>
          </a:p>
          <a:p>
            <a:pPr algn="ctr"/>
            <a:r>
              <a:rPr lang="en-US" sz="2400">
                <a:solidFill>
                  <a:schemeClr val="bg1">
                    <a:lumMod val="50000"/>
                  </a:schemeClr>
                </a:solidFill>
              </a:rPr>
              <a:t>Extension Agent </a:t>
            </a:r>
          </a:p>
          <a:p>
            <a:pPr algn="ctr"/>
            <a:r>
              <a:rPr lang="en-US" sz="2400">
                <a:solidFill>
                  <a:schemeClr val="bg1">
                    <a:lumMod val="50000"/>
                  </a:schemeClr>
                </a:solidFill>
              </a:rPr>
              <a:t>Miami-Dade County</a:t>
            </a:r>
          </a:p>
        </p:txBody>
      </p:sp>
      <p:pic>
        <p:nvPicPr>
          <p:cNvPr id="12" name="Picture 11" descr="A person smiling for the camera&#10;&#10;Description automatically generated with low confidence">
            <a:extLst>
              <a:ext uri="{FF2B5EF4-FFF2-40B4-BE49-F238E27FC236}">
                <a16:creationId xmlns:a16="http://schemas.microsoft.com/office/drawing/2014/main" id="{9D851A26-825D-3B4F-8BDF-6441C9C2E7D7}"/>
              </a:ext>
            </a:extLst>
          </p:cNvPr>
          <p:cNvPicPr>
            <a:picLocks noChangeAspect="1"/>
          </p:cNvPicPr>
          <p:nvPr/>
        </p:nvPicPr>
        <p:blipFill>
          <a:blip r:embed="rId3"/>
          <a:stretch>
            <a:fillRect/>
          </a:stretch>
        </p:blipFill>
        <p:spPr>
          <a:xfrm>
            <a:off x="1552313" y="2527580"/>
            <a:ext cx="1585352" cy="15818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ompany name&#10;&#10;Description automatically generated with low confidence">
            <a:extLst>
              <a:ext uri="{FF2B5EF4-FFF2-40B4-BE49-F238E27FC236}">
                <a16:creationId xmlns:a16="http://schemas.microsoft.com/office/drawing/2014/main" id="{B49D8334-A3C8-444D-9226-FC889AB45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384" y="6093010"/>
            <a:ext cx="4267200" cy="584200"/>
          </a:xfrm>
          <a:prstGeom prst="rect">
            <a:avLst/>
          </a:prstGeom>
        </p:spPr>
      </p:pic>
      <p:sp>
        <p:nvSpPr>
          <p:cNvPr id="15" name="Title 1">
            <a:extLst>
              <a:ext uri="{FF2B5EF4-FFF2-40B4-BE49-F238E27FC236}">
                <a16:creationId xmlns:a16="http://schemas.microsoft.com/office/drawing/2014/main" id="{0BDC2DC1-92C7-A640-9AAE-ABBAEEF660BE}"/>
              </a:ext>
            </a:extLst>
          </p:cNvPr>
          <p:cNvSpPr txBox="1">
            <a:spLocks/>
          </p:cNvSpPr>
          <p:nvPr/>
        </p:nvSpPr>
        <p:spPr>
          <a:xfrm>
            <a:off x="2094885" y="1198005"/>
            <a:ext cx="5891685" cy="733372"/>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5400" kern="1200" cap="none" spc="-80" baseline="0">
                <a:solidFill>
                  <a:schemeClr val="tx1"/>
                </a:solidFill>
                <a:latin typeface="Franklin Gothic Medium"/>
                <a:ea typeface="+mj-ea"/>
                <a:cs typeface="Franklin Gothic Medium"/>
              </a:defRPr>
            </a:lvl1pPr>
          </a:lstStyle>
          <a:p>
            <a:r>
              <a:rPr lang="en-US" sz="3600"/>
              <a:t>Credit and Credit Scores</a:t>
            </a:r>
          </a:p>
        </p:txBody>
      </p:sp>
    </p:spTree>
    <p:extLst>
      <p:ext uri="{BB962C8B-B14F-4D97-AF65-F5344CB8AC3E}">
        <p14:creationId xmlns:p14="http://schemas.microsoft.com/office/powerpoint/2010/main" val="136538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17916"/>
            <a:ext cx="8193314" cy="617438"/>
          </a:xfrm>
        </p:spPr>
        <p:txBody>
          <a:bodyPr>
            <a:noAutofit/>
          </a:bodyPr>
          <a:lstStyle/>
          <a:p>
            <a:r>
              <a:rPr lang="en-US" dirty="0"/>
              <a:t>Try It: Credit Reporting and Your Rights</a:t>
            </a:r>
            <a:endParaRPr lang="en-US" sz="2400" dirty="0"/>
          </a:p>
        </p:txBody>
      </p:sp>
      <p:pic>
        <p:nvPicPr>
          <p:cNvPr id="9" name="Picture 8" descr="Screenshot of Try It: Credit Reporting and Your Rights from Participant Guide. Shown for navigational purposes onl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857" y="1142972"/>
            <a:ext cx="7937500" cy="49657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4"/>
          </p:nvPr>
        </p:nvSpPr>
        <p:spPr/>
        <p:txBody>
          <a:bodyPr/>
          <a:lstStyle/>
          <a:p>
            <a:fld id="{AF83BEB6-139A-B746-BC33-1F5B6187E651}" type="slidenum">
              <a:rPr lang="en-US" smtClean="0"/>
              <a:pPr/>
              <a:t>10</a:t>
            </a:fld>
            <a:endParaRPr lang="en-US" dirty="0"/>
          </a:p>
        </p:txBody>
      </p:sp>
    </p:spTree>
    <p:extLst>
      <p:ext uri="{BB962C8B-B14F-4D97-AF65-F5344CB8AC3E}">
        <p14:creationId xmlns:p14="http://schemas.microsoft.com/office/powerpoint/2010/main" val="202665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1C5B-714C-1B45-B021-7ACB92C60638}"/>
              </a:ext>
            </a:extLst>
          </p:cNvPr>
          <p:cNvSpPr>
            <a:spLocks noGrp="1"/>
          </p:cNvSpPr>
          <p:nvPr>
            <p:ph type="title"/>
          </p:nvPr>
        </p:nvSpPr>
        <p:spPr/>
        <p:txBody>
          <a:bodyPr/>
          <a:lstStyle/>
          <a:p>
            <a:pPr algn="ctr"/>
            <a:r>
              <a:rPr lang="en-US" dirty="0"/>
              <a:t>FCRA</a:t>
            </a:r>
          </a:p>
        </p:txBody>
      </p:sp>
      <p:sp>
        <p:nvSpPr>
          <p:cNvPr id="3" name="Content Placeholder 2">
            <a:extLst>
              <a:ext uri="{FF2B5EF4-FFF2-40B4-BE49-F238E27FC236}">
                <a16:creationId xmlns:a16="http://schemas.microsoft.com/office/drawing/2014/main" id="{3DA65836-9374-E346-A721-7A5122336718}"/>
              </a:ext>
            </a:extLst>
          </p:cNvPr>
          <p:cNvSpPr>
            <a:spLocks noGrp="1"/>
          </p:cNvSpPr>
          <p:nvPr>
            <p:ph idx="1"/>
          </p:nvPr>
        </p:nvSpPr>
        <p:spPr/>
        <p:txBody>
          <a:bodyPr/>
          <a:lstStyle/>
          <a:p>
            <a:pPr marL="0" indent="0" algn="ctr">
              <a:buNone/>
            </a:pPr>
            <a:r>
              <a:rPr lang="en-US" dirty="0"/>
              <a:t>The </a:t>
            </a:r>
            <a:r>
              <a:rPr lang="en-US" dirty="0">
                <a:highlight>
                  <a:srgbClr val="FFFF00"/>
                </a:highlight>
              </a:rPr>
              <a:t>Fair Credit Reporting Act </a:t>
            </a:r>
            <a:r>
              <a:rPr lang="en-US" dirty="0"/>
              <a:t>(FCRA) is a federal law that helps to ensure the accuracy, fairness and privacy of the information in consumer credit bureau files. The law regulates the way credit reporting agencies can collect, access, use and share the data they collect in your consumer reports.</a:t>
            </a:r>
          </a:p>
        </p:txBody>
      </p:sp>
      <p:sp>
        <p:nvSpPr>
          <p:cNvPr id="4" name="Slide Number Placeholder 3">
            <a:extLst>
              <a:ext uri="{FF2B5EF4-FFF2-40B4-BE49-F238E27FC236}">
                <a16:creationId xmlns:a16="http://schemas.microsoft.com/office/drawing/2014/main" id="{42469DFD-7D72-184D-9FD4-DE61D3FECB09}"/>
              </a:ext>
            </a:extLst>
          </p:cNvPr>
          <p:cNvSpPr>
            <a:spLocks noGrp="1"/>
          </p:cNvSpPr>
          <p:nvPr>
            <p:ph type="sldNum" sz="quarter" idx="4"/>
          </p:nvPr>
        </p:nvSpPr>
        <p:spPr/>
        <p:txBody>
          <a:bodyPr/>
          <a:lstStyle/>
          <a:p>
            <a:fld id="{AF83BEB6-139A-B746-BC33-1F5B6187E651}" type="slidenum">
              <a:rPr lang="en-US" smtClean="0"/>
              <a:pPr/>
              <a:t>11</a:t>
            </a:fld>
            <a:endParaRPr lang="en-US" dirty="0"/>
          </a:p>
        </p:txBody>
      </p:sp>
    </p:spTree>
    <p:extLst>
      <p:ext uri="{BB962C8B-B14F-4D97-AF65-F5344CB8AC3E}">
        <p14:creationId xmlns:p14="http://schemas.microsoft.com/office/powerpoint/2010/main" val="63751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Opting Out</a:t>
            </a:r>
          </a:p>
        </p:txBody>
      </p:sp>
      <p:sp>
        <p:nvSpPr>
          <p:cNvPr id="3" name="Content Placeholder 2"/>
          <p:cNvSpPr>
            <a:spLocks noGrp="1"/>
          </p:cNvSpPr>
          <p:nvPr>
            <p:ph idx="1"/>
          </p:nvPr>
        </p:nvSpPr>
        <p:spPr/>
        <p:txBody>
          <a:bodyPr>
            <a:normAutofit/>
          </a:bodyPr>
          <a:lstStyle/>
          <a:p>
            <a:pPr>
              <a:lnSpc>
                <a:spcPct val="100000"/>
              </a:lnSpc>
              <a:spcAft>
                <a:spcPts val="0"/>
              </a:spcAft>
              <a:buFont typeface="Wingdings" panose="05000000000000000000" pitchFamily="2" charset="2"/>
              <a:buChar char="§"/>
            </a:pPr>
            <a:r>
              <a:rPr lang="en-US" sz="3200" dirty="0"/>
              <a:t>You can opt out of receiving prescreened offers of credit or insurance</a:t>
            </a:r>
          </a:p>
          <a:p>
            <a:pPr lvl="1">
              <a:spcBef>
                <a:spcPts val="0"/>
              </a:spcBef>
            </a:pPr>
            <a:r>
              <a:rPr lang="en-US" sz="2800" dirty="0"/>
              <a:t>For five years or permanently</a:t>
            </a:r>
          </a:p>
          <a:p>
            <a:pPr>
              <a:lnSpc>
                <a:spcPct val="100000"/>
              </a:lnSpc>
              <a:spcAft>
                <a:spcPts val="600"/>
              </a:spcAft>
              <a:buFont typeface="Wingdings" panose="05000000000000000000" pitchFamily="2" charset="2"/>
              <a:buChar char="§"/>
            </a:pPr>
            <a:r>
              <a:rPr lang="en-US" sz="3200" dirty="0"/>
              <a:t>You may still get offers based on lists from other sources</a:t>
            </a:r>
          </a:p>
          <a:p>
            <a:pPr>
              <a:lnSpc>
                <a:spcPct val="100000"/>
              </a:lnSpc>
              <a:buFont typeface="Wingdings" panose="05000000000000000000" pitchFamily="2" charset="2"/>
              <a:buChar char="§"/>
            </a:pPr>
            <a:r>
              <a:rPr lang="en-US" sz="3200" dirty="0"/>
              <a:t>If you opt out, you can opt back in</a:t>
            </a:r>
          </a:p>
          <a:p>
            <a:pPr>
              <a:lnSpc>
                <a:spcPct val="100000"/>
              </a:lnSpc>
              <a:buFont typeface="Wingdings" panose="05000000000000000000" pitchFamily="2" charset="2"/>
              <a:buChar char="§"/>
            </a:pPr>
            <a:r>
              <a:rPr lang="en-US" sz="3200" dirty="0"/>
              <a:t>But you can’t opt out of having a credit report</a:t>
            </a:r>
          </a:p>
        </p:txBody>
      </p:sp>
      <p:sp>
        <p:nvSpPr>
          <p:cNvPr id="6" name="Slide Number Placeholder 5"/>
          <p:cNvSpPr>
            <a:spLocks noGrp="1"/>
          </p:cNvSpPr>
          <p:nvPr>
            <p:ph type="sldNum" sz="quarter" idx="4"/>
          </p:nvPr>
        </p:nvSpPr>
        <p:spPr/>
        <p:txBody>
          <a:bodyPr/>
          <a:lstStyle/>
          <a:p>
            <a:fld id="{AF83BEB6-139A-B746-BC33-1F5B6187E651}" type="slidenum">
              <a:rPr lang="en-US" smtClean="0"/>
              <a:pPr/>
              <a:t>12</a:t>
            </a:fld>
            <a:endParaRPr lang="en-US" dirty="0"/>
          </a:p>
        </p:txBody>
      </p:sp>
      <p:sp>
        <p:nvSpPr>
          <p:cNvPr id="4" name="TextBox 3">
            <a:extLst>
              <a:ext uri="{FF2B5EF4-FFF2-40B4-BE49-F238E27FC236}">
                <a16:creationId xmlns:a16="http://schemas.microsoft.com/office/drawing/2014/main" id="{6DA9DF03-00B4-AE4E-94EF-99F24175F687}"/>
              </a:ext>
            </a:extLst>
          </p:cNvPr>
          <p:cNvSpPr txBox="1"/>
          <p:nvPr/>
        </p:nvSpPr>
        <p:spPr>
          <a:xfrm>
            <a:off x="4718228" y="5756831"/>
            <a:ext cx="3532955" cy="369332"/>
          </a:xfrm>
          <a:prstGeom prst="rect">
            <a:avLst/>
          </a:prstGeom>
          <a:noFill/>
        </p:spPr>
        <p:txBody>
          <a:bodyPr wrap="none" rtlCol="0">
            <a:spAutoFit/>
          </a:bodyPr>
          <a:lstStyle/>
          <a:p>
            <a:r>
              <a:rPr lang="en-US">
                <a:hlinkClick r:id="rId2"/>
              </a:rPr>
              <a:t>https://www.optoutprescreen.com</a:t>
            </a:r>
            <a:endParaRPr lang="en-US"/>
          </a:p>
        </p:txBody>
      </p:sp>
    </p:spTree>
    <p:extLst>
      <p:ext uri="{BB962C8B-B14F-4D97-AF65-F5344CB8AC3E}">
        <p14:creationId xmlns:p14="http://schemas.microsoft.com/office/powerpoint/2010/main" val="384998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p:txBody>
          <a:bodyPr/>
          <a:lstStyle/>
          <a:p>
            <a:r>
              <a:rPr lang="en-US"/>
              <a:t>Section 2: Credit Scores</a:t>
            </a:r>
          </a:p>
        </p:txBody>
      </p:sp>
      <p:sp>
        <p:nvSpPr>
          <p:cNvPr id="5" name="Content Placeholder 4"/>
          <p:cNvSpPr>
            <a:spLocks noGrp="1"/>
          </p:cNvSpPr>
          <p:nvPr>
            <p:ph sz="quarter" idx="12"/>
          </p:nvPr>
        </p:nvSpPr>
        <p:spPr/>
        <p:txBody>
          <a:bodyPr>
            <a:normAutofit lnSpcReduction="10000"/>
          </a:bodyPr>
          <a:lstStyle/>
          <a:p>
            <a:r>
              <a:rPr lang="en-US" dirty="0"/>
              <a:t>Section 2</a:t>
            </a:r>
          </a:p>
        </p:txBody>
      </p:sp>
      <p:sp>
        <p:nvSpPr>
          <p:cNvPr id="3" name="Subtitle 2"/>
          <p:cNvSpPr>
            <a:spLocks noGrp="1"/>
          </p:cNvSpPr>
          <p:nvPr>
            <p:ph type="body" sz="quarter" idx="11"/>
          </p:nvPr>
        </p:nvSpPr>
        <p:spPr/>
        <p:txBody>
          <a:bodyPr>
            <a:normAutofit/>
          </a:bodyPr>
          <a:lstStyle/>
          <a:p>
            <a:r>
              <a:rPr lang="en-US" dirty="0"/>
              <a:t>Credit</a:t>
            </a:r>
            <a:br>
              <a:rPr lang="en-US" dirty="0"/>
            </a:br>
            <a:r>
              <a:rPr lang="en-US" dirty="0"/>
              <a:t>Scores </a:t>
            </a:r>
          </a:p>
          <a:p>
            <a:endParaRPr lang="en-US" sz="1900" dirty="0">
              <a:latin typeface="Franklin Gothic Book" panose="020B0503020102020204" pitchFamily="34" charset="0"/>
            </a:endParaRPr>
          </a:p>
        </p:txBody>
      </p:sp>
      <p:pic>
        <p:nvPicPr>
          <p:cNvPr id="2" name="Picture 1" descr="Part of a credit report. &quot;Your Credit Score is: 730&quot; is visible, along with Payment History: EXCELLENT&#10;Amount of Debt: EXCELLENT&#10;Length of Credit History: EXCELLENT&#10;Amount of New Credit: EXCELLENT.&#10;APPLICANT NAME: Mr. and Mrs. John Doe&#10;12345 Main Street&#10;Anywhere"/>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87939" y="586157"/>
            <a:ext cx="5256061" cy="5019985"/>
          </a:xfrm>
          <a:prstGeom prst="rect">
            <a:avLst/>
          </a:prstGeom>
        </p:spPr>
      </p:pic>
      <p:sp>
        <p:nvSpPr>
          <p:cNvPr id="8" name="Slide Number Placeholder 7"/>
          <p:cNvSpPr>
            <a:spLocks noGrp="1"/>
          </p:cNvSpPr>
          <p:nvPr>
            <p:ph type="sldNum" sz="quarter" idx="4"/>
          </p:nvPr>
        </p:nvSpPr>
        <p:spPr/>
        <p:txBody>
          <a:bodyPr/>
          <a:lstStyle/>
          <a:p>
            <a:fld id="{AF83BEB6-139A-B746-BC33-1F5B6187E651}" type="slidenum">
              <a:rPr lang="en-US" smtClean="0"/>
              <a:pPr/>
              <a:t>13</a:t>
            </a:fld>
            <a:endParaRPr lang="en-US" dirty="0"/>
          </a:p>
        </p:txBody>
      </p:sp>
    </p:spTree>
    <p:extLst>
      <p:ext uri="{BB962C8B-B14F-4D97-AF65-F5344CB8AC3E}">
        <p14:creationId xmlns:p14="http://schemas.microsoft.com/office/powerpoint/2010/main" val="73540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Good Credit Score?</a:t>
            </a:r>
            <a:endParaRPr lang="en-US" dirty="0">
              <a:solidFill>
                <a:srgbClr val="FF0000"/>
              </a:solidFill>
            </a:endParaRPr>
          </a:p>
        </p:txBody>
      </p:sp>
      <p:graphicFrame>
        <p:nvGraphicFramePr>
          <p:cNvPr id="7" name="Table 6" descr="Two column table. No title row. 5 rows"/>
          <p:cNvGraphicFramePr>
            <a:graphicFrameLocks noGrp="1"/>
          </p:cNvGraphicFramePr>
          <p:nvPr>
            <p:extLst>
              <p:ext uri="{D42A27DB-BD31-4B8C-83A1-F6EECF244321}">
                <p14:modId xmlns:p14="http://schemas.microsoft.com/office/powerpoint/2010/main" val="3954788821"/>
              </p:ext>
            </p:extLst>
          </p:nvPr>
        </p:nvGraphicFramePr>
        <p:xfrm>
          <a:off x="1190174" y="1574801"/>
          <a:ext cx="6429828" cy="3461655"/>
        </p:xfrm>
        <a:graphic>
          <a:graphicData uri="http://schemas.openxmlformats.org/drawingml/2006/table">
            <a:tbl>
              <a:tblPr firstRow="1" bandRow="1">
                <a:tableStyleId>{5C22544A-7EE6-4342-B048-85BDC9FD1C3A}</a:tableStyleId>
              </a:tblPr>
              <a:tblGrid>
                <a:gridCol w="3821083">
                  <a:extLst>
                    <a:ext uri="{9D8B030D-6E8A-4147-A177-3AD203B41FA5}">
                      <a16:colId xmlns:a16="http://schemas.microsoft.com/office/drawing/2014/main" val="20000"/>
                    </a:ext>
                  </a:extLst>
                </a:gridCol>
                <a:gridCol w="2608745">
                  <a:extLst>
                    <a:ext uri="{9D8B030D-6E8A-4147-A177-3AD203B41FA5}">
                      <a16:colId xmlns:a16="http://schemas.microsoft.com/office/drawing/2014/main" val="20001"/>
                    </a:ext>
                  </a:extLst>
                </a:gridCol>
              </a:tblGrid>
              <a:tr h="692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mj-lt"/>
                          <a:ea typeface="+mn-ea"/>
                          <a:cs typeface="+mn-cs"/>
                        </a:rPr>
                        <a:t>Exceptional	</a:t>
                      </a:r>
                      <a:endParaRPr lang="en-US" sz="3200" b="0" dirty="0">
                        <a:solidFill>
                          <a:schemeClr val="tx1"/>
                        </a:solidFill>
                        <a:latin typeface="+mj-lt"/>
                      </a:endParaRPr>
                    </a:p>
                  </a:txBody>
                  <a:tcP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mj-lt"/>
                          <a:ea typeface="+mn-ea"/>
                          <a:cs typeface="+mn-cs"/>
                        </a:rPr>
                        <a:t>800 </a:t>
                      </a:r>
                      <a:r>
                        <a:rPr lang="mr-IN" sz="3200" b="0" kern="1200" dirty="0">
                          <a:solidFill>
                            <a:schemeClr val="tx1"/>
                          </a:solidFill>
                          <a:latin typeface="+mj-lt"/>
                          <a:ea typeface="+mn-ea"/>
                          <a:cs typeface="+mn-cs"/>
                        </a:rPr>
                        <a:t>– </a:t>
                      </a:r>
                      <a:r>
                        <a:rPr lang="en-US" sz="3200" b="0" kern="1200" dirty="0">
                          <a:solidFill>
                            <a:schemeClr val="tx1"/>
                          </a:solidFill>
                          <a:latin typeface="+mj-lt"/>
                          <a:ea typeface="+mn-ea"/>
                          <a:cs typeface="+mn-cs"/>
                        </a:rPr>
                        <a:t>850</a:t>
                      </a:r>
                      <a:endParaRPr lang="en-US" sz="3200" b="0" strike="sngStrike" kern="1200" dirty="0">
                        <a:solidFill>
                          <a:schemeClr val="tx1"/>
                        </a:solidFill>
                        <a:latin typeface="+mj-lt"/>
                        <a:ea typeface="+mn-ea"/>
                        <a:cs typeface="+mn-cs"/>
                      </a:endParaRPr>
                    </a:p>
                  </a:txBody>
                  <a:tcPr>
                    <a:solidFill>
                      <a:schemeClr val="accent4"/>
                    </a:solidFill>
                  </a:tcPr>
                </a:tc>
                <a:extLst>
                  <a:ext uri="{0D108BD9-81ED-4DB2-BD59-A6C34878D82A}">
                    <a16:rowId xmlns:a16="http://schemas.microsoft.com/office/drawing/2014/main" val="10000"/>
                  </a:ext>
                </a:extLst>
              </a:tr>
              <a:tr h="692331">
                <a:tc>
                  <a:txBody>
                    <a:bodyPr/>
                    <a:lstStyle/>
                    <a:p>
                      <a:r>
                        <a:rPr lang="en-US" sz="3200" b="0" kern="1200" dirty="0">
                          <a:solidFill>
                            <a:schemeClr val="dk1"/>
                          </a:solidFill>
                          <a:latin typeface="+mj-lt"/>
                          <a:ea typeface="+mn-ea"/>
                          <a:cs typeface="+mn-cs"/>
                        </a:rPr>
                        <a:t>Very Good</a:t>
                      </a:r>
                      <a:endParaRPr lang="en-US" sz="3200" b="0" dirty="0">
                        <a:solidFill>
                          <a:schemeClr val="tx1"/>
                        </a:solidFill>
                        <a:latin typeface="+mj-lt"/>
                      </a:endParaRPr>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dk1"/>
                          </a:solidFill>
                          <a:latin typeface="+mj-lt"/>
                          <a:ea typeface="+mn-ea"/>
                          <a:cs typeface="+mn-cs"/>
                        </a:rPr>
                        <a:t>740 </a:t>
                      </a:r>
                      <a:r>
                        <a:rPr lang="mr-IN" sz="3200" b="0" kern="1200" dirty="0">
                          <a:solidFill>
                            <a:schemeClr val="dk1"/>
                          </a:solidFill>
                          <a:latin typeface="+mj-lt"/>
                          <a:ea typeface="+mn-ea"/>
                          <a:cs typeface="+mn-cs"/>
                        </a:rPr>
                        <a:t>–</a:t>
                      </a:r>
                      <a:r>
                        <a:rPr lang="en-US" sz="3200" b="0" kern="1200" dirty="0">
                          <a:solidFill>
                            <a:schemeClr val="dk1"/>
                          </a:solidFill>
                          <a:latin typeface="+mj-lt"/>
                          <a:ea typeface="+mn-ea"/>
                          <a:cs typeface="+mn-cs"/>
                        </a:rPr>
                        <a:t> 799</a:t>
                      </a:r>
                    </a:p>
                  </a:txBody>
                  <a:tcPr>
                    <a:solidFill>
                      <a:schemeClr val="accent5"/>
                    </a:solidFill>
                  </a:tcPr>
                </a:tc>
                <a:extLst>
                  <a:ext uri="{0D108BD9-81ED-4DB2-BD59-A6C34878D82A}">
                    <a16:rowId xmlns:a16="http://schemas.microsoft.com/office/drawing/2014/main" val="10001"/>
                  </a:ext>
                </a:extLst>
              </a:tr>
              <a:tr h="692331">
                <a:tc>
                  <a:txBody>
                    <a:bodyPr/>
                    <a:lstStyle/>
                    <a:p>
                      <a:r>
                        <a:rPr lang="en-US" sz="3200" b="0" kern="1200" dirty="0">
                          <a:solidFill>
                            <a:schemeClr val="dk1"/>
                          </a:solidFill>
                          <a:latin typeface="+mj-lt"/>
                          <a:ea typeface="+mn-ea"/>
                          <a:cs typeface="+mn-cs"/>
                        </a:rPr>
                        <a:t>Good</a:t>
                      </a:r>
                      <a:endParaRPr lang="en-US" sz="3200" b="0" dirty="0">
                        <a:solidFill>
                          <a:schemeClr val="tx1"/>
                        </a:solidFill>
                        <a:latin typeface="+mj-lt"/>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dk1"/>
                          </a:solidFill>
                          <a:latin typeface="+mj-lt"/>
                          <a:ea typeface="+mn-ea"/>
                          <a:cs typeface="+mn-cs"/>
                        </a:rPr>
                        <a:t>670 </a:t>
                      </a:r>
                      <a:r>
                        <a:rPr lang="mr-IN" sz="3200" b="0" kern="1200" dirty="0">
                          <a:solidFill>
                            <a:schemeClr val="dk1"/>
                          </a:solidFill>
                          <a:latin typeface="+mj-lt"/>
                          <a:ea typeface="+mn-ea"/>
                          <a:cs typeface="+mn-cs"/>
                        </a:rPr>
                        <a:t>– </a:t>
                      </a:r>
                      <a:r>
                        <a:rPr lang="en-US" sz="3200" b="0" kern="1200" dirty="0">
                          <a:solidFill>
                            <a:schemeClr val="dk1"/>
                          </a:solidFill>
                          <a:latin typeface="+mj-lt"/>
                          <a:ea typeface="+mn-ea"/>
                          <a:cs typeface="+mn-cs"/>
                        </a:rPr>
                        <a:t>739</a:t>
                      </a:r>
                    </a:p>
                  </a:txBody>
                  <a:tcPr>
                    <a:solidFill>
                      <a:srgbClr val="FFFF00"/>
                    </a:solidFill>
                  </a:tcPr>
                </a:tc>
                <a:extLst>
                  <a:ext uri="{0D108BD9-81ED-4DB2-BD59-A6C34878D82A}">
                    <a16:rowId xmlns:a16="http://schemas.microsoft.com/office/drawing/2014/main" val="10002"/>
                  </a:ext>
                </a:extLst>
              </a:tr>
              <a:tr h="692331">
                <a:tc>
                  <a:txBody>
                    <a:bodyPr/>
                    <a:lstStyle/>
                    <a:p>
                      <a:r>
                        <a:rPr lang="en-US" sz="3200" b="0" kern="1200" dirty="0">
                          <a:solidFill>
                            <a:schemeClr val="dk1"/>
                          </a:solidFill>
                          <a:latin typeface="+mj-lt"/>
                          <a:ea typeface="+mn-ea"/>
                          <a:cs typeface="+mn-cs"/>
                        </a:rPr>
                        <a:t>Fair</a:t>
                      </a:r>
                      <a:endParaRPr lang="en-US" sz="3200" b="0" dirty="0">
                        <a:solidFill>
                          <a:schemeClr val="tx1"/>
                        </a:solidFill>
                        <a:latin typeface="+mj-lt"/>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dk1"/>
                          </a:solidFill>
                          <a:latin typeface="+mj-lt"/>
                          <a:ea typeface="+mn-ea"/>
                          <a:cs typeface="+mn-cs"/>
                        </a:rPr>
                        <a:t>580 </a:t>
                      </a:r>
                      <a:r>
                        <a:rPr lang="mr-IN" sz="3200" b="0" kern="1200" dirty="0">
                          <a:solidFill>
                            <a:schemeClr val="dk1"/>
                          </a:solidFill>
                          <a:latin typeface="+mj-lt"/>
                          <a:ea typeface="+mn-ea"/>
                          <a:cs typeface="+mn-cs"/>
                        </a:rPr>
                        <a:t>–</a:t>
                      </a:r>
                      <a:r>
                        <a:rPr lang="en-US" sz="3200" b="0" kern="1200" dirty="0">
                          <a:solidFill>
                            <a:schemeClr val="dk1"/>
                          </a:solidFill>
                          <a:latin typeface="+mj-lt"/>
                          <a:ea typeface="+mn-ea"/>
                          <a:cs typeface="+mn-cs"/>
                        </a:rPr>
                        <a:t> 669</a:t>
                      </a:r>
                    </a:p>
                  </a:txBody>
                  <a:tcPr>
                    <a:solidFill>
                      <a:schemeClr val="accent2">
                        <a:lumMod val="60000"/>
                        <a:lumOff val="40000"/>
                      </a:schemeClr>
                    </a:solidFill>
                  </a:tcPr>
                </a:tc>
                <a:extLst>
                  <a:ext uri="{0D108BD9-81ED-4DB2-BD59-A6C34878D82A}">
                    <a16:rowId xmlns:a16="http://schemas.microsoft.com/office/drawing/2014/main" val="10003"/>
                  </a:ext>
                </a:extLst>
              </a:tr>
              <a:tr h="692331">
                <a:tc>
                  <a:txBody>
                    <a:bodyPr/>
                    <a:lstStyle/>
                    <a:p>
                      <a:r>
                        <a:rPr lang="en-US" sz="3200" b="0" kern="1200" dirty="0">
                          <a:solidFill>
                            <a:schemeClr val="dk1"/>
                          </a:solidFill>
                          <a:latin typeface="+mj-lt"/>
                          <a:ea typeface="+mn-ea"/>
                          <a:cs typeface="+mn-cs"/>
                        </a:rPr>
                        <a:t>Poor</a:t>
                      </a:r>
                      <a:endParaRPr lang="en-US" sz="3200" b="0" dirty="0">
                        <a:solidFill>
                          <a:schemeClr val="tx1"/>
                        </a:solidFill>
                        <a:latin typeface="+mj-lt"/>
                      </a:endParaRPr>
                    </a:p>
                  </a:txBody>
                  <a:tcPr>
                    <a:solidFill>
                      <a:schemeClr val="accent2"/>
                    </a:solidFill>
                  </a:tcPr>
                </a:tc>
                <a:tc>
                  <a:txBody>
                    <a:bodyPr/>
                    <a:lstStyle/>
                    <a:p>
                      <a:r>
                        <a:rPr lang="en-US" sz="3200" b="0" kern="1200" dirty="0">
                          <a:solidFill>
                            <a:schemeClr val="dk1"/>
                          </a:solidFill>
                          <a:latin typeface="+mj-lt"/>
                          <a:ea typeface="+mn-ea"/>
                          <a:cs typeface="+mn-cs"/>
                        </a:rPr>
                        <a:t>300 </a:t>
                      </a:r>
                      <a:r>
                        <a:rPr lang="mr-IN" sz="3200" b="0" kern="1200" dirty="0">
                          <a:solidFill>
                            <a:schemeClr val="dk1"/>
                          </a:solidFill>
                          <a:latin typeface="+mj-lt"/>
                          <a:ea typeface="+mn-ea"/>
                          <a:cs typeface="+mn-cs"/>
                        </a:rPr>
                        <a:t>– </a:t>
                      </a:r>
                      <a:r>
                        <a:rPr lang="en-US" sz="3200" b="0" kern="1200" dirty="0">
                          <a:solidFill>
                            <a:schemeClr val="dk1"/>
                          </a:solidFill>
                          <a:latin typeface="+mj-lt"/>
                          <a:ea typeface="+mn-ea"/>
                          <a:cs typeface="+mn-cs"/>
                        </a:rPr>
                        <a:t>579</a:t>
                      </a:r>
                      <a:endParaRPr lang="en-US" sz="3200" b="0" dirty="0">
                        <a:solidFill>
                          <a:schemeClr val="tx1"/>
                        </a:solidFill>
                        <a:latin typeface="+mj-lt"/>
                      </a:endParaRPr>
                    </a:p>
                  </a:txBody>
                  <a:tcPr>
                    <a:solidFill>
                      <a:schemeClr val="accent2"/>
                    </a:solidFill>
                  </a:tcPr>
                </a:tc>
                <a:extLst>
                  <a:ext uri="{0D108BD9-81ED-4DB2-BD59-A6C34878D82A}">
                    <a16:rowId xmlns:a16="http://schemas.microsoft.com/office/drawing/2014/main" val="10004"/>
                  </a:ext>
                </a:extLst>
              </a:tr>
            </a:tbl>
          </a:graphicData>
        </a:graphic>
      </p:graphicFrame>
      <p:sp>
        <p:nvSpPr>
          <p:cNvPr id="3" name="Content Placeholder 2"/>
          <p:cNvSpPr>
            <a:spLocks noGrp="1"/>
          </p:cNvSpPr>
          <p:nvPr>
            <p:ph idx="1"/>
          </p:nvPr>
        </p:nvSpPr>
        <p:spPr>
          <a:xfrm>
            <a:off x="577986" y="5297714"/>
            <a:ext cx="8469195" cy="828448"/>
          </a:xfrm>
        </p:spPr>
        <p:txBody>
          <a:bodyPr>
            <a:noAutofit/>
          </a:bodyPr>
          <a:lstStyle/>
          <a:p>
            <a:pPr marL="27432" indent="0">
              <a:lnSpc>
                <a:spcPct val="100000"/>
              </a:lnSpc>
              <a:spcBef>
                <a:spcPts val="0"/>
              </a:spcBef>
              <a:spcAft>
                <a:spcPts val="1800"/>
              </a:spcAft>
              <a:buNone/>
            </a:pPr>
            <a:r>
              <a:rPr lang="en-US" sz="3200" dirty="0">
                <a:latin typeface="+mj-lt"/>
              </a:rPr>
              <a:t>Note: this is an example, based on FICO</a:t>
            </a:r>
            <a:r>
              <a:rPr lang="en-US" sz="3200" baseline="30000" dirty="0">
                <a:latin typeface="+mj-lt"/>
              </a:rPr>
              <a:t>®</a:t>
            </a:r>
            <a:br>
              <a:rPr lang="en-US" sz="3200" dirty="0"/>
            </a:br>
            <a:endParaRPr lang="en-US" sz="3200" dirty="0"/>
          </a:p>
        </p:txBody>
      </p:sp>
      <p:sp>
        <p:nvSpPr>
          <p:cNvPr id="6" name="Slide Number Placeholder 5"/>
          <p:cNvSpPr>
            <a:spLocks noGrp="1"/>
          </p:cNvSpPr>
          <p:nvPr>
            <p:ph type="sldNum" sz="quarter" idx="4"/>
          </p:nvPr>
        </p:nvSpPr>
        <p:spPr/>
        <p:txBody>
          <a:bodyPr/>
          <a:lstStyle/>
          <a:p>
            <a:fld id="{AF83BEB6-139A-B746-BC33-1F5B6187E651}" type="slidenum">
              <a:rPr lang="en-US" smtClean="0"/>
              <a:pPr/>
              <a:t>14</a:t>
            </a:fld>
            <a:endParaRPr lang="en-US" dirty="0"/>
          </a:p>
        </p:txBody>
      </p:sp>
    </p:spTree>
    <p:extLst>
      <p:ext uri="{BB962C8B-B14F-4D97-AF65-F5344CB8AC3E}">
        <p14:creationId xmlns:p14="http://schemas.microsoft.com/office/powerpoint/2010/main" val="1191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56" y="258691"/>
            <a:ext cx="8328020" cy="881682"/>
          </a:xfrm>
        </p:spPr>
        <p:txBody>
          <a:bodyPr>
            <a:noAutofit/>
          </a:bodyPr>
          <a:lstStyle/>
          <a:p>
            <a:pPr>
              <a:lnSpc>
                <a:spcPts val="3200"/>
              </a:lnSpc>
            </a:pPr>
            <a:r>
              <a:rPr lang="en-US" dirty="0"/>
              <a:t>Try </a:t>
            </a:r>
            <a:r>
              <a:rPr lang="en-US"/>
              <a:t>It: </a:t>
            </a:r>
            <a:r>
              <a:rPr lang="en-US" dirty="0"/>
              <a:t>What Makes Credit Scores Go Up 	</a:t>
            </a:r>
            <a:r>
              <a:rPr lang="en-US"/>
              <a:t>  </a:t>
            </a:r>
            <a:r>
              <a:rPr lang="en-US" dirty="0"/>
              <a:t>and Down?</a:t>
            </a:r>
            <a:endParaRPr lang="en-US" sz="1800" dirty="0"/>
          </a:p>
        </p:txBody>
      </p:sp>
      <p:pic>
        <p:nvPicPr>
          <p:cNvPr id="10" name="Picture 9" descr="Screenshot of Try It: What Makes Credit Scores Go Up and Down? from Participant Guide. Shown for navigational purposes only"/>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8403" y="1398158"/>
            <a:ext cx="7937500" cy="479611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4"/>
          </p:nvPr>
        </p:nvSpPr>
        <p:spPr/>
        <p:txBody>
          <a:bodyPr/>
          <a:lstStyle/>
          <a:p>
            <a:fld id="{AF83BEB6-139A-B746-BC33-1F5B6187E651}" type="slidenum">
              <a:rPr lang="en-US" smtClean="0"/>
              <a:pPr/>
              <a:t>15</a:t>
            </a:fld>
            <a:endParaRPr lang="en-US" dirty="0"/>
          </a:p>
        </p:txBody>
      </p:sp>
    </p:spTree>
    <p:extLst>
      <p:ext uri="{BB962C8B-B14F-4D97-AF65-F5344CB8AC3E}">
        <p14:creationId xmlns:p14="http://schemas.microsoft.com/office/powerpoint/2010/main" val="251439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Factors in General FICO</a:t>
            </a:r>
            <a:r>
              <a:rPr lang="en-US" baseline="30000" dirty="0"/>
              <a:t>®</a:t>
            </a:r>
            <a:r>
              <a:rPr lang="en-US" dirty="0"/>
              <a:t> Model</a:t>
            </a:r>
          </a:p>
        </p:txBody>
      </p:sp>
      <p:pic>
        <p:nvPicPr>
          <p:cNvPr id="8" name="Picture 7" descr="Colorful pie chart. &#10;Starting at top, clockwise:&#10;Largest slice is red (payment history 35%)&#10;Orange slice is Amounts Owed - 30%&#10;Green slide is Length of Credit History - 15%&#10;Yellow slice is Credit Mix - 10%&#10;Blue slice is New Credit -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0332" y="1882847"/>
            <a:ext cx="3223335" cy="3092305"/>
          </a:xfrm>
          <a:prstGeom prst="rect">
            <a:avLst/>
          </a:prstGeom>
        </p:spPr>
      </p:pic>
      <p:sp>
        <p:nvSpPr>
          <p:cNvPr id="9" name="TextBox 8"/>
          <p:cNvSpPr txBox="1"/>
          <p:nvPr/>
        </p:nvSpPr>
        <p:spPr>
          <a:xfrm>
            <a:off x="815564" y="2182504"/>
            <a:ext cx="2217338" cy="400110"/>
          </a:xfrm>
          <a:prstGeom prst="rect">
            <a:avLst/>
          </a:prstGeom>
          <a:noFill/>
        </p:spPr>
        <p:txBody>
          <a:bodyPr wrap="none" rtlCol="0">
            <a:spAutoFit/>
          </a:bodyPr>
          <a:lstStyle/>
          <a:p>
            <a:pPr algn="r"/>
            <a:r>
              <a:rPr lang="en-US" sz="2000" dirty="0">
                <a:latin typeface="+mj-lt"/>
              </a:rPr>
              <a:t>New Credit – 10%</a:t>
            </a:r>
          </a:p>
        </p:txBody>
      </p:sp>
      <p:sp>
        <p:nvSpPr>
          <p:cNvPr id="10" name="TextBox 9"/>
          <p:cNvSpPr txBox="1"/>
          <p:nvPr/>
        </p:nvSpPr>
        <p:spPr>
          <a:xfrm>
            <a:off x="911103" y="3355715"/>
            <a:ext cx="2121799" cy="400110"/>
          </a:xfrm>
          <a:prstGeom prst="rect">
            <a:avLst/>
          </a:prstGeom>
          <a:noFill/>
        </p:spPr>
        <p:txBody>
          <a:bodyPr wrap="none" rtlCol="0">
            <a:spAutoFit/>
          </a:bodyPr>
          <a:lstStyle/>
          <a:p>
            <a:pPr algn="r"/>
            <a:r>
              <a:rPr lang="en-US" sz="2000" dirty="0">
                <a:latin typeface="+mj-lt"/>
              </a:rPr>
              <a:t>Credit Mix – 10% </a:t>
            </a:r>
          </a:p>
        </p:txBody>
      </p:sp>
      <p:sp>
        <p:nvSpPr>
          <p:cNvPr id="11" name="TextBox 10"/>
          <p:cNvSpPr txBox="1"/>
          <p:nvPr/>
        </p:nvSpPr>
        <p:spPr>
          <a:xfrm>
            <a:off x="589669" y="4043297"/>
            <a:ext cx="2443233" cy="707886"/>
          </a:xfrm>
          <a:prstGeom prst="rect">
            <a:avLst/>
          </a:prstGeom>
          <a:noFill/>
        </p:spPr>
        <p:txBody>
          <a:bodyPr wrap="none" rtlCol="0">
            <a:spAutoFit/>
          </a:bodyPr>
          <a:lstStyle/>
          <a:p>
            <a:r>
              <a:rPr lang="en-US" sz="2000" dirty="0">
                <a:latin typeface="+mj-lt"/>
              </a:rPr>
              <a:t>Length of </a:t>
            </a:r>
            <a:br>
              <a:rPr lang="en-US" sz="2000" dirty="0">
                <a:latin typeface="+mj-lt"/>
              </a:rPr>
            </a:br>
            <a:r>
              <a:rPr lang="en-US" sz="2000" dirty="0">
                <a:latin typeface="+mj-lt"/>
              </a:rPr>
              <a:t>Credit History – 15%</a:t>
            </a:r>
          </a:p>
        </p:txBody>
      </p:sp>
      <p:sp>
        <p:nvSpPr>
          <p:cNvPr id="3" name="Content Placeholder 2"/>
          <p:cNvSpPr>
            <a:spLocks noGrp="1"/>
          </p:cNvSpPr>
          <p:nvPr>
            <p:ph idx="1"/>
          </p:nvPr>
        </p:nvSpPr>
        <p:spPr>
          <a:xfrm>
            <a:off x="6183668" y="2037710"/>
            <a:ext cx="2855402" cy="543153"/>
          </a:xfrm>
        </p:spPr>
        <p:txBody>
          <a:bodyPr>
            <a:normAutofit/>
          </a:bodyPr>
          <a:lstStyle/>
          <a:p>
            <a:pPr marL="0" indent="0">
              <a:buNone/>
            </a:pPr>
            <a:r>
              <a:rPr lang="en-US" sz="2000" dirty="0"/>
              <a:t>Payment History – 35% </a:t>
            </a:r>
          </a:p>
        </p:txBody>
      </p:sp>
      <p:sp>
        <p:nvSpPr>
          <p:cNvPr id="12" name="TextBox 11"/>
          <p:cNvSpPr txBox="1"/>
          <p:nvPr/>
        </p:nvSpPr>
        <p:spPr>
          <a:xfrm>
            <a:off x="6226679" y="3924560"/>
            <a:ext cx="2695097" cy="400110"/>
          </a:xfrm>
          <a:prstGeom prst="rect">
            <a:avLst/>
          </a:prstGeom>
          <a:noFill/>
        </p:spPr>
        <p:txBody>
          <a:bodyPr wrap="none" rtlCol="0">
            <a:spAutoFit/>
          </a:bodyPr>
          <a:lstStyle/>
          <a:p>
            <a:r>
              <a:rPr lang="en-US" sz="2000" dirty="0">
                <a:latin typeface="+mj-lt"/>
              </a:rPr>
              <a:t>Amounts Owed – 30% </a:t>
            </a:r>
          </a:p>
        </p:txBody>
      </p:sp>
      <p:sp>
        <p:nvSpPr>
          <p:cNvPr id="7" name="Slide Number Placeholder 6"/>
          <p:cNvSpPr>
            <a:spLocks noGrp="1"/>
          </p:cNvSpPr>
          <p:nvPr>
            <p:ph type="sldNum" sz="quarter" idx="4"/>
          </p:nvPr>
        </p:nvSpPr>
        <p:spPr/>
        <p:txBody>
          <a:bodyPr/>
          <a:lstStyle/>
          <a:p>
            <a:fld id="{AF83BEB6-139A-B746-BC33-1F5B6187E651}" type="slidenum">
              <a:rPr lang="en-US" smtClean="0"/>
              <a:pPr/>
              <a:t>16</a:t>
            </a:fld>
            <a:endParaRPr lang="en-US" dirty="0"/>
          </a:p>
        </p:txBody>
      </p:sp>
    </p:spTree>
    <p:extLst>
      <p:ext uri="{BB962C8B-B14F-4D97-AF65-F5344CB8AC3E}">
        <p14:creationId xmlns:p14="http://schemas.microsoft.com/office/powerpoint/2010/main" val="344259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Key Takeaway</a:t>
            </a:r>
          </a:p>
        </p:txBody>
      </p:sp>
      <p:sp>
        <p:nvSpPr>
          <p:cNvPr id="3" name="Content Placeholder 2"/>
          <p:cNvSpPr>
            <a:spLocks noGrp="1"/>
          </p:cNvSpPr>
          <p:nvPr>
            <p:ph idx="1"/>
          </p:nvPr>
        </p:nvSpPr>
        <p:spPr/>
        <p:txBody>
          <a:bodyPr>
            <a:normAutofit/>
          </a:bodyPr>
          <a:lstStyle/>
          <a:p>
            <a:pPr marL="0" indent="0">
              <a:buNone/>
            </a:pPr>
            <a:r>
              <a:rPr lang="en-US" sz="3200" i="1" dirty="0"/>
              <a:t>You can take steps to improve and manage your credit scores. This includes paying your bills on time</a:t>
            </a:r>
            <a:br>
              <a:rPr lang="en-US" sz="3200" i="1" dirty="0"/>
            </a:br>
            <a:r>
              <a:rPr lang="en-US" sz="3200" i="1" dirty="0"/>
              <a:t>and as agreed. </a:t>
            </a:r>
          </a:p>
          <a:p>
            <a:endParaRPr lang="en-US" dirty="0"/>
          </a:p>
        </p:txBody>
      </p:sp>
      <p:sp>
        <p:nvSpPr>
          <p:cNvPr id="6" name="Slide Number Placeholder 5"/>
          <p:cNvSpPr>
            <a:spLocks noGrp="1"/>
          </p:cNvSpPr>
          <p:nvPr>
            <p:ph type="sldNum" sz="quarter" idx="4"/>
          </p:nvPr>
        </p:nvSpPr>
        <p:spPr/>
        <p:txBody>
          <a:bodyPr/>
          <a:lstStyle/>
          <a:p>
            <a:fld id="{AF83BEB6-139A-B746-BC33-1F5B6187E651}" type="slidenum">
              <a:rPr lang="en-US" smtClean="0"/>
              <a:pPr/>
              <a:t>17</a:t>
            </a:fld>
            <a:endParaRPr lang="en-US" dirty="0"/>
          </a:p>
        </p:txBody>
      </p:sp>
    </p:spTree>
    <p:extLst>
      <p:ext uri="{BB962C8B-B14F-4D97-AF65-F5344CB8AC3E}">
        <p14:creationId xmlns:p14="http://schemas.microsoft.com/office/powerpoint/2010/main" val="311346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Your Credit Scores</a:t>
            </a:r>
          </a:p>
        </p:txBody>
      </p:sp>
      <p:sp>
        <p:nvSpPr>
          <p:cNvPr id="3" name="Content Placeholder 2"/>
          <p:cNvSpPr>
            <a:spLocks noGrp="1"/>
          </p:cNvSpPr>
          <p:nvPr>
            <p:ph idx="1"/>
          </p:nvPr>
        </p:nvSpPr>
        <p:spPr/>
        <p:txBody>
          <a:bodyPr>
            <a:noAutofit/>
          </a:bodyPr>
          <a:lstStyle/>
          <a:p>
            <a:pPr lvl="0">
              <a:lnSpc>
                <a:spcPct val="100000"/>
              </a:lnSpc>
              <a:spcBef>
                <a:spcPts val="0"/>
              </a:spcBef>
              <a:spcAft>
                <a:spcPts val="2400"/>
              </a:spcAft>
              <a:buFont typeface="Wingdings" panose="05000000000000000000" pitchFamily="2" charset="2"/>
              <a:buChar char="§"/>
            </a:pPr>
            <a:r>
              <a:rPr lang="en-US" sz="3200" dirty="0">
                <a:latin typeface="+mj-lt"/>
              </a:rPr>
              <a:t>May not be the ones that are used</a:t>
            </a:r>
          </a:p>
          <a:p>
            <a:pPr lvl="0">
              <a:lnSpc>
                <a:spcPct val="100000"/>
              </a:lnSpc>
              <a:spcBef>
                <a:spcPts val="0"/>
              </a:spcBef>
              <a:spcAft>
                <a:spcPts val="2400"/>
              </a:spcAft>
              <a:buFont typeface="Wingdings" panose="05000000000000000000" pitchFamily="2" charset="2"/>
              <a:buChar char="§"/>
            </a:pPr>
            <a:r>
              <a:rPr lang="en-US" sz="3200" dirty="0">
                <a:latin typeface="+mj-lt"/>
              </a:rPr>
              <a:t>If turned down for credit, you have the right to see the exact score used</a:t>
            </a:r>
          </a:p>
          <a:p>
            <a:pPr lvl="0">
              <a:lnSpc>
                <a:spcPct val="100000"/>
              </a:lnSpc>
              <a:spcBef>
                <a:spcPts val="0"/>
              </a:spcBef>
              <a:spcAft>
                <a:spcPts val="0"/>
              </a:spcAft>
              <a:buFont typeface="Wingdings" panose="05000000000000000000" pitchFamily="2" charset="2"/>
              <a:buChar char="§"/>
            </a:pPr>
            <a:r>
              <a:rPr lang="en-US" sz="3200" dirty="0">
                <a:latin typeface="+mj-lt"/>
              </a:rPr>
              <a:t>Make sure your credit scores accurately reflect information in your credit reports</a:t>
            </a:r>
          </a:p>
          <a:p>
            <a:pPr lvl="1">
              <a:lnSpc>
                <a:spcPct val="100000"/>
              </a:lnSpc>
            </a:pPr>
            <a:r>
              <a:rPr lang="en-US" sz="2800" dirty="0">
                <a:latin typeface="+mn-lt"/>
              </a:rPr>
              <a:t>Get and review your credit reports and dispute errors</a:t>
            </a:r>
          </a:p>
        </p:txBody>
      </p:sp>
      <p:sp>
        <p:nvSpPr>
          <p:cNvPr id="6" name="Slide Number Placeholder 5"/>
          <p:cNvSpPr>
            <a:spLocks noGrp="1"/>
          </p:cNvSpPr>
          <p:nvPr>
            <p:ph type="sldNum" sz="quarter" idx="4"/>
          </p:nvPr>
        </p:nvSpPr>
        <p:spPr/>
        <p:txBody>
          <a:bodyPr/>
          <a:lstStyle/>
          <a:p>
            <a:fld id="{AF83BEB6-139A-B746-BC33-1F5B6187E651}" type="slidenum">
              <a:rPr lang="en-US" smtClean="0"/>
              <a:pPr/>
              <a:t>18</a:t>
            </a:fld>
            <a:endParaRPr lang="en-US" dirty="0"/>
          </a:p>
        </p:txBody>
      </p:sp>
    </p:spTree>
    <p:extLst>
      <p:ext uri="{BB962C8B-B14F-4D97-AF65-F5344CB8AC3E}">
        <p14:creationId xmlns:p14="http://schemas.microsoft.com/office/powerpoint/2010/main" val="91904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Takeaway</a:t>
            </a:r>
          </a:p>
        </p:txBody>
      </p:sp>
      <p:sp>
        <p:nvSpPr>
          <p:cNvPr id="3" name="Content Placeholder 2"/>
          <p:cNvSpPr>
            <a:spLocks noGrp="1"/>
          </p:cNvSpPr>
          <p:nvPr>
            <p:ph idx="1"/>
          </p:nvPr>
        </p:nvSpPr>
        <p:spPr/>
        <p:txBody>
          <a:bodyPr>
            <a:normAutofit/>
          </a:bodyPr>
          <a:lstStyle/>
          <a:p>
            <a:pPr marL="0" indent="0">
              <a:buNone/>
            </a:pPr>
            <a:r>
              <a:rPr lang="en-US" sz="3600" i="1" dirty="0">
                <a:latin typeface="+mj-lt"/>
              </a:rPr>
              <a:t>Get and review your credit reports at least once every 12 months to make sure the information </a:t>
            </a:r>
            <a:br>
              <a:rPr lang="en-US" sz="3600" i="1" dirty="0">
                <a:latin typeface="+mj-lt"/>
              </a:rPr>
            </a:br>
            <a:r>
              <a:rPr lang="en-US" sz="3600" i="1" dirty="0">
                <a:latin typeface="+mj-lt"/>
              </a:rPr>
              <a:t>is accurate.</a:t>
            </a:r>
          </a:p>
          <a:p>
            <a:endParaRPr lang="en-US" dirty="0"/>
          </a:p>
        </p:txBody>
      </p:sp>
      <p:sp>
        <p:nvSpPr>
          <p:cNvPr id="6" name="Slide Number Placeholder 5"/>
          <p:cNvSpPr>
            <a:spLocks noGrp="1"/>
          </p:cNvSpPr>
          <p:nvPr>
            <p:ph type="sldNum" sz="quarter" idx="4"/>
          </p:nvPr>
        </p:nvSpPr>
        <p:spPr/>
        <p:txBody>
          <a:bodyPr/>
          <a:lstStyle/>
          <a:p>
            <a:fld id="{AF83BEB6-139A-B746-BC33-1F5B6187E651}" type="slidenum">
              <a:rPr lang="en-US" smtClean="0"/>
              <a:pPr/>
              <a:t>19</a:t>
            </a:fld>
            <a:endParaRPr lang="en-US" dirty="0"/>
          </a:p>
        </p:txBody>
      </p:sp>
    </p:spTree>
    <p:extLst>
      <p:ext uri="{BB962C8B-B14F-4D97-AF65-F5344CB8AC3E}">
        <p14:creationId xmlns:p14="http://schemas.microsoft.com/office/powerpoint/2010/main" val="246833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434357"/>
            <a:ext cx="8098653" cy="662924"/>
          </a:xfrm>
        </p:spPr>
        <p:txBody>
          <a:bodyPr/>
          <a:lstStyle/>
          <a:p>
            <a:r>
              <a:rPr lang="en-US" dirty="0"/>
              <a:t>Pre-Training Survey</a:t>
            </a:r>
            <a:endParaRPr lang="en-US" sz="2400" dirty="0"/>
          </a:p>
        </p:txBody>
      </p:sp>
      <p:pic>
        <p:nvPicPr>
          <p:cNvPr id="8" name="Picture 7" descr="Screenshot of the Pre-Training Survey from the Participant Guide. As with all screenshots in entire deck, it is not meant to be read. It is shown only to give participants navigational cues what to look for when trying to find it in the Participant Guid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250" y="1126309"/>
            <a:ext cx="7937500" cy="49657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4"/>
          </p:nvPr>
        </p:nvSpPr>
        <p:spPr/>
        <p:txBody>
          <a:bodyPr/>
          <a:lstStyle/>
          <a:p>
            <a:fld id="{AF83BEB6-139A-B746-BC33-1F5B6187E651}" type="slidenum">
              <a:rPr lang="en-US" smtClean="0"/>
              <a:pPr/>
              <a:t>2</a:t>
            </a:fld>
            <a:endParaRPr lang="en-US" dirty="0"/>
          </a:p>
        </p:txBody>
      </p:sp>
    </p:spTree>
    <p:extLst>
      <p:ext uri="{BB962C8B-B14F-4D97-AF65-F5344CB8AC3E}">
        <p14:creationId xmlns:p14="http://schemas.microsoft.com/office/powerpoint/2010/main" val="396780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555309"/>
            <a:ext cx="8036078" cy="492569"/>
          </a:xfrm>
        </p:spPr>
        <p:txBody>
          <a:bodyPr/>
          <a:lstStyle/>
          <a:p>
            <a:r>
              <a:rPr lang="en-US" dirty="0"/>
              <a:t>Apply It: Getting My Credit Reports</a:t>
            </a:r>
            <a:endParaRPr lang="en-US" sz="2400" dirty="0"/>
          </a:p>
        </p:txBody>
      </p:sp>
      <p:pic>
        <p:nvPicPr>
          <p:cNvPr id="8" name="Picture 7" descr="Screenshot of Apply It: Getting My Credit Reports from Participant Guide. Shown for navigational purposes onl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250" y="1120318"/>
            <a:ext cx="7937500" cy="49657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4"/>
          </p:nvPr>
        </p:nvSpPr>
        <p:spPr/>
        <p:txBody>
          <a:bodyPr/>
          <a:lstStyle/>
          <a:p>
            <a:fld id="{AF83BEB6-139A-B746-BC33-1F5B6187E651}" type="slidenum">
              <a:rPr lang="en-US" smtClean="0"/>
              <a:pPr/>
              <a:t>20</a:t>
            </a:fld>
            <a:endParaRPr lang="en-US" dirty="0"/>
          </a:p>
        </p:txBody>
      </p:sp>
    </p:spTree>
    <p:extLst>
      <p:ext uri="{BB962C8B-B14F-4D97-AF65-F5344CB8AC3E}">
        <p14:creationId xmlns:p14="http://schemas.microsoft.com/office/powerpoint/2010/main" val="428037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Free Credit Reports</a:t>
            </a:r>
          </a:p>
        </p:txBody>
      </p:sp>
      <p:sp>
        <p:nvSpPr>
          <p:cNvPr id="3" name="Content Placeholder 2"/>
          <p:cNvSpPr>
            <a:spLocks noGrp="1"/>
          </p:cNvSpPr>
          <p:nvPr>
            <p:ph idx="1"/>
          </p:nvPr>
        </p:nvSpPr>
        <p:spPr/>
        <p:txBody>
          <a:bodyPr>
            <a:noAutofit/>
          </a:bodyPr>
          <a:lstStyle/>
          <a:p>
            <a:pPr>
              <a:lnSpc>
                <a:spcPct val="100000"/>
              </a:lnSpc>
              <a:spcBef>
                <a:spcPts val="0"/>
              </a:spcBef>
              <a:spcAft>
                <a:spcPts val="0"/>
              </a:spcAft>
              <a:buFont typeface="Wingdings" panose="05000000000000000000" pitchFamily="2" charset="2"/>
              <a:buChar char="§"/>
            </a:pPr>
            <a:r>
              <a:rPr lang="en-US" sz="3200" dirty="0">
                <a:latin typeface="+mj-lt"/>
              </a:rPr>
              <a:t>One free credit report every 12 months from each nationwide credit reporting agency</a:t>
            </a:r>
          </a:p>
          <a:p>
            <a:pPr lvl="1"/>
            <a:r>
              <a:rPr lang="en-US" sz="2800" dirty="0"/>
              <a:t>Equifax, Experian, and TransUnion</a:t>
            </a:r>
          </a:p>
          <a:p>
            <a:pPr>
              <a:lnSpc>
                <a:spcPct val="100000"/>
              </a:lnSpc>
              <a:spcBef>
                <a:spcPts val="1800"/>
              </a:spcBef>
              <a:spcAft>
                <a:spcPts val="600"/>
              </a:spcAft>
              <a:buFont typeface="Wingdings" panose="05000000000000000000" pitchFamily="2" charset="2"/>
              <a:buChar char="§"/>
            </a:pPr>
            <a:r>
              <a:rPr lang="en-US" sz="3200" dirty="0">
                <a:latin typeface="+mj-lt"/>
              </a:rPr>
              <a:t>Go to Annualcreditreport.com</a:t>
            </a:r>
          </a:p>
          <a:p>
            <a:pPr lvl="1">
              <a:lnSpc>
                <a:spcPct val="100000"/>
              </a:lnSpc>
            </a:pPr>
            <a:r>
              <a:rPr lang="en-US" sz="2800" dirty="0"/>
              <a:t>Official website to fill orders for these free credit reports</a:t>
            </a:r>
            <a:endParaRPr lang="en-US" sz="2800" strike="sngStrike" dirty="0">
              <a:solidFill>
                <a:srgbClr val="FF0000"/>
              </a:solidFill>
            </a:endParaRPr>
          </a:p>
        </p:txBody>
      </p:sp>
      <p:sp>
        <p:nvSpPr>
          <p:cNvPr id="6" name="Slide Number Placeholder 5"/>
          <p:cNvSpPr>
            <a:spLocks noGrp="1"/>
          </p:cNvSpPr>
          <p:nvPr>
            <p:ph type="sldNum" sz="quarter" idx="4"/>
          </p:nvPr>
        </p:nvSpPr>
        <p:spPr/>
        <p:txBody>
          <a:bodyPr/>
          <a:lstStyle/>
          <a:p>
            <a:fld id="{AF83BEB6-139A-B746-BC33-1F5B6187E651}" type="slidenum">
              <a:rPr lang="en-US" smtClean="0"/>
              <a:pPr/>
              <a:t>21</a:t>
            </a:fld>
            <a:endParaRPr lang="en-US" dirty="0"/>
          </a:p>
        </p:txBody>
      </p:sp>
    </p:spTree>
    <p:extLst>
      <p:ext uri="{BB962C8B-B14F-4D97-AF65-F5344CB8AC3E}">
        <p14:creationId xmlns:p14="http://schemas.microsoft.com/office/powerpoint/2010/main" val="253196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 for Imposters</a:t>
            </a:r>
          </a:p>
        </p:txBody>
      </p:sp>
      <p:sp>
        <p:nvSpPr>
          <p:cNvPr id="3" name="Content Placeholder 2"/>
          <p:cNvSpPr>
            <a:spLocks noGrp="1"/>
          </p:cNvSpPr>
          <p:nvPr>
            <p:ph idx="1"/>
          </p:nvPr>
        </p:nvSpPr>
        <p:spPr>
          <a:xfrm>
            <a:off x="457200" y="1600200"/>
            <a:ext cx="8229600" cy="4804588"/>
          </a:xfrm>
        </p:spPr>
        <p:txBody>
          <a:bodyPr>
            <a:noAutofit/>
          </a:bodyPr>
          <a:lstStyle/>
          <a:p>
            <a:pPr>
              <a:lnSpc>
                <a:spcPct val="100000"/>
              </a:lnSpc>
              <a:buFont typeface="Wingdings" panose="05000000000000000000" pitchFamily="2" charset="2"/>
              <a:buChar char="§"/>
            </a:pPr>
            <a:r>
              <a:rPr lang="en-US" sz="3200" dirty="0"/>
              <a:t>Others that advertise free credit reports, credit scores, or credit monitoring are not part of the legally mandated free annual credit report program</a:t>
            </a:r>
          </a:p>
          <a:p>
            <a:pPr>
              <a:lnSpc>
                <a:spcPct val="100000"/>
              </a:lnSpc>
              <a:buFont typeface="Wingdings" panose="05000000000000000000" pitchFamily="2" charset="2"/>
              <a:buChar char="§"/>
            </a:pPr>
            <a:r>
              <a:rPr lang="en-US" sz="3200" dirty="0"/>
              <a:t>Often, “free” services convert to ones you have to pay for after the trial period</a:t>
            </a:r>
          </a:p>
          <a:p>
            <a:pPr>
              <a:lnSpc>
                <a:spcPct val="100000"/>
              </a:lnSpc>
              <a:buFont typeface="Wingdings" panose="05000000000000000000" pitchFamily="2" charset="2"/>
              <a:buChar char="§"/>
            </a:pPr>
            <a:r>
              <a:rPr lang="en-US" sz="3200" dirty="0"/>
              <a:t>Go directly to </a:t>
            </a:r>
            <a:r>
              <a:rPr lang="en-US" sz="3200" b="1" dirty="0"/>
              <a:t>Annualcreditreport.com</a:t>
            </a:r>
          </a:p>
        </p:txBody>
      </p:sp>
      <p:sp>
        <p:nvSpPr>
          <p:cNvPr id="6" name="Slide Number Placeholder 5"/>
          <p:cNvSpPr>
            <a:spLocks noGrp="1"/>
          </p:cNvSpPr>
          <p:nvPr>
            <p:ph type="sldNum" sz="quarter" idx="4"/>
          </p:nvPr>
        </p:nvSpPr>
        <p:spPr/>
        <p:txBody>
          <a:bodyPr/>
          <a:lstStyle/>
          <a:p>
            <a:fld id="{AF83BEB6-139A-B746-BC33-1F5B6187E651}" type="slidenum">
              <a:rPr lang="en-US" smtClean="0"/>
              <a:pPr/>
              <a:t>22</a:t>
            </a:fld>
            <a:endParaRPr lang="en-US" dirty="0"/>
          </a:p>
        </p:txBody>
      </p:sp>
    </p:spTree>
    <p:extLst>
      <p:ext uri="{BB962C8B-B14F-4D97-AF65-F5344CB8AC3E}">
        <p14:creationId xmlns:p14="http://schemas.microsoft.com/office/powerpoint/2010/main" val="329907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vel"/>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41809" y="1424723"/>
            <a:ext cx="3211155" cy="2182077"/>
          </a:xfrm>
          <a:prstGeom prst="rect">
            <a:avLst/>
          </a:prstGeom>
        </p:spPr>
      </p:pic>
      <p:sp>
        <p:nvSpPr>
          <p:cNvPr id="2" name="Title 1"/>
          <p:cNvSpPr>
            <a:spLocks noGrp="1"/>
          </p:cNvSpPr>
          <p:nvPr>
            <p:ph type="title"/>
          </p:nvPr>
        </p:nvSpPr>
        <p:spPr/>
        <p:txBody>
          <a:bodyPr>
            <a:normAutofit/>
          </a:bodyPr>
          <a:lstStyle/>
          <a:p>
            <a:r>
              <a:rPr lang="en-US" dirty="0"/>
              <a:t>Right to Additional Free Credit Reports</a:t>
            </a:r>
          </a:p>
        </p:txBody>
      </p:sp>
      <p:sp>
        <p:nvSpPr>
          <p:cNvPr id="3" name="Content Placeholder 2" descr="Gavel"/>
          <p:cNvSpPr>
            <a:spLocks noGrp="1"/>
          </p:cNvSpPr>
          <p:nvPr>
            <p:ph idx="1"/>
          </p:nvPr>
        </p:nvSpPr>
        <p:spPr>
          <a:xfrm>
            <a:off x="577985" y="1424723"/>
            <a:ext cx="7059943" cy="4701440"/>
          </a:xfrm>
        </p:spPr>
        <p:txBody>
          <a:bodyPr>
            <a:noAutofit/>
          </a:bodyPr>
          <a:lstStyle/>
          <a:p>
            <a:pPr>
              <a:buFont typeface="Wingdings" panose="05000000000000000000" pitchFamily="2" charset="2"/>
              <a:buChar char="§"/>
            </a:pPr>
            <a:r>
              <a:rPr lang="en-US" sz="2800" dirty="0"/>
              <a:t>Receive public assistance</a:t>
            </a:r>
          </a:p>
          <a:p>
            <a:pPr>
              <a:buFont typeface="Wingdings" panose="05000000000000000000" pitchFamily="2" charset="2"/>
              <a:buChar char="§"/>
            </a:pPr>
            <a:r>
              <a:rPr lang="en-US" sz="2800" dirty="0"/>
              <a:t>Unemployed and looking for a job</a:t>
            </a:r>
          </a:p>
          <a:p>
            <a:pPr>
              <a:buFont typeface="Wingdings" panose="05000000000000000000" pitchFamily="2" charset="2"/>
              <a:buChar char="§"/>
            </a:pPr>
            <a:r>
              <a:rPr lang="en-US" sz="2800" dirty="0"/>
              <a:t>Victim of identity theft or financial fraud</a:t>
            </a:r>
          </a:p>
          <a:p>
            <a:pPr>
              <a:buFont typeface="Wingdings" panose="05000000000000000000" pitchFamily="2" charset="2"/>
              <a:buChar char="§"/>
            </a:pPr>
            <a:r>
              <a:rPr lang="en-US" sz="2800" dirty="0"/>
              <a:t>State law provides for a free credit report</a:t>
            </a:r>
          </a:p>
          <a:p>
            <a:pPr>
              <a:buFont typeface="Wingdings" panose="05000000000000000000" pitchFamily="2" charset="2"/>
              <a:buChar char="§"/>
            </a:pPr>
            <a:r>
              <a:rPr lang="en-US" sz="2800" dirty="0"/>
              <a:t>Denied credit, service, an apartment, or employment</a:t>
            </a:r>
          </a:p>
        </p:txBody>
      </p:sp>
      <p:sp>
        <p:nvSpPr>
          <p:cNvPr id="7" name="Slide Number Placeholder 6"/>
          <p:cNvSpPr>
            <a:spLocks noGrp="1"/>
          </p:cNvSpPr>
          <p:nvPr>
            <p:ph type="sldNum" sz="quarter" idx="4"/>
          </p:nvPr>
        </p:nvSpPr>
        <p:spPr/>
        <p:txBody>
          <a:bodyPr/>
          <a:lstStyle/>
          <a:p>
            <a:fld id="{AF83BEB6-139A-B746-BC33-1F5B6187E651}" type="slidenum">
              <a:rPr lang="en-US" smtClean="0"/>
              <a:pPr/>
              <a:t>23</a:t>
            </a:fld>
            <a:endParaRPr lang="en-US" dirty="0"/>
          </a:p>
        </p:txBody>
      </p:sp>
    </p:spTree>
    <p:extLst>
      <p:ext uri="{BB962C8B-B14F-4D97-AF65-F5344CB8AC3E}">
        <p14:creationId xmlns:p14="http://schemas.microsoft.com/office/powerpoint/2010/main" val="392249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28" y="608049"/>
            <a:ext cx="7499213" cy="555200"/>
          </a:xfrm>
        </p:spPr>
        <p:txBody>
          <a:bodyPr/>
          <a:lstStyle/>
          <a:p>
            <a:r>
              <a:rPr lang="en-US" sz="3200"/>
              <a:t>Try It: Why Read/Understand our Credit Report?</a:t>
            </a:r>
            <a:endParaRPr lang="en-US" sz="2000"/>
          </a:p>
        </p:txBody>
      </p:sp>
      <p:pic>
        <p:nvPicPr>
          <p:cNvPr id="9" name="Picture 8" descr="Screenshot of Try It: Reading a Credit Report from Participant Guide. Shown for navigational purposes onl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0828" y="1163248"/>
            <a:ext cx="7937500" cy="48199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4"/>
          </p:nvPr>
        </p:nvSpPr>
        <p:spPr/>
        <p:txBody>
          <a:bodyPr/>
          <a:lstStyle/>
          <a:p>
            <a:fld id="{AF83BEB6-139A-B746-BC33-1F5B6187E651}" type="slidenum">
              <a:rPr lang="en-US" smtClean="0"/>
              <a:pPr/>
              <a:t>24</a:t>
            </a:fld>
            <a:endParaRPr lang="en-US" dirty="0"/>
          </a:p>
        </p:txBody>
      </p:sp>
    </p:spTree>
    <p:extLst>
      <p:ext uri="{BB962C8B-B14F-4D97-AF65-F5344CB8AC3E}">
        <p14:creationId xmlns:p14="http://schemas.microsoft.com/office/powerpoint/2010/main" val="322014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p:txBody>
          <a:bodyPr/>
          <a:lstStyle/>
          <a:p>
            <a:r>
              <a:rPr lang="en-US"/>
              <a:t>Section 4: Disputing Errors in Your Credit Reports</a:t>
            </a:r>
          </a:p>
        </p:txBody>
      </p:sp>
      <p:sp>
        <p:nvSpPr>
          <p:cNvPr id="5" name="Content Placeholder 4"/>
          <p:cNvSpPr>
            <a:spLocks noGrp="1"/>
          </p:cNvSpPr>
          <p:nvPr>
            <p:ph sz="quarter" idx="12"/>
          </p:nvPr>
        </p:nvSpPr>
        <p:spPr/>
        <p:txBody>
          <a:bodyPr>
            <a:normAutofit lnSpcReduction="10000"/>
          </a:bodyPr>
          <a:lstStyle/>
          <a:p>
            <a:r>
              <a:rPr lang="en-US" dirty="0"/>
              <a:t>Section </a:t>
            </a:r>
            <a:r>
              <a:rPr lang="en-US"/>
              <a:t>3</a:t>
            </a:r>
            <a:endParaRPr lang="en-US" dirty="0"/>
          </a:p>
        </p:txBody>
      </p:sp>
      <p:sp>
        <p:nvSpPr>
          <p:cNvPr id="3" name="Subtitle 2"/>
          <p:cNvSpPr>
            <a:spLocks noGrp="1"/>
          </p:cNvSpPr>
          <p:nvPr>
            <p:ph type="body" sz="quarter" idx="11"/>
          </p:nvPr>
        </p:nvSpPr>
        <p:spPr>
          <a:xfrm>
            <a:off x="457654" y="949570"/>
            <a:ext cx="3059567" cy="4665788"/>
          </a:xfrm>
        </p:spPr>
        <p:txBody>
          <a:bodyPr>
            <a:normAutofit/>
          </a:bodyPr>
          <a:lstStyle/>
          <a:p>
            <a:r>
              <a:rPr lang="en-US" dirty="0"/>
              <a:t>Disputing Errors in </a:t>
            </a:r>
            <a:br>
              <a:rPr lang="en-US" dirty="0"/>
            </a:br>
            <a:r>
              <a:rPr lang="en-US" dirty="0"/>
              <a:t>Your Credit Reports </a:t>
            </a:r>
          </a:p>
        </p:txBody>
      </p:sp>
      <p:pic>
        <p:nvPicPr>
          <p:cNvPr id="2" name="Picture 1" descr="Woman on left holding paper; man on right pointing to something on the paper the woman is holdi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93531" y="586158"/>
            <a:ext cx="5250469" cy="5029200"/>
          </a:xfrm>
          <a:prstGeom prst="rect">
            <a:avLst/>
          </a:prstGeom>
        </p:spPr>
      </p:pic>
      <p:sp>
        <p:nvSpPr>
          <p:cNvPr id="8" name="Slide Number Placeholder 7"/>
          <p:cNvSpPr>
            <a:spLocks noGrp="1"/>
          </p:cNvSpPr>
          <p:nvPr>
            <p:ph type="sldNum" sz="quarter" idx="4"/>
          </p:nvPr>
        </p:nvSpPr>
        <p:spPr/>
        <p:txBody>
          <a:bodyPr/>
          <a:lstStyle/>
          <a:p>
            <a:fld id="{AF83BEB6-139A-B746-BC33-1F5B6187E651}" type="slidenum">
              <a:rPr lang="en-US" smtClean="0"/>
              <a:pPr/>
              <a:t>25</a:t>
            </a:fld>
            <a:endParaRPr lang="en-US" dirty="0"/>
          </a:p>
        </p:txBody>
      </p:sp>
    </p:spTree>
    <p:extLst>
      <p:ext uri="{BB962C8B-B14F-4D97-AF65-F5344CB8AC3E}">
        <p14:creationId xmlns:p14="http://schemas.microsoft.com/office/powerpoint/2010/main" val="3089271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on Your Credit Reports</a:t>
            </a:r>
          </a:p>
        </p:txBody>
      </p:sp>
      <p:sp>
        <p:nvSpPr>
          <p:cNvPr id="3" name="Content Placeholder 2"/>
          <p:cNvSpPr>
            <a:spLocks noGrp="1"/>
          </p:cNvSpPr>
          <p:nvPr>
            <p:ph idx="1"/>
          </p:nvPr>
        </p:nvSpPr>
        <p:spPr>
          <a:xfrm>
            <a:off x="577986" y="1424723"/>
            <a:ext cx="5532831" cy="4701440"/>
          </a:xfrm>
        </p:spPr>
        <p:txBody>
          <a:bodyPr>
            <a:normAutofit fontScale="92500" lnSpcReduction="20000"/>
          </a:bodyPr>
          <a:lstStyle/>
          <a:p>
            <a:pPr>
              <a:buFont typeface="Wingdings" panose="05000000000000000000" pitchFamily="2" charset="2"/>
              <a:buChar char="§"/>
            </a:pPr>
            <a:r>
              <a:rPr lang="en-US" sz="3200" dirty="0"/>
              <a:t>Identity errors</a:t>
            </a:r>
          </a:p>
          <a:p>
            <a:pPr>
              <a:buFont typeface="Wingdings" panose="05000000000000000000" pitchFamily="2" charset="2"/>
              <a:buChar char="§"/>
            </a:pPr>
            <a:r>
              <a:rPr lang="en-US" sz="3200" dirty="0"/>
              <a:t>Incorrect reporting of account status</a:t>
            </a:r>
          </a:p>
          <a:p>
            <a:pPr>
              <a:buFont typeface="Wingdings" panose="05000000000000000000" pitchFamily="2" charset="2"/>
              <a:buChar char="§"/>
            </a:pPr>
            <a:r>
              <a:rPr lang="en-US" sz="3200" dirty="0"/>
              <a:t>Data management errors</a:t>
            </a:r>
          </a:p>
          <a:p>
            <a:pPr>
              <a:buFont typeface="Wingdings" panose="05000000000000000000" pitchFamily="2" charset="2"/>
              <a:buChar char="§"/>
            </a:pPr>
            <a:r>
              <a:rPr lang="en-US" sz="3200" dirty="0"/>
              <a:t>Balance errors</a:t>
            </a:r>
          </a:p>
          <a:p>
            <a:pPr>
              <a:buFont typeface="Wingdings" panose="05000000000000000000" pitchFamily="2" charset="2"/>
              <a:buChar char="§"/>
            </a:pPr>
            <a:r>
              <a:rPr lang="en-US" sz="3200" dirty="0"/>
              <a:t>Outdated information</a:t>
            </a:r>
          </a:p>
          <a:p>
            <a:pPr marL="0" indent="0">
              <a:buNone/>
            </a:pPr>
            <a:endParaRPr lang="en-US" sz="3200" b="1" i="1" dirty="0"/>
          </a:p>
          <a:p>
            <a:pPr marL="0" indent="0">
              <a:buNone/>
            </a:pPr>
            <a:endParaRPr lang="en-US" b="1" i="1" dirty="0"/>
          </a:p>
          <a:p>
            <a:pPr marL="0" indent="0">
              <a:buNone/>
            </a:pPr>
            <a:endParaRPr lang="en-US" b="1" i="1" dirty="0"/>
          </a:p>
        </p:txBody>
      </p:sp>
      <p:pic>
        <p:nvPicPr>
          <p:cNvPr id="1026" name="Picture 2" descr="Exclamation point in a circle, all r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0817" y="1316038"/>
            <a:ext cx="2594497" cy="241723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fld id="{AF83BEB6-139A-B746-BC33-1F5B6187E651}" type="slidenum">
              <a:rPr lang="en-US" smtClean="0"/>
              <a:pPr/>
              <a:t>26</a:t>
            </a:fld>
            <a:endParaRPr lang="en-US" dirty="0"/>
          </a:p>
        </p:txBody>
      </p:sp>
    </p:spTree>
    <p:extLst>
      <p:ext uri="{BB962C8B-B14F-4D97-AF65-F5344CB8AC3E}">
        <p14:creationId xmlns:p14="http://schemas.microsoft.com/office/powerpoint/2010/main" val="167371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a:t>
            </a:r>
            <a:r>
              <a:rPr lang="en-US"/>
              <a:t>3</a:t>
            </a:r>
            <a:r>
              <a:rPr lang="en-US" dirty="0"/>
              <a:t>: Key Takeaway</a:t>
            </a:r>
          </a:p>
        </p:txBody>
      </p:sp>
      <p:sp>
        <p:nvSpPr>
          <p:cNvPr id="3" name="Content Placeholder 2"/>
          <p:cNvSpPr>
            <a:spLocks noGrp="1"/>
          </p:cNvSpPr>
          <p:nvPr>
            <p:ph idx="1"/>
          </p:nvPr>
        </p:nvSpPr>
        <p:spPr/>
        <p:txBody>
          <a:bodyPr>
            <a:normAutofit/>
          </a:bodyPr>
          <a:lstStyle/>
          <a:p>
            <a:pPr marL="0" indent="0">
              <a:buNone/>
            </a:pPr>
            <a:r>
              <a:rPr lang="en-US" sz="3200" i="1" dirty="0">
                <a:latin typeface="+mj-lt"/>
              </a:rPr>
              <a:t>If you find errors on your credit reports, file a dispute right away. Be sure to keep records and follow up.</a:t>
            </a:r>
          </a:p>
          <a:p>
            <a:endParaRPr lang="en-US" sz="2800" dirty="0"/>
          </a:p>
        </p:txBody>
      </p:sp>
      <p:sp>
        <p:nvSpPr>
          <p:cNvPr id="6" name="Slide Number Placeholder 5"/>
          <p:cNvSpPr>
            <a:spLocks noGrp="1"/>
          </p:cNvSpPr>
          <p:nvPr>
            <p:ph type="sldNum" sz="quarter" idx="4"/>
          </p:nvPr>
        </p:nvSpPr>
        <p:spPr/>
        <p:txBody>
          <a:bodyPr/>
          <a:lstStyle/>
          <a:p>
            <a:fld id="{AF83BEB6-139A-B746-BC33-1F5B6187E651}" type="slidenum">
              <a:rPr lang="en-US" smtClean="0"/>
              <a:pPr/>
              <a:t>27</a:t>
            </a:fld>
            <a:endParaRPr lang="en-US" dirty="0"/>
          </a:p>
        </p:txBody>
      </p:sp>
    </p:spTree>
    <p:extLst>
      <p:ext uri="{BB962C8B-B14F-4D97-AF65-F5344CB8AC3E}">
        <p14:creationId xmlns:p14="http://schemas.microsoft.com/office/powerpoint/2010/main" val="397270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Debt and Credit Reports</a:t>
            </a:r>
          </a:p>
        </p:txBody>
      </p:sp>
      <p:sp>
        <p:nvSpPr>
          <p:cNvPr id="3" name="Content Placeholder 2"/>
          <p:cNvSpPr>
            <a:spLocks noGrp="1"/>
          </p:cNvSpPr>
          <p:nvPr>
            <p:ph idx="1"/>
          </p:nvPr>
        </p:nvSpPr>
        <p:spPr>
          <a:xfrm>
            <a:off x="577986" y="1424723"/>
            <a:ext cx="7662372" cy="4701440"/>
          </a:xfrm>
        </p:spPr>
        <p:txBody>
          <a:bodyPr>
            <a:noAutofit/>
          </a:bodyPr>
          <a:lstStyle/>
          <a:p>
            <a:pPr>
              <a:buFont typeface="Wingdings" panose="05000000000000000000" pitchFamily="2" charset="2"/>
              <a:buChar char="§"/>
            </a:pPr>
            <a:r>
              <a:rPr lang="en-US" sz="3200" dirty="0"/>
              <a:t>Medical debt generally not on credit reports until unpaid for at least 180 days</a:t>
            </a:r>
          </a:p>
          <a:p>
            <a:pPr>
              <a:buFont typeface="Wingdings" panose="05000000000000000000" pitchFamily="2" charset="2"/>
              <a:buChar char="§"/>
            </a:pPr>
            <a:r>
              <a:rPr lang="en-US" sz="3200" dirty="0"/>
              <a:t>Provides time to:</a:t>
            </a:r>
          </a:p>
          <a:p>
            <a:pPr lvl="1">
              <a:lnSpc>
                <a:spcPct val="100000"/>
              </a:lnSpc>
              <a:spcBef>
                <a:spcPts val="0"/>
              </a:spcBef>
            </a:pPr>
            <a:r>
              <a:rPr lang="en-US" sz="2800" dirty="0"/>
              <a:t>Resolve billing disputes</a:t>
            </a:r>
          </a:p>
          <a:p>
            <a:pPr lvl="1"/>
            <a:r>
              <a:rPr lang="en-US" sz="2800" dirty="0"/>
              <a:t>Make payments</a:t>
            </a:r>
          </a:p>
          <a:p>
            <a:pPr lvl="1"/>
            <a:r>
              <a:rPr lang="en-US" sz="2800" dirty="0"/>
              <a:t>Make payment arrangements</a:t>
            </a:r>
          </a:p>
        </p:txBody>
      </p:sp>
      <p:sp>
        <p:nvSpPr>
          <p:cNvPr id="6" name="Slide Number Placeholder 5"/>
          <p:cNvSpPr>
            <a:spLocks noGrp="1"/>
          </p:cNvSpPr>
          <p:nvPr>
            <p:ph type="sldNum" sz="quarter" idx="4"/>
          </p:nvPr>
        </p:nvSpPr>
        <p:spPr/>
        <p:txBody>
          <a:bodyPr/>
          <a:lstStyle/>
          <a:p>
            <a:fld id="{AF83BEB6-139A-B746-BC33-1F5B6187E651}" type="slidenum">
              <a:rPr lang="en-US" smtClean="0"/>
              <a:pPr/>
              <a:t>28</a:t>
            </a:fld>
            <a:endParaRPr lang="en-US" dirty="0"/>
          </a:p>
        </p:txBody>
      </p:sp>
    </p:spTree>
    <p:extLst>
      <p:ext uri="{BB962C8B-B14F-4D97-AF65-F5344CB8AC3E}">
        <p14:creationId xmlns:p14="http://schemas.microsoft.com/office/powerpoint/2010/main" val="79872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Limits on Negative Information</a:t>
            </a:r>
            <a:endParaRPr lang="en-US" strike="sngStrike" dirty="0">
              <a:solidFill>
                <a:srgbClr val="FF0000"/>
              </a:solidFill>
            </a:endParaRPr>
          </a:p>
        </p:txBody>
      </p:sp>
      <p:sp>
        <p:nvSpPr>
          <p:cNvPr id="3" name="Content Placeholder 2"/>
          <p:cNvSpPr>
            <a:spLocks noGrp="1"/>
          </p:cNvSpPr>
          <p:nvPr>
            <p:ph idx="1"/>
          </p:nvPr>
        </p:nvSpPr>
        <p:spPr>
          <a:xfrm>
            <a:off x="577986" y="1424723"/>
            <a:ext cx="5560347" cy="4701440"/>
          </a:xfrm>
        </p:spPr>
        <p:txBody>
          <a:bodyPr>
            <a:normAutofit/>
          </a:bodyPr>
          <a:lstStyle/>
          <a:p>
            <a:pPr>
              <a:lnSpc>
                <a:spcPct val="100000"/>
              </a:lnSpc>
              <a:spcAft>
                <a:spcPts val="600"/>
              </a:spcAft>
              <a:buFont typeface="Wingdings" panose="05000000000000000000" pitchFamily="2" charset="2"/>
              <a:buChar char="§"/>
            </a:pPr>
            <a:r>
              <a:rPr lang="en-US" sz="3200" dirty="0"/>
              <a:t>Generally can only be reported on credit reports for seven years</a:t>
            </a:r>
          </a:p>
          <a:p>
            <a:pPr>
              <a:lnSpc>
                <a:spcPct val="100000"/>
              </a:lnSpc>
              <a:spcAft>
                <a:spcPts val="600"/>
              </a:spcAft>
              <a:buFont typeface="Wingdings" panose="05000000000000000000" pitchFamily="2" charset="2"/>
              <a:buChar char="§"/>
            </a:pPr>
            <a:endParaRPr lang="en-US" sz="3200" dirty="0"/>
          </a:p>
          <a:p>
            <a:pPr>
              <a:lnSpc>
                <a:spcPct val="100000"/>
              </a:lnSpc>
              <a:spcBef>
                <a:spcPts val="0"/>
              </a:spcBef>
              <a:spcAft>
                <a:spcPts val="1800"/>
              </a:spcAft>
              <a:buFont typeface="Wingdings" panose="05000000000000000000" pitchFamily="2" charset="2"/>
              <a:buChar char="§"/>
            </a:pPr>
            <a:r>
              <a:rPr lang="en-US" sz="3200" dirty="0"/>
              <a:t>Some bankruptcies are an exception</a:t>
            </a:r>
          </a:p>
          <a:p>
            <a:endParaRPr lang="en-US" dirty="0"/>
          </a:p>
        </p:txBody>
      </p:sp>
      <p:pic>
        <p:nvPicPr>
          <p:cNvPr id="2050" name="Picture 2" descr="black drawing of a sand tim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78392">
            <a:off x="6013272" y="1730724"/>
            <a:ext cx="2735262" cy="247475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fld id="{AF83BEB6-139A-B746-BC33-1F5B6187E651}" type="slidenum">
              <a:rPr lang="en-US" smtClean="0"/>
              <a:pPr/>
              <a:t>29</a:t>
            </a:fld>
            <a:endParaRPr lang="en-US" dirty="0"/>
          </a:p>
        </p:txBody>
      </p:sp>
    </p:spTree>
    <p:extLst>
      <p:ext uri="{BB962C8B-B14F-4D97-AF65-F5344CB8AC3E}">
        <p14:creationId xmlns:p14="http://schemas.microsoft.com/office/powerpoint/2010/main" val="407045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Credit Score?</a:t>
            </a:r>
          </a:p>
        </p:txBody>
      </p:sp>
      <p:sp>
        <p:nvSpPr>
          <p:cNvPr id="3" name="Content Placeholder 2"/>
          <p:cNvSpPr>
            <a:spLocks noGrp="1"/>
          </p:cNvSpPr>
          <p:nvPr>
            <p:ph idx="1"/>
          </p:nvPr>
        </p:nvSpPr>
        <p:spPr>
          <a:xfrm>
            <a:off x="577986" y="1424723"/>
            <a:ext cx="4804155" cy="4701440"/>
          </a:xfrm>
        </p:spPr>
        <p:txBody>
          <a:bodyPr>
            <a:normAutofit fontScale="77500" lnSpcReduction="20000"/>
          </a:bodyPr>
          <a:lstStyle/>
          <a:p>
            <a:pPr lvl="0">
              <a:lnSpc>
                <a:spcPct val="120000"/>
              </a:lnSpc>
              <a:spcBef>
                <a:spcPts val="600"/>
              </a:spcBef>
              <a:spcAft>
                <a:spcPts val="1200"/>
              </a:spcAft>
              <a:buFont typeface="Wingdings" panose="05000000000000000000" pitchFamily="2" charset="2"/>
              <a:buChar char="§"/>
            </a:pPr>
            <a:r>
              <a:rPr lang="en-US" sz="4000" dirty="0"/>
              <a:t>A number based on information in credit reports </a:t>
            </a:r>
          </a:p>
          <a:p>
            <a:pPr lvl="0">
              <a:lnSpc>
                <a:spcPct val="120000"/>
              </a:lnSpc>
              <a:spcBef>
                <a:spcPts val="600"/>
              </a:spcBef>
              <a:spcAft>
                <a:spcPts val="1200"/>
              </a:spcAft>
              <a:buFont typeface="Wingdings" panose="05000000000000000000" pitchFamily="2" charset="2"/>
              <a:buChar char="§"/>
            </a:pPr>
            <a:r>
              <a:rPr lang="en-US" sz="4000" dirty="0"/>
              <a:t>Predicts payment of bills and debts as agreed</a:t>
            </a:r>
          </a:p>
          <a:p>
            <a:pPr>
              <a:lnSpc>
                <a:spcPct val="120000"/>
              </a:lnSpc>
              <a:spcBef>
                <a:spcPts val="600"/>
              </a:spcBef>
              <a:spcAft>
                <a:spcPts val="1200"/>
              </a:spcAft>
              <a:buFont typeface="Wingdings" panose="05000000000000000000" pitchFamily="2" charset="2"/>
              <a:buChar char="§"/>
            </a:pPr>
            <a:r>
              <a:rPr lang="en-US" sz="4000" dirty="0"/>
              <a:t>People with higher credit scores likely to present lower risk to creditors</a:t>
            </a:r>
          </a:p>
          <a:p>
            <a:pPr lvl="0">
              <a:buFont typeface="Wingdings" panose="05000000000000000000" pitchFamily="2" charset="2"/>
              <a:buChar char="§"/>
            </a:pPr>
            <a:endParaRPr lang="en-US" dirty="0"/>
          </a:p>
          <a:p>
            <a:endParaRPr lang="en-US" dirty="0"/>
          </a:p>
          <a:p>
            <a:endParaRPr lang="en-US" dirty="0"/>
          </a:p>
          <a:p>
            <a:pPr marL="0" indent="0">
              <a:buNone/>
            </a:pPr>
            <a:endParaRPr lang="en-US" dirty="0"/>
          </a:p>
          <a:p>
            <a:pPr lvl="1"/>
            <a:endParaRPr lang="en-US" dirty="0"/>
          </a:p>
          <a:p>
            <a:endParaRPr lang="en-US" dirty="0"/>
          </a:p>
        </p:txBody>
      </p:sp>
      <p:pic>
        <p:nvPicPr>
          <p:cNvPr id="5" name="Picture 4" descr="Person holding a mobile tablet. Screen reads Credit Score, with 720 in a green box and arrow indicating that's in the good ran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2141" y="1731981"/>
            <a:ext cx="3205274" cy="3542448"/>
          </a:xfrm>
          <a:prstGeom prst="rect">
            <a:avLst/>
          </a:prstGeom>
        </p:spPr>
      </p:pic>
      <p:sp>
        <p:nvSpPr>
          <p:cNvPr id="7" name="Slide Number Placeholder 6"/>
          <p:cNvSpPr>
            <a:spLocks noGrp="1"/>
          </p:cNvSpPr>
          <p:nvPr>
            <p:ph type="sldNum" sz="quarter" idx="4"/>
          </p:nvPr>
        </p:nvSpPr>
        <p:spPr/>
        <p:txBody>
          <a:bodyPr/>
          <a:lstStyle/>
          <a:p>
            <a:fld id="{AF83BEB6-139A-B746-BC33-1F5B6187E651}" type="slidenum">
              <a:rPr lang="en-US" smtClean="0"/>
              <a:pPr/>
              <a:t>3</a:t>
            </a:fld>
            <a:endParaRPr lang="en-US" dirty="0"/>
          </a:p>
        </p:txBody>
      </p:sp>
    </p:spTree>
    <p:extLst>
      <p:ext uri="{BB962C8B-B14F-4D97-AF65-F5344CB8AC3E}">
        <p14:creationId xmlns:p14="http://schemas.microsoft.com/office/powerpoint/2010/main" val="107203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434356"/>
            <a:ext cx="7868378" cy="881682"/>
          </a:xfrm>
        </p:spPr>
        <p:txBody>
          <a:bodyPr>
            <a:noAutofit/>
          </a:bodyPr>
          <a:lstStyle/>
          <a:p>
            <a:r>
              <a:rPr lang="en-US" dirty="0"/>
              <a:t>How to Dispute Errors on Your</a:t>
            </a:r>
            <a:br>
              <a:rPr lang="en-US" dirty="0"/>
            </a:br>
            <a:r>
              <a:rPr lang="en-US" dirty="0"/>
              <a:t>Credit Reports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Option 1:  </a:t>
            </a:r>
            <a:r>
              <a:rPr lang="en-US" sz="3200" dirty="0">
                <a:latin typeface="+mn-lt"/>
              </a:rPr>
              <a:t>Online</a:t>
            </a:r>
          </a:p>
          <a:p>
            <a:pPr>
              <a:buFont typeface="Wingdings" panose="05000000000000000000" pitchFamily="2" charset="2"/>
              <a:buChar char="§"/>
            </a:pPr>
            <a:r>
              <a:rPr lang="en-US" sz="3200" dirty="0"/>
              <a:t>Option 2:  </a:t>
            </a:r>
            <a:r>
              <a:rPr lang="en-US" sz="3200" dirty="0">
                <a:latin typeface="+mn-lt"/>
              </a:rPr>
              <a:t>By mail</a:t>
            </a:r>
          </a:p>
          <a:p>
            <a:pPr>
              <a:buFont typeface="Wingdings" panose="05000000000000000000" pitchFamily="2" charset="2"/>
              <a:buChar char="§"/>
            </a:pPr>
            <a:endParaRPr lang="en-US" sz="3200" dirty="0">
              <a:latin typeface="+mn-lt"/>
            </a:endParaRPr>
          </a:p>
          <a:p>
            <a:endParaRPr lang="en-US" dirty="0"/>
          </a:p>
        </p:txBody>
      </p:sp>
      <p:pic>
        <p:nvPicPr>
          <p:cNvPr id="4" name="Picture 3" descr="Collage of three pictures. Right one: files in a drawer, middle is a calendar box with &quot;don't forget to FOLLOW UP&quot; in it; right one is a yellow sticky note with DON'T GIVE UP in the middle of a red circle."/>
          <p:cNvPicPr>
            <a:picLocks noChangeAspect="1"/>
          </p:cNvPicPr>
          <p:nvPr/>
        </p:nvPicPr>
        <p:blipFill>
          <a:blip r:embed="rId2"/>
          <a:stretch>
            <a:fillRect/>
          </a:stretch>
        </p:blipFill>
        <p:spPr>
          <a:xfrm>
            <a:off x="812800" y="3733800"/>
            <a:ext cx="8135522" cy="2171700"/>
          </a:xfrm>
          <a:prstGeom prst="rect">
            <a:avLst/>
          </a:prstGeom>
        </p:spPr>
      </p:pic>
      <p:sp>
        <p:nvSpPr>
          <p:cNvPr id="6" name="Slide Number Placeholder 5"/>
          <p:cNvSpPr>
            <a:spLocks noGrp="1"/>
          </p:cNvSpPr>
          <p:nvPr>
            <p:ph type="sldNum" sz="quarter" idx="4"/>
          </p:nvPr>
        </p:nvSpPr>
        <p:spPr/>
        <p:txBody>
          <a:bodyPr/>
          <a:lstStyle/>
          <a:p>
            <a:fld id="{AF83BEB6-139A-B746-BC33-1F5B6187E651}" type="slidenum">
              <a:rPr lang="en-US" smtClean="0"/>
              <a:pPr/>
              <a:t>30</a:t>
            </a:fld>
            <a:endParaRPr lang="en-US" dirty="0"/>
          </a:p>
        </p:txBody>
      </p:sp>
    </p:spTree>
    <p:extLst>
      <p:ext uri="{BB962C8B-B14F-4D97-AF65-F5344CB8AC3E}">
        <p14:creationId xmlns:p14="http://schemas.microsoft.com/office/powerpoint/2010/main" val="314151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Include in Dispute Letters</a:t>
            </a:r>
          </a:p>
        </p:txBody>
      </p:sp>
      <p:sp>
        <p:nvSpPr>
          <p:cNvPr id="3" name="Content Placeholder 2"/>
          <p:cNvSpPr>
            <a:spLocks noGrp="1"/>
          </p:cNvSpPr>
          <p:nvPr>
            <p:ph idx="1"/>
          </p:nvPr>
        </p:nvSpPr>
        <p:spPr>
          <a:xfrm>
            <a:off x="457200" y="1417638"/>
            <a:ext cx="5116416" cy="5101695"/>
          </a:xfrm>
        </p:spPr>
        <p:txBody>
          <a:bodyPr>
            <a:normAutofit/>
          </a:bodyPr>
          <a:lstStyle/>
          <a:p>
            <a:pPr lvl="0">
              <a:lnSpc>
                <a:spcPct val="110000"/>
              </a:lnSpc>
              <a:spcAft>
                <a:spcPts val="1800"/>
              </a:spcAft>
              <a:buFont typeface="Wingdings" panose="05000000000000000000" pitchFamily="2" charset="2"/>
              <a:buChar char="§"/>
            </a:pPr>
            <a:r>
              <a:rPr lang="en-US" sz="3200" dirty="0"/>
              <a:t>Your complete name and address</a:t>
            </a:r>
          </a:p>
          <a:p>
            <a:pPr lvl="0">
              <a:lnSpc>
                <a:spcPct val="100000"/>
              </a:lnSpc>
              <a:spcAft>
                <a:spcPts val="1800"/>
              </a:spcAft>
              <a:buFont typeface="Wingdings" panose="05000000000000000000" pitchFamily="2" charset="2"/>
              <a:buChar char="§"/>
            </a:pPr>
            <a:r>
              <a:rPr lang="en-US" sz="3200" dirty="0"/>
              <a:t>Clear description of each item you are disputing and reason for each dispute</a:t>
            </a:r>
          </a:p>
          <a:p>
            <a:pPr lvl="0">
              <a:lnSpc>
                <a:spcPct val="100000"/>
              </a:lnSpc>
              <a:buFont typeface="Wingdings" panose="05000000000000000000" pitchFamily="2" charset="2"/>
              <a:buChar char="§"/>
            </a:pPr>
            <a:r>
              <a:rPr lang="en-US" sz="3200" dirty="0"/>
              <a:t>A request for correction or removal </a:t>
            </a:r>
          </a:p>
        </p:txBody>
      </p:sp>
      <p:sp>
        <p:nvSpPr>
          <p:cNvPr id="4" name="Letter" descr="blank envelope with lines where the return address goes and rectangle where the stamp goes"/>
          <p:cNvSpPr>
            <a:spLocks noEditPoints="1" noChangeArrowheads="1"/>
          </p:cNvSpPr>
          <p:nvPr/>
        </p:nvSpPr>
        <p:spPr bwMode="auto">
          <a:xfrm rot="712214">
            <a:off x="5495612" y="1796546"/>
            <a:ext cx="3120650" cy="170635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4"/>
          </p:nvPr>
        </p:nvSpPr>
        <p:spPr/>
        <p:txBody>
          <a:bodyPr/>
          <a:lstStyle/>
          <a:p>
            <a:fld id="{AF83BEB6-139A-B746-BC33-1F5B6187E651}" type="slidenum">
              <a:rPr lang="en-US" smtClean="0"/>
              <a:pPr/>
              <a:t>31</a:t>
            </a:fld>
            <a:endParaRPr lang="en-US" dirty="0"/>
          </a:p>
        </p:txBody>
      </p:sp>
    </p:spTree>
    <p:extLst>
      <p:ext uri="{BB962C8B-B14F-4D97-AF65-F5344CB8AC3E}">
        <p14:creationId xmlns:p14="http://schemas.microsoft.com/office/powerpoint/2010/main" val="2482288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Also Include Supporting Information</a:t>
            </a:r>
          </a:p>
        </p:txBody>
      </p:sp>
      <p:sp>
        <p:nvSpPr>
          <p:cNvPr id="3" name="Content Placeholder 2"/>
          <p:cNvSpPr>
            <a:spLocks noGrp="1"/>
          </p:cNvSpPr>
          <p:nvPr>
            <p:ph idx="1"/>
          </p:nvPr>
        </p:nvSpPr>
        <p:spPr>
          <a:xfrm>
            <a:off x="457200" y="1417638"/>
            <a:ext cx="8229600" cy="5101695"/>
          </a:xfrm>
        </p:spPr>
        <p:txBody>
          <a:bodyPr>
            <a:normAutofit/>
          </a:bodyPr>
          <a:lstStyle/>
          <a:p>
            <a:pPr>
              <a:lnSpc>
                <a:spcPct val="100000"/>
              </a:lnSpc>
              <a:spcBef>
                <a:spcPts val="0"/>
              </a:spcBef>
              <a:spcAft>
                <a:spcPts val="2400"/>
              </a:spcAft>
              <a:buFont typeface="Wingdings" panose="05000000000000000000" pitchFamily="2" charset="2"/>
              <a:buChar char="§"/>
            </a:pPr>
            <a:r>
              <a:rPr lang="en-US" sz="3200" dirty="0"/>
              <a:t>Send copies – not originals</a:t>
            </a:r>
          </a:p>
          <a:p>
            <a:pPr>
              <a:lnSpc>
                <a:spcPct val="100000"/>
              </a:lnSpc>
              <a:spcBef>
                <a:spcPts val="0"/>
              </a:spcBef>
              <a:spcAft>
                <a:spcPts val="2400"/>
              </a:spcAft>
              <a:buFont typeface="Wingdings" panose="05000000000000000000" pitchFamily="2" charset="2"/>
              <a:buChar char="§"/>
            </a:pPr>
            <a:r>
              <a:rPr lang="en-US" sz="3200" dirty="0"/>
              <a:t>Receipts </a:t>
            </a:r>
          </a:p>
          <a:p>
            <a:pPr>
              <a:lnSpc>
                <a:spcPct val="100000"/>
              </a:lnSpc>
              <a:spcBef>
                <a:spcPts val="0"/>
              </a:spcBef>
              <a:spcAft>
                <a:spcPts val="2400"/>
              </a:spcAft>
              <a:buFont typeface="Wingdings" panose="05000000000000000000" pitchFamily="2" charset="2"/>
              <a:buChar char="§"/>
            </a:pPr>
            <a:r>
              <a:rPr lang="en-US" sz="3200" dirty="0"/>
              <a:t>Credit card or account statement </a:t>
            </a:r>
            <a:endParaRPr lang="en-US" sz="3200" strike="sngStrike" dirty="0">
              <a:solidFill>
                <a:srgbClr val="FF0000"/>
              </a:solidFill>
            </a:endParaRPr>
          </a:p>
          <a:p>
            <a:pPr>
              <a:lnSpc>
                <a:spcPct val="100000"/>
              </a:lnSpc>
              <a:spcBef>
                <a:spcPts val="0"/>
              </a:spcBef>
              <a:spcAft>
                <a:spcPts val="2400"/>
              </a:spcAft>
              <a:buFont typeface="Wingdings" panose="05000000000000000000" pitchFamily="2" charset="2"/>
              <a:buChar char="§"/>
            </a:pPr>
            <a:r>
              <a:rPr lang="en-US" sz="3200" dirty="0"/>
              <a:t>Image of a check </a:t>
            </a:r>
            <a:endParaRPr lang="en-US" sz="3200" strike="sngStrike" dirty="0"/>
          </a:p>
          <a:p>
            <a:pPr>
              <a:lnSpc>
                <a:spcPct val="100000"/>
              </a:lnSpc>
              <a:spcBef>
                <a:spcPts val="0"/>
              </a:spcBef>
              <a:spcAft>
                <a:spcPts val="2400"/>
              </a:spcAft>
              <a:buFont typeface="Wingdings" panose="05000000000000000000" pitchFamily="2" charset="2"/>
              <a:buChar char="§"/>
            </a:pPr>
            <a:r>
              <a:rPr lang="en-US" sz="3200" dirty="0"/>
              <a:t>Screenshot of online transaction or automatic bill payment</a:t>
            </a:r>
          </a:p>
          <a:p>
            <a:pPr marL="0" indent="0">
              <a:buNone/>
            </a:pPr>
            <a:endParaRPr lang="en-US" dirty="0"/>
          </a:p>
        </p:txBody>
      </p:sp>
      <p:sp>
        <p:nvSpPr>
          <p:cNvPr id="6" name="Slide Number Placeholder 5"/>
          <p:cNvSpPr>
            <a:spLocks noGrp="1"/>
          </p:cNvSpPr>
          <p:nvPr>
            <p:ph type="sldNum" sz="quarter" idx="4"/>
          </p:nvPr>
        </p:nvSpPr>
        <p:spPr/>
        <p:txBody>
          <a:bodyPr/>
          <a:lstStyle/>
          <a:p>
            <a:fld id="{AF83BEB6-139A-B746-BC33-1F5B6187E651}" type="slidenum">
              <a:rPr lang="en-US" smtClean="0"/>
              <a:pPr/>
              <a:t>32</a:t>
            </a:fld>
            <a:endParaRPr lang="en-US" dirty="0"/>
          </a:p>
        </p:txBody>
      </p:sp>
    </p:spTree>
    <p:extLst>
      <p:ext uri="{BB962C8B-B14F-4D97-AF65-F5344CB8AC3E}">
        <p14:creationId xmlns:p14="http://schemas.microsoft.com/office/powerpoint/2010/main" val="18674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You File a Dispute</a:t>
            </a:r>
          </a:p>
        </p:txBody>
      </p:sp>
      <p:sp>
        <p:nvSpPr>
          <p:cNvPr id="3" name="Content Placeholder 2"/>
          <p:cNvSpPr>
            <a:spLocks noGrp="1"/>
          </p:cNvSpPr>
          <p:nvPr>
            <p:ph idx="1"/>
          </p:nvPr>
        </p:nvSpPr>
        <p:spPr>
          <a:xfrm>
            <a:off x="457200" y="1419439"/>
            <a:ext cx="8229600" cy="4525963"/>
          </a:xfrm>
        </p:spPr>
        <p:txBody>
          <a:bodyPr>
            <a:noAutofit/>
          </a:bodyPr>
          <a:lstStyle/>
          <a:p>
            <a:pPr>
              <a:lnSpc>
                <a:spcPct val="100000"/>
              </a:lnSpc>
              <a:spcBef>
                <a:spcPts val="0"/>
              </a:spcBef>
              <a:spcAft>
                <a:spcPts val="1800"/>
              </a:spcAft>
              <a:buFont typeface="Wingdings" panose="05000000000000000000" pitchFamily="2" charset="2"/>
              <a:buChar char="§"/>
            </a:pPr>
            <a:r>
              <a:rPr lang="en-US" sz="3200" dirty="0"/>
              <a:t>Credit reporting agency will send you a letter</a:t>
            </a:r>
          </a:p>
          <a:p>
            <a:pPr>
              <a:lnSpc>
                <a:spcPct val="100000"/>
              </a:lnSpc>
              <a:spcBef>
                <a:spcPts val="0"/>
              </a:spcBef>
              <a:spcAft>
                <a:spcPts val="1800"/>
              </a:spcAft>
              <a:buFont typeface="Wingdings" panose="05000000000000000000" pitchFamily="2" charset="2"/>
              <a:buChar char="§"/>
            </a:pPr>
            <a:r>
              <a:rPr lang="en-US" sz="3200" dirty="0"/>
              <a:t>Incorrect information cannot be put back </a:t>
            </a:r>
          </a:p>
          <a:p>
            <a:pPr lvl="1">
              <a:lnSpc>
                <a:spcPct val="100000"/>
              </a:lnSpc>
              <a:spcBef>
                <a:spcPts val="0"/>
              </a:spcBef>
              <a:spcAft>
                <a:spcPts val="1800"/>
              </a:spcAft>
            </a:pPr>
            <a:r>
              <a:rPr lang="en-US" sz="2800" dirty="0"/>
              <a:t>Check to make sure</a:t>
            </a:r>
            <a:endParaRPr lang="en-US" sz="2800" strike="sngStrike" dirty="0"/>
          </a:p>
          <a:p>
            <a:pPr>
              <a:lnSpc>
                <a:spcPct val="100000"/>
              </a:lnSpc>
              <a:spcBef>
                <a:spcPts val="0"/>
              </a:spcBef>
              <a:spcAft>
                <a:spcPts val="1800"/>
              </a:spcAft>
              <a:buFont typeface="Wingdings" panose="05000000000000000000" pitchFamily="2" charset="2"/>
              <a:buChar char="§"/>
            </a:pPr>
            <a:r>
              <a:rPr lang="en-US" sz="3200" dirty="0"/>
              <a:t>You can request notices of corrections to be sent to individuals or businesses that received your report</a:t>
            </a:r>
          </a:p>
        </p:txBody>
      </p:sp>
      <p:sp>
        <p:nvSpPr>
          <p:cNvPr id="6" name="Slide Number Placeholder 5"/>
          <p:cNvSpPr>
            <a:spLocks noGrp="1"/>
          </p:cNvSpPr>
          <p:nvPr>
            <p:ph type="sldNum" sz="quarter" idx="4"/>
          </p:nvPr>
        </p:nvSpPr>
        <p:spPr/>
        <p:txBody>
          <a:bodyPr/>
          <a:lstStyle/>
          <a:p>
            <a:fld id="{AF83BEB6-139A-B746-BC33-1F5B6187E651}" type="slidenum">
              <a:rPr lang="en-US" smtClean="0"/>
              <a:pPr/>
              <a:t>33</a:t>
            </a:fld>
            <a:endParaRPr lang="en-US" dirty="0"/>
          </a:p>
        </p:txBody>
      </p:sp>
    </p:spTree>
    <p:extLst>
      <p:ext uri="{BB962C8B-B14F-4D97-AF65-F5344CB8AC3E}">
        <p14:creationId xmlns:p14="http://schemas.microsoft.com/office/powerpoint/2010/main" val="1629004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p:txBody>
          <a:bodyPr/>
          <a:lstStyle/>
          <a:p>
            <a:r>
              <a:rPr lang="en-US"/>
              <a:t>Section 5: Build, Repair, and Maintain a Productive Credit History</a:t>
            </a:r>
          </a:p>
        </p:txBody>
      </p:sp>
      <p:sp>
        <p:nvSpPr>
          <p:cNvPr id="5" name="Content Placeholder 4"/>
          <p:cNvSpPr>
            <a:spLocks noGrp="1"/>
          </p:cNvSpPr>
          <p:nvPr>
            <p:ph sz="quarter" idx="12"/>
          </p:nvPr>
        </p:nvSpPr>
        <p:spPr/>
        <p:txBody>
          <a:bodyPr>
            <a:normAutofit lnSpcReduction="10000"/>
          </a:bodyPr>
          <a:lstStyle/>
          <a:p>
            <a:r>
              <a:rPr lang="en-US" dirty="0"/>
              <a:t>Section </a:t>
            </a:r>
            <a:r>
              <a:rPr lang="en-US"/>
              <a:t>4</a:t>
            </a:r>
            <a:endParaRPr lang="en-US" dirty="0"/>
          </a:p>
        </p:txBody>
      </p:sp>
      <p:sp>
        <p:nvSpPr>
          <p:cNvPr id="3" name="Subtitle 2"/>
          <p:cNvSpPr>
            <a:spLocks noGrp="1"/>
          </p:cNvSpPr>
          <p:nvPr>
            <p:ph type="body" sz="quarter" idx="11"/>
          </p:nvPr>
        </p:nvSpPr>
        <p:spPr>
          <a:xfrm>
            <a:off x="457654" y="949570"/>
            <a:ext cx="3059567" cy="5297459"/>
          </a:xfrm>
        </p:spPr>
        <p:txBody>
          <a:bodyPr>
            <a:noAutofit/>
          </a:bodyPr>
          <a:lstStyle/>
          <a:p>
            <a:r>
              <a:rPr lang="en-US" dirty="0"/>
              <a:t>Build, Repair, and Maintain a Productive Credit History </a:t>
            </a:r>
          </a:p>
        </p:txBody>
      </p:sp>
      <p:pic>
        <p:nvPicPr>
          <p:cNvPr id="2" name="Picture 1" descr="Smiling man and woman painting a room. Woman is holding paint brush and paint can. Man is holding paint rolle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3889966" y="586158"/>
            <a:ext cx="5254034" cy="5028396"/>
          </a:xfrm>
          <a:prstGeom prst="rect">
            <a:avLst/>
          </a:prstGeom>
        </p:spPr>
      </p:pic>
      <p:sp>
        <p:nvSpPr>
          <p:cNvPr id="8" name="Slide Number Placeholder 7"/>
          <p:cNvSpPr>
            <a:spLocks noGrp="1"/>
          </p:cNvSpPr>
          <p:nvPr>
            <p:ph type="sldNum" sz="quarter" idx="4"/>
          </p:nvPr>
        </p:nvSpPr>
        <p:spPr/>
        <p:txBody>
          <a:bodyPr/>
          <a:lstStyle/>
          <a:p>
            <a:fld id="{AF83BEB6-139A-B746-BC33-1F5B6187E651}" type="slidenum">
              <a:rPr lang="en-US" smtClean="0"/>
              <a:pPr/>
              <a:t>34</a:t>
            </a:fld>
            <a:endParaRPr lang="en-US" dirty="0"/>
          </a:p>
        </p:txBody>
      </p:sp>
    </p:spTree>
    <p:extLst>
      <p:ext uri="{BB962C8B-B14F-4D97-AF65-F5344CB8AC3E}">
        <p14:creationId xmlns:p14="http://schemas.microsoft.com/office/powerpoint/2010/main" val="78857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526" y="2076637"/>
            <a:ext cx="4431207" cy="2169343"/>
          </a:xfrm>
        </p:spPr>
        <p:txBody>
          <a:bodyPr>
            <a:normAutofit/>
          </a:bodyPr>
          <a:lstStyle/>
          <a:p>
            <a:r>
              <a:rPr lang="en-US" sz="4400" dirty="0"/>
              <a:t>What is a Productive Credit History?</a:t>
            </a:r>
          </a:p>
        </p:txBody>
      </p:sp>
      <p:pic>
        <p:nvPicPr>
          <p:cNvPr id="6" name="Picture 5" descr="Square bubble for text, with a question mark in the margin"/>
          <p:cNvPicPr>
            <a:picLocks noChangeAspect="1"/>
          </p:cNvPicPr>
          <p:nvPr/>
        </p:nvPicPr>
        <p:blipFill rotWithShape="1">
          <a:blip r:embed="rId2" cstate="print">
            <a:extLst>
              <a:ext uri="{28A0092B-C50C-407E-A947-70E740481C1C}">
                <a14:useLocalDpi xmlns:a14="http://schemas.microsoft.com/office/drawing/2010/main"/>
              </a:ext>
            </a:extLst>
          </a:blip>
          <a:srcRect l="23775" t="-3790" r="8169" b="1"/>
          <a:stretch/>
        </p:blipFill>
        <p:spPr>
          <a:xfrm>
            <a:off x="577986" y="1426321"/>
            <a:ext cx="8003585" cy="4353544"/>
          </a:xfrm>
          <a:prstGeom prst="rect">
            <a:avLst/>
          </a:prstGeom>
        </p:spPr>
      </p:pic>
      <p:sp>
        <p:nvSpPr>
          <p:cNvPr id="5" name="Slide Number Placeholder 4"/>
          <p:cNvSpPr>
            <a:spLocks noGrp="1"/>
          </p:cNvSpPr>
          <p:nvPr>
            <p:ph type="sldNum" sz="quarter" idx="4"/>
          </p:nvPr>
        </p:nvSpPr>
        <p:spPr/>
        <p:txBody>
          <a:bodyPr/>
          <a:lstStyle/>
          <a:p>
            <a:fld id="{AF83BEB6-139A-B746-BC33-1F5B6187E651}" type="slidenum">
              <a:rPr lang="en-US" smtClean="0"/>
              <a:pPr/>
              <a:t>35</a:t>
            </a:fld>
            <a:endParaRPr lang="en-US" dirty="0"/>
          </a:p>
        </p:txBody>
      </p:sp>
    </p:spTree>
    <p:extLst>
      <p:ext uri="{BB962C8B-B14F-4D97-AF65-F5344CB8AC3E}">
        <p14:creationId xmlns:p14="http://schemas.microsoft.com/office/powerpoint/2010/main" val="2781578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04" y="251675"/>
            <a:ext cx="8566013" cy="881682"/>
          </a:xfrm>
        </p:spPr>
        <p:txBody>
          <a:bodyPr>
            <a:noAutofit/>
          </a:bodyPr>
          <a:lstStyle/>
          <a:p>
            <a:r>
              <a:rPr lang="en-US" dirty="0"/>
              <a:t>Try It: Developing a Productive Credit History</a:t>
            </a:r>
            <a:endParaRPr lang="en-US" sz="4400" dirty="0"/>
          </a:p>
        </p:txBody>
      </p:sp>
      <p:pic>
        <p:nvPicPr>
          <p:cNvPr id="5" name="Picture 4" descr="Screenshot of Try It: Developing a Productive Credit History from Participant Guide. Shown for navigational purposes only."/>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2545" y="1328618"/>
            <a:ext cx="7658908" cy="479141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4"/>
          </p:nvPr>
        </p:nvSpPr>
        <p:spPr/>
        <p:txBody>
          <a:bodyPr/>
          <a:lstStyle/>
          <a:p>
            <a:fld id="{AF83BEB6-139A-B746-BC33-1F5B6187E651}" type="slidenum">
              <a:rPr lang="en-US" smtClean="0"/>
              <a:pPr/>
              <a:t>36</a:t>
            </a:fld>
            <a:endParaRPr lang="en-US" dirty="0"/>
          </a:p>
        </p:txBody>
      </p:sp>
    </p:spTree>
    <p:extLst>
      <p:ext uri="{BB962C8B-B14F-4D97-AF65-F5344CB8AC3E}">
        <p14:creationId xmlns:p14="http://schemas.microsoft.com/office/powerpoint/2010/main" val="925141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Credit</a:t>
            </a:r>
          </a:p>
        </p:txBody>
      </p:sp>
      <p:sp>
        <p:nvSpPr>
          <p:cNvPr id="3" name="Content Placeholder 2"/>
          <p:cNvSpPr>
            <a:spLocks noGrp="1"/>
          </p:cNvSpPr>
          <p:nvPr>
            <p:ph idx="1"/>
          </p:nvPr>
        </p:nvSpPr>
        <p:spPr/>
        <p:txBody>
          <a:bodyPr>
            <a:noAutofit/>
          </a:bodyPr>
          <a:lstStyle/>
          <a:p>
            <a:pPr>
              <a:lnSpc>
                <a:spcPct val="100000"/>
              </a:lnSpc>
              <a:spcBef>
                <a:spcPts val="0"/>
              </a:spcBef>
              <a:buFont typeface="Wingdings" panose="05000000000000000000" pitchFamily="2" charset="2"/>
              <a:buChar char="§"/>
            </a:pPr>
            <a:r>
              <a:rPr lang="en-US" sz="3000" dirty="0"/>
              <a:t>Get a secured credit card </a:t>
            </a:r>
          </a:p>
          <a:p>
            <a:pPr>
              <a:lnSpc>
                <a:spcPct val="100000"/>
              </a:lnSpc>
              <a:spcBef>
                <a:spcPts val="0"/>
              </a:spcBef>
              <a:buFont typeface="Wingdings" panose="05000000000000000000" pitchFamily="2" charset="2"/>
              <a:buChar char="§"/>
            </a:pPr>
            <a:r>
              <a:rPr lang="en-US" sz="3000" dirty="0"/>
              <a:t>Get a credit-building loan </a:t>
            </a:r>
          </a:p>
          <a:p>
            <a:pPr>
              <a:lnSpc>
                <a:spcPct val="100000"/>
              </a:lnSpc>
              <a:spcBef>
                <a:spcPts val="0"/>
              </a:spcBef>
              <a:buFont typeface="Wingdings" panose="05000000000000000000" pitchFamily="2" charset="2"/>
              <a:buChar char="§"/>
            </a:pPr>
            <a:r>
              <a:rPr lang="en-US" sz="3000" dirty="0"/>
              <a:t>Become an authorized user on an account </a:t>
            </a:r>
          </a:p>
          <a:p>
            <a:pPr>
              <a:lnSpc>
                <a:spcPct val="100000"/>
              </a:lnSpc>
              <a:spcBef>
                <a:spcPts val="0"/>
              </a:spcBef>
              <a:buFont typeface="Wingdings" panose="05000000000000000000" pitchFamily="2" charset="2"/>
              <a:buChar char="§"/>
            </a:pPr>
            <a:r>
              <a:rPr lang="en-US" sz="3000" dirty="0"/>
              <a:t>Get a cosigner </a:t>
            </a:r>
          </a:p>
          <a:p>
            <a:pPr>
              <a:lnSpc>
                <a:spcPct val="100000"/>
              </a:lnSpc>
              <a:spcBef>
                <a:spcPts val="0"/>
              </a:spcBef>
              <a:buFont typeface="Wingdings" panose="05000000000000000000" pitchFamily="2" charset="2"/>
              <a:buChar char="§"/>
            </a:pPr>
            <a:r>
              <a:rPr lang="en-US" sz="3000" dirty="0"/>
              <a:t>Apply for a credit card at a store or gas station</a:t>
            </a:r>
          </a:p>
          <a:p>
            <a:pPr>
              <a:lnSpc>
                <a:spcPct val="100000"/>
              </a:lnSpc>
              <a:spcBef>
                <a:spcPts val="0"/>
              </a:spcBef>
              <a:buFont typeface="Wingdings" panose="05000000000000000000" pitchFamily="2" charset="2"/>
              <a:buChar char="§"/>
            </a:pPr>
            <a:r>
              <a:rPr lang="en-US" sz="3000" dirty="0"/>
              <a:t>Make a large down payment and negotiate a loan for the balance </a:t>
            </a:r>
          </a:p>
        </p:txBody>
      </p:sp>
      <p:sp>
        <p:nvSpPr>
          <p:cNvPr id="6" name="Slide Number Placeholder 5"/>
          <p:cNvSpPr>
            <a:spLocks noGrp="1"/>
          </p:cNvSpPr>
          <p:nvPr>
            <p:ph type="sldNum" sz="quarter" idx="4"/>
          </p:nvPr>
        </p:nvSpPr>
        <p:spPr/>
        <p:txBody>
          <a:bodyPr/>
          <a:lstStyle/>
          <a:p>
            <a:fld id="{AF83BEB6-139A-B746-BC33-1F5B6187E651}" type="slidenum">
              <a:rPr lang="en-US" smtClean="0"/>
              <a:pPr/>
              <a:t>37</a:t>
            </a:fld>
            <a:endParaRPr lang="en-US" dirty="0"/>
          </a:p>
        </p:txBody>
      </p:sp>
    </p:spTree>
    <p:extLst>
      <p:ext uri="{BB962C8B-B14F-4D97-AF65-F5344CB8AC3E}">
        <p14:creationId xmlns:p14="http://schemas.microsoft.com/office/powerpoint/2010/main" val="2913031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1" y="100981"/>
            <a:ext cx="7499213" cy="881682"/>
          </a:xfrm>
        </p:spPr>
        <p:txBody>
          <a:bodyPr/>
          <a:lstStyle/>
          <a:p>
            <a:r>
              <a:rPr lang="en-US" dirty="0"/>
              <a:t>Repair and Improve Credit</a:t>
            </a:r>
          </a:p>
        </p:txBody>
      </p:sp>
      <p:sp>
        <p:nvSpPr>
          <p:cNvPr id="3" name="Content Placeholder 2"/>
          <p:cNvSpPr>
            <a:spLocks noGrp="1"/>
          </p:cNvSpPr>
          <p:nvPr>
            <p:ph idx="1"/>
          </p:nvPr>
        </p:nvSpPr>
        <p:spPr>
          <a:xfrm>
            <a:off x="577986" y="982663"/>
            <a:ext cx="7499214" cy="5143500"/>
          </a:xfrm>
        </p:spPr>
        <p:txBody>
          <a:bodyPr>
            <a:noAutofit/>
          </a:bodyPr>
          <a:lstStyle/>
          <a:p>
            <a:pPr>
              <a:lnSpc>
                <a:spcPct val="100000"/>
              </a:lnSpc>
              <a:spcBef>
                <a:spcPts val="0"/>
              </a:spcBef>
              <a:spcAft>
                <a:spcPts val="800"/>
              </a:spcAft>
              <a:buFont typeface="Wingdings" panose="05000000000000000000" pitchFamily="2" charset="2"/>
              <a:buChar char="§"/>
            </a:pPr>
            <a:r>
              <a:rPr lang="en-US" sz="3000" dirty="0"/>
              <a:t>Get and review your credit reports </a:t>
            </a:r>
          </a:p>
          <a:p>
            <a:pPr>
              <a:lnSpc>
                <a:spcPct val="100000"/>
              </a:lnSpc>
              <a:spcBef>
                <a:spcPts val="0"/>
              </a:spcBef>
              <a:spcAft>
                <a:spcPts val="800"/>
              </a:spcAft>
              <a:buFont typeface="Wingdings" panose="05000000000000000000" pitchFamily="2" charset="2"/>
              <a:buChar char="§"/>
            </a:pPr>
            <a:r>
              <a:rPr lang="en-US" sz="3000" dirty="0"/>
              <a:t>Dispute and correct any errors </a:t>
            </a:r>
          </a:p>
          <a:p>
            <a:pPr>
              <a:lnSpc>
                <a:spcPct val="100000"/>
              </a:lnSpc>
              <a:spcBef>
                <a:spcPts val="0"/>
              </a:spcBef>
              <a:spcAft>
                <a:spcPts val="800"/>
              </a:spcAft>
              <a:buFont typeface="Wingdings" panose="05000000000000000000" pitchFamily="2" charset="2"/>
              <a:buChar char="§"/>
            </a:pPr>
            <a:r>
              <a:rPr lang="en-US" sz="3000" dirty="0"/>
              <a:t>Pay all of your bills on time and as agreed</a:t>
            </a:r>
          </a:p>
          <a:p>
            <a:pPr>
              <a:lnSpc>
                <a:spcPct val="100000"/>
              </a:lnSpc>
              <a:spcBef>
                <a:spcPts val="0"/>
              </a:spcBef>
              <a:spcAft>
                <a:spcPts val="800"/>
              </a:spcAft>
              <a:buFont typeface="Wingdings" panose="05000000000000000000" pitchFamily="2" charset="2"/>
              <a:buChar char="§"/>
            </a:pPr>
            <a:r>
              <a:rPr lang="en-US" sz="3000" dirty="0"/>
              <a:t>Use as little of your credit limit as possible </a:t>
            </a:r>
          </a:p>
          <a:p>
            <a:pPr>
              <a:lnSpc>
                <a:spcPct val="100000"/>
              </a:lnSpc>
              <a:spcBef>
                <a:spcPts val="0"/>
              </a:spcBef>
              <a:spcAft>
                <a:spcPts val="800"/>
              </a:spcAft>
              <a:buFont typeface="Wingdings" panose="05000000000000000000" pitchFamily="2" charset="2"/>
              <a:buChar char="§"/>
            </a:pPr>
            <a:r>
              <a:rPr lang="en-US" sz="3000" dirty="0"/>
              <a:t>Use a credit building strategy </a:t>
            </a:r>
          </a:p>
          <a:p>
            <a:pPr>
              <a:lnSpc>
                <a:spcPct val="100000"/>
              </a:lnSpc>
              <a:spcBef>
                <a:spcPts val="0"/>
              </a:spcBef>
              <a:spcAft>
                <a:spcPts val="800"/>
              </a:spcAft>
              <a:buFont typeface="Wingdings" panose="05000000000000000000" pitchFamily="2" charset="2"/>
              <a:buChar char="§"/>
            </a:pPr>
            <a:r>
              <a:rPr lang="en-US" sz="3000" dirty="0"/>
              <a:t>Keep old accounts open if you can </a:t>
            </a:r>
          </a:p>
          <a:p>
            <a:pPr>
              <a:lnSpc>
                <a:spcPct val="100000"/>
              </a:lnSpc>
              <a:spcBef>
                <a:spcPts val="0"/>
              </a:spcBef>
              <a:spcAft>
                <a:spcPts val="800"/>
              </a:spcAft>
              <a:buFont typeface="Wingdings" panose="05000000000000000000" pitchFamily="2" charset="2"/>
              <a:buChar char="§"/>
            </a:pPr>
            <a:r>
              <a:rPr lang="en-US" sz="3000" dirty="0"/>
              <a:t>Apply for credit only if you need it </a:t>
            </a:r>
          </a:p>
          <a:p>
            <a:pPr>
              <a:lnSpc>
                <a:spcPct val="100000"/>
              </a:lnSpc>
              <a:spcBef>
                <a:spcPts val="0"/>
              </a:spcBef>
              <a:spcAft>
                <a:spcPts val="800"/>
              </a:spcAft>
              <a:buFont typeface="Wingdings" panose="05000000000000000000" pitchFamily="2" charset="2"/>
              <a:buChar char="§"/>
            </a:pPr>
            <a:r>
              <a:rPr lang="en-US" sz="3000" dirty="0"/>
              <a:t>Negotiate different terms </a:t>
            </a:r>
          </a:p>
          <a:p>
            <a:pPr>
              <a:lnSpc>
                <a:spcPct val="100000"/>
              </a:lnSpc>
              <a:spcBef>
                <a:spcPts val="0"/>
              </a:spcBef>
              <a:spcAft>
                <a:spcPts val="800"/>
              </a:spcAft>
              <a:buFont typeface="Wingdings" panose="05000000000000000000" pitchFamily="2" charset="2"/>
              <a:buChar char="§"/>
            </a:pPr>
            <a:r>
              <a:rPr lang="en-US" sz="3000" dirty="0"/>
              <a:t>Ask for a “good will” deletion </a:t>
            </a:r>
          </a:p>
        </p:txBody>
      </p:sp>
      <p:sp>
        <p:nvSpPr>
          <p:cNvPr id="6" name="Slide Number Placeholder 5"/>
          <p:cNvSpPr>
            <a:spLocks noGrp="1"/>
          </p:cNvSpPr>
          <p:nvPr>
            <p:ph type="sldNum" sz="quarter" idx="4"/>
          </p:nvPr>
        </p:nvSpPr>
        <p:spPr/>
        <p:txBody>
          <a:bodyPr/>
          <a:lstStyle/>
          <a:p>
            <a:fld id="{AF83BEB6-139A-B746-BC33-1F5B6187E651}" type="slidenum">
              <a:rPr lang="en-US" smtClean="0"/>
              <a:pPr/>
              <a:t>38</a:t>
            </a:fld>
            <a:endParaRPr lang="en-US" dirty="0"/>
          </a:p>
        </p:txBody>
      </p:sp>
    </p:spTree>
    <p:extLst>
      <p:ext uri="{BB962C8B-B14F-4D97-AF65-F5344CB8AC3E}">
        <p14:creationId xmlns:p14="http://schemas.microsoft.com/office/powerpoint/2010/main" val="17099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516" y="444548"/>
            <a:ext cx="7927848" cy="914894"/>
          </a:xfrm>
        </p:spPr>
        <p:txBody>
          <a:bodyPr/>
          <a:lstStyle/>
          <a:p>
            <a:r>
              <a:rPr lang="en-US" dirty="0"/>
              <a:t>Build Alternative Credit History</a:t>
            </a:r>
          </a:p>
        </p:txBody>
      </p:sp>
      <p:sp>
        <p:nvSpPr>
          <p:cNvPr id="7" name="Text Placeholder 6"/>
          <p:cNvSpPr>
            <a:spLocks noGrp="1"/>
          </p:cNvSpPr>
          <p:nvPr>
            <p:ph type="body" idx="1"/>
          </p:nvPr>
        </p:nvSpPr>
        <p:spPr>
          <a:xfrm>
            <a:off x="457200" y="1367426"/>
            <a:ext cx="8229600" cy="932289"/>
          </a:xfrm>
        </p:spPr>
        <p:txBody>
          <a:bodyPr>
            <a:noAutofit/>
          </a:bodyPr>
          <a:lstStyle/>
          <a:p>
            <a:pPr>
              <a:lnSpc>
                <a:spcPct val="100000"/>
              </a:lnSpc>
              <a:spcBef>
                <a:spcPts val="0"/>
              </a:spcBef>
            </a:pPr>
            <a:r>
              <a:rPr lang="en-US" sz="2800" b="0" cap="none" dirty="0"/>
              <a:t>Document other payments you regularly make, such as:</a:t>
            </a:r>
          </a:p>
        </p:txBody>
      </p:sp>
      <p:sp>
        <p:nvSpPr>
          <p:cNvPr id="3" name="Content Placeholder 2"/>
          <p:cNvSpPr>
            <a:spLocks noGrp="1"/>
          </p:cNvSpPr>
          <p:nvPr>
            <p:ph sz="half" idx="2"/>
          </p:nvPr>
        </p:nvSpPr>
        <p:spPr>
          <a:xfrm>
            <a:off x="586984" y="2299715"/>
            <a:ext cx="3936927" cy="3574622"/>
          </a:xfrm>
        </p:spPr>
        <p:txBody>
          <a:bodyPr>
            <a:noAutofit/>
          </a:bodyPr>
          <a:lstStyle/>
          <a:p>
            <a:pPr>
              <a:lnSpc>
                <a:spcPct val="100000"/>
              </a:lnSpc>
              <a:spcBef>
                <a:spcPts val="0"/>
              </a:spcBef>
              <a:buFont typeface="Wingdings" panose="05000000000000000000" pitchFamily="2" charset="2"/>
              <a:buChar char="§"/>
            </a:pPr>
            <a:r>
              <a:rPr lang="en-US" sz="2800" dirty="0"/>
              <a:t>Rent</a:t>
            </a:r>
          </a:p>
          <a:p>
            <a:pPr>
              <a:lnSpc>
                <a:spcPct val="100000"/>
              </a:lnSpc>
              <a:spcBef>
                <a:spcPts val="0"/>
              </a:spcBef>
              <a:buFont typeface="Wingdings" panose="05000000000000000000" pitchFamily="2" charset="2"/>
              <a:buChar char="§"/>
            </a:pPr>
            <a:r>
              <a:rPr lang="en-US" sz="2800" dirty="0"/>
              <a:t>Childcare</a:t>
            </a:r>
          </a:p>
          <a:p>
            <a:pPr>
              <a:lnSpc>
                <a:spcPct val="100000"/>
              </a:lnSpc>
              <a:spcBef>
                <a:spcPts val="0"/>
              </a:spcBef>
              <a:buFont typeface="Wingdings" panose="05000000000000000000" pitchFamily="2" charset="2"/>
              <a:buChar char="§"/>
            </a:pPr>
            <a:r>
              <a:rPr lang="en-US" sz="2800" dirty="0"/>
              <a:t>Cell phone bill</a:t>
            </a:r>
          </a:p>
          <a:p>
            <a:pPr>
              <a:lnSpc>
                <a:spcPct val="100000"/>
              </a:lnSpc>
              <a:spcBef>
                <a:spcPts val="0"/>
              </a:spcBef>
              <a:buFont typeface="Wingdings" panose="05000000000000000000" pitchFamily="2" charset="2"/>
              <a:buChar char="§"/>
            </a:pPr>
            <a:r>
              <a:rPr lang="en-US" sz="2800" dirty="0"/>
              <a:t>Electric bill</a:t>
            </a:r>
          </a:p>
          <a:p>
            <a:pPr>
              <a:lnSpc>
                <a:spcPct val="100000"/>
              </a:lnSpc>
              <a:spcBef>
                <a:spcPts val="0"/>
              </a:spcBef>
              <a:buFont typeface="Wingdings" panose="05000000000000000000" pitchFamily="2" charset="2"/>
              <a:buChar char="§"/>
            </a:pPr>
            <a:r>
              <a:rPr lang="en-US" sz="2800" dirty="0"/>
              <a:t>Gas bill</a:t>
            </a:r>
          </a:p>
          <a:p>
            <a:pPr>
              <a:lnSpc>
                <a:spcPct val="100000"/>
              </a:lnSpc>
              <a:spcBef>
                <a:spcPts val="0"/>
              </a:spcBef>
              <a:buFont typeface="Wingdings" panose="05000000000000000000" pitchFamily="2" charset="2"/>
              <a:buChar char="§"/>
            </a:pPr>
            <a:r>
              <a:rPr lang="en-US" sz="2800" dirty="0"/>
              <a:t>Water, sewage, and garbage bills</a:t>
            </a:r>
          </a:p>
          <a:p>
            <a:pPr indent="0">
              <a:lnSpc>
                <a:spcPct val="100000"/>
              </a:lnSpc>
              <a:buNone/>
            </a:pPr>
            <a:endParaRPr lang="en-US" dirty="0"/>
          </a:p>
        </p:txBody>
      </p:sp>
      <p:sp>
        <p:nvSpPr>
          <p:cNvPr id="6" name="Content Placeholder 5"/>
          <p:cNvSpPr>
            <a:spLocks noGrp="1"/>
          </p:cNvSpPr>
          <p:nvPr>
            <p:ph sz="quarter" idx="4"/>
          </p:nvPr>
        </p:nvSpPr>
        <p:spPr>
          <a:xfrm>
            <a:off x="4645025" y="2299715"/>
            <a:ext cx="4041775" cy="3951288"/>
          </a:xfrm>
        </p:spPr>
        <p:txBody>
          <a:bodyPr>
            <a:normAutofit/>
          </a:bodyPr>
          <a:lstStyle/>
          <a:p>
            <a:pPr>
              <a:lnSpc>
                <a:spcPct val="100000"/>
              </a:lnSpc>
              <a:spcBef>
                <a:spcPts val="0"/>
              </a:spcBef>
              <a:buFont typeface="Wingdings" panose="05000000000000000000" pitchFamily="2" charset="2"/>
              <a:buChar char="§"/>
            </a:pPr>
            <a:r>
              <a:rPr lang="en-US" sz="2800" dirty="0"/>
              <a:t>Television service bill</a:t>
            </a:r>
          </a:p>
          <a:p>
            <a:pPr>
              <a:lnSpc>
                <a:spcPct val="100000"/>
              </a:lnSpc>
              <a:spcBef>
                <a:spcPts val="0"/>
              </a:spcBef>
              <a:buFont typeface="Wingdings" panose="05000000000000000000" pitchFamily="2" charset="2"/>
              <a:buChar char="§"/>
            </a:pPr>
            <a:r>
              <a:rPr lang="en-US" sz="2800" dirty="0"/>
              <a:t>Internet service bill</a:t>
            </a:r>
          </a:p>
          <a:p>
            <a:pPr>
              <a:lnSpc>
                <a:spcPct val="100000"/>
              </a:lnSpc>
              <a:spcBef>
                <a:spcPts val="0"/>
              </a:spcBef>
              <a:buFont typeface="Wingdings" panose="05000000000000000000" pitchFamily="2" charset="2"/>
              <a:buChar char="§"/>
            </a:pPr>
            <a:r>
              <a:rPr lang="en-US" sz="2800" dirty="0"/>
              <a:t>Insurance payments</a:t>
            </a:r>
          </a:p>
          <a:p>
            <a:pPr>
              <a:lnSpc>
                <a:spcPct val="100000"/>
              </a:lnSpc>
              <a:spcBef>
                <a:spcPts val="0"/>
              </a:spcBef>
              <a:buFont typeface="Wingdings" panose="05000000000000000000" pitchFamily="2" charset="2"/>
              <a:buChar char="§"/>
            </a:pPr>
            <a:r>
              <a:rPr lang="en-US" sz="2800" dirty="0"/>
              <a:t>Loan from friend or family member</a:t>
            </a:r>
          </a:p>
          <a:p>
            <a:pPr>
              <a:lnSpc>
                <a:spcPct val="100000"/>
              </a:lnSpc>
              <a:spcBef>
                <a:spcPts val="0"/>
              </a:spcBef>
              <a:buFont typeface="Wingdings" panose="05000000000000000000" pitchFamily="2" charset="2"/>
              <a:buChar char="§"/>
            </a:pPr>
            <a:r>
              <a:rPr lang="en-US" sz="2800" dirty="0"/>
              <a:t>Savings</a:t>
            </a:r>
          </a:p>
          <a:p>
            <a:pPr marL="0" indent="0">
              <a:buNone/>
            </a:pPr>
            <a:endParaRPr lang="en-US" dirty="0"/>
          </a:p>
        </p:txBody>
      </p:sp>
      <p:sp>
        <p:nvSpPr>
          <p:cNvPr id="9" name="Slide Number Placeholder 8"/>
          <p:cNvSpPr>
            <a:spLocks noGrp="1"/>
          </p:cNvSpPr>
          <p:nvPr>
            <p:ph type="sldNum" sz="quarter" idx="12"/>
          </p:nvPr>
        </p:nvSpPr>
        <p:spPr/>
        <p:txBody>
          <a:bodyPr/>
          <a:lstStyle/>
          <a:p>
            <a:fld id="{AF83BEB6-139A-B746-BC33-1F5B6187E651}" type="slidenum">
              <a:rPr lang="en-US" smtClean="0"/>
              <a:pPr/>
              <a:t>39</a:t>
            </a:fld>
            <a:endParaRPr lang="en-US" dirty="0"/>
          </a:p>
        </p:txBody>
      </p:sp>
    </p:spTree>
    <p:extLst>
      <p:ext uri="{BB962C8B-B14F-4D97-AF65-F5344CB8AC3E}">
        <p14:creationId xmlns:p14="http://schemas.microsoft.com/office/powerpoint/2010/main" val="356424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58"/>
            <a:ext cx="7924800" cy="914894"/>
          </a:xfrm>
        </p:spPr>
        <p:txBody>
          <a:bodyPr>
            <a:normAutofit/>
          </a:bodyPr>
          <a:lstStyle/>
          <a:p>
            <a:r>
              <a:rPr lang="en-US" dirty="0"/>
              <a:t>Who Uses Credit Reports and Scores?</a:t>
            </a:r>
          </a:p>
        </p:txBody>
      </p:sp>
      <p:sp>
        <p:nvSpPr>
          <p:cNvPr id="3" name="Content Placeholder 2"/>
          <p:cNvSpPr>
            <a:spLocks noGrp="1"/>
          </p:cNvSpPr>
          <p:nvPr>
            <p:ph sz="half" idx="1"/>
          </p:nvPr>
        </p:nvSpPr>
        <p:spPr>
          <a:xfrm>
            <a:off x="457199" y="1600200"/>
            <a:ext cx="7910945" cy="4525963"/>
          </a:xfrm>
        </p:spPr>
        <p:txBody>
          <a:bodyPr>
            <a:noAutofit/>
          </a:bodyPr>
          <a:lstStyle/>
          <a:p>
            <a:pPr>
              <a:lnSpc>
                <a:spcPct val="100000"/>
              </a:lnSpc>
              <a:buFont typeface="Wingdings" panose="05000000000000000000" pitchFamily="2" charset="2"/>
              <a:buChar char="§"/>
            </a:pPr>
            <a:r>
              <a:rPr lang="en-US" sz="2900" dirty="0"/>
              <a:t>Financial institutions</a:t>
            </a:r>
          </a:p>
          <a:p>
            <a:pPr>
              <a:lnSpc>
                <a:spcPct val="100000"/>
              </a:lnSpc>
              <a:buFont typeface="Wingdings" panose="05000000000000000000" pitchFamily="2" charset="2"/>
              <a:buChar char="§"/>
            </a:pPr>
            <a:r>
              <a:rPr lang="en-US" sz="2900" dirty="0"/>
              <a:t>Some landlords </a:t>
            </a:r>
          </a:p>
          <a:p>
            <a:pPr>
              <a:lnSpc>
                <a:spcPct val="100000"/>
              </a:lnSpc>
              <a:buFont typeface="Wingdings" panose="05000000000000000000" pitchFamily="2" charset="2"/>
              <a:buChar char="§"/>
            </a:pPr>
            <a:r>
              <a:rPr lang="en-US" sz="2900" dirty="0"/>
              <a:t>Utility companies</a:t>
            </a:r>
          </a:p>
          <a:p>
            <a:pPr>
              <a:lnSpc>
                <a:spcPct val="100000"/>
              </a:lnSpc>
              <a:buFont typeface="Wingdings" panose="05000000000000000000" pitchFamily="2" charset="2"/>
              <a:buChar char="§"/>
            </a:pPr>
            <a:r>
              <a:rPr lang="en-US" sz="2900" dirty="0"/>
              <a:t>Some cell phone companies</a:t>
            </a:r>
          </a:p>
          <a:p>
            <a:pPr>
              <a:lnSpc>
                <a:spcPct val="100000"/>
              </a:lnSpc>
              <a:buFont typeface="Wingdings" panose="05000000000000000000" pitchFamily="2" charset="2"/>
              <a:buChar char="§"/>
            </a:pPr>
            <a:r>
              <a:rPr lang="en-US" sz="2900" dirty="0"/>
              <a:t>Insurance companies (in some states)</a:t>
            </a:r>
          </a:p>
          <a:p>
            <a:pPr>
              <a:lnSpc>
                <a:spcPct val="100000"/>
              </a:lnSpc>
              <a:buFont typeface="Wingdings" panose="05000000000000000000" pitchFamily="2" charset="2"/>
              <a:buChar char="§"/>
            </a:pPr>
            <a:r>
              <a:rPr lang="en-US" sz="2900" dirty="0"/>
              <a:t>Employers (in some states)</a:t>
            </a:r>
          </a:p>
          <a:p>
            <a:pPr>
              <a:lnSpc>
                <a:spcPct val="100000"/>
              </a:lnSpc>
              <a:buFont typeface="Wingdings" panose="05000000000000000000" pitchFamily="2" charset="2"/>
              <a:buChar char="§"/>
            </a:pPr>
            <a:r>
              <a:rPr lang="en-US" sz="2900" dirty="0"/>
              <a:t>Some state agencies or affiliated organizations </a:t>
            </a:r>
          </a:p>
        </p:txBody>
      </p:sp>
      <p:sp>
        <p:nvSpPr>
          <p:cNvPr id="6" name="Slide Number Placeholder 5"/>
          <p:cNvSpPr>
            <a:spLocks noGrp="1"/>
          </p:cNvSpPr>
          <p:nvPr>
            <p:ph type="sldNum" sz="quarter" idx="4"/>
          </p:nvPr>
        </p:nvSpPr>
        <p:spPr/>
        <p:txBody>
          <a:bodyPr/>
          <a:lstStyle/>
          <a:p>
            <a:fld id="{AF83BEB6-139A-B746-BC33-1F5B6187E651}" type="slidenum">
              <a:rPr lang="en-US" smtClean="0"/>
              <a:pPr/>
              <a:t>4</a:t>
            </a:fld>
            <a:endParaRPr lang="en-US" dirty="0"/>
          </a:p>
        </p:txBody>
      </p:sp>
    </p:spTree>
    <p:extLst>
      <p:ext uri="{BB962C8B-B14F-4D97-AF65-F5344CB8AC3E}">
        <p14:creationId xmlns:p14="http://schemas.microsoft.com/office/powerpoint/2010/main" val="2392930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Credit</a:t>
            </a:r>
          </a:p>
        </p:txBody>
      </p:sp>
      <p:sp>
        <p:nvSpPr>
          <p:cNvPr id="3" name="Content Placeholder 2"/>
          <p:cNvSpPr>
            <a:spLocks noGrp="1"/>
          </p:cNvSpPr>
          <p:nvPr>
            <p:ph idx="1"/>
          </p:nvPr>
        </p:nvSpPr>
        <p:spPr/>
        <p:txBody>
          <a:bodyPr>
            <a:noAutofit/>
          </a:bodyPr>
          <a:lstStyle/>
          <a:p>
            <a:pPr>
              <a:lnSpc>
                <a:spcPct val="100000"/>
              </a:lnSpc>
              <a:spcBef>
                <a:spcPts val="0"/>
              </a:spcBef>
              <a:buFont typeface="Wingdings" panose="05000000000000000000" pitchFamily="2" charset="2"/>
              <a:buChar char="§"/>
            </a:pPr>
            <a:r>
              <a:rPr lang="en-US" dirty="0"/>
              <a:t>Pay your bills on time and as agreed </a:t>
            </a:r>
          </a:p>
          <a:p>
            <a:pPr>
              <a:lnSpc>
                <a:spcPct val="100000"/>
              </a:lnSpc>
              <a:spcBef>
                <a:spcPts val="0"/>
              </a:spcBef>
              <a:buFont typeface="Wingdings" panose="05000000000000000000" pitchFamily="2" charset="2"/>
              <a:buChar char="§"/>
            </a:pPr>
            <a:r>
              <a:rPr lang="en-US" dirty="0"/>
              <a:t>Continue to pay down your debt balances </a:t>
            </a:r>
          </a:p>
          <a:p>
            <a:pPr>
              <a:lnSpc>
                <a:spcPct val="100000"/>
              </a:lnSpc>
              <a:spcBef>
                <a:spcPts val="0"/>
              </a:spcBef>
              <a:buFont typeface="Wingdings" panose="05000000000000000000" pitchFamily="2" charset="2"/>
              <a:buChar char="§"/>
            </a:pPr>
            <a:r>
              <a:rPr lang="en-US" dirty="0"/>
              <a:t>Keep the proportion of the credit you use low compared with credit limits </a:t>
            </a:r>
          </a:p>
          <a:p>
            <a:pPr>
              <a:lnSpc>
                <a:spcPct val="100000"/>
              </a:lnSpc>
              <a:spcBef>
                <a:spcPts val="0"/>
              </a:spcBef>
              <a:buFont typeface="Wingdings" panose="05000000000000000000" pitchFamily="2" charset="2"/>
              <a:buChar char="§"/>
            </a:pPr>
            <a:r>
              <a:rPr lang="en-US" dirty="0"/>
              <a:t>Don’t apply for too much credit </a:t>
            </a:r>
          </a:p>
          <a:p>
            <a:pPr>
              <a:lnSpc>
                <a:spcPct val="100000"/>
              </a:lnSpc>
              <a:spcBef>
                <a:spcPts val="0"/>
              </a:spcBef>
              <a:buFont typeface="Wingdings" panose="05000000000000000000" pitchFamily="2" charset="2"/>
              <a:buChar char="§"/>
            </a:pPr>
            <a:r>
              <a:rPr lang="en-US" dirty="0"/>
              <a:t>Avoid actions or inactions that may create new entries</a:t>
            </a:r>
          </a:p>
          <a:p>
            <a:pPr>
              <a:lnSpc>
                <a:spcPct val="100000"/>
              </a:lnSpc>
              <a:buFont typeface="Wingdings" panose="05000000000000000000" pitchFamily="2" charset="2"/>
              <a:buChar char="§"/>
            </a:pPr>
            <a:r>
              <a:rPr lang="en-US" dirty="0"/>
              <a:t>Pay your taxes and child support in full and on time </a:t>
            </a:r>
          </a:p>
          <a:p>
            <a:pPr>
              <a:lnSpc>
                <a:spcPct val="100000"/>
              </a:lnSpc>
              <a:buFont typeface="Wingdings" panose="05000000000000000000" pitchFamily="2" charset="2"/>
              <a:buChar char="§"/>
            </a:pPr>
            <a:r>
              <a:rPr lang="en-US" dirty="0"/>
              <a:t>Check your credit reports and regularly dispute errors</a:t>
            </a:r>
          </a:p>
          <a:p>
            <a:pPr>
              <a:lnSpc>
                <a:spcPct val="100000"/>
              </a:lnSpc>
              <a:buFont typeface="Wingdings" panose="05000000000000000000" pitchFamily="2" charset="2"/>
              <a:buChar char="§"/>
            </a:pPr>
            <a:r>
              <a:rPr lang="en-US" dirty="0"/>
              <a:t>Keep good financial records </a:t>
            </a:r>
          </a:p>
        </p:txBody>
      </p:sp>
      <p:sp>
        <p:nvSpPr>
          <p:cNvPr id="6" name="Slide Number Placeholder 5"/>
          <p:cNvSpPr>
            <a:spLocks noGrp="1"/>
          </p:cNvSpPr>
          <p:nvPr>
            <p:ph type="sldNum" sz="quarter" idx="4"/>
          </p:nvPr>
        </p:nvSpPr>
        <p:spPr/>
        <p:txBody>
          <a:bodyPr/>
          <a:lstStyle/>
          <a:p>
            <a:fld id="{AF83BEB6-139A-B746-BC33-1F5B6187E651}" type="slidenum">
              <a:rPr lang="en-US" smtClean="0"/>
              <a:pPr/>
              <a:t>40</a:t>
            </a:fld>
            <a:endParaRPr lang="en-US" dirty="0"/>
          </a:p>
        </p:txBody>
      </p:sp>
    </p:spTree>
    <p:extLst>
      <p:ext uri="{BB962C8B-B14F-4D97-AF65-F5344CB8AC3E}">
        <p14:creationId xmlns:p14="http://schemas.microsoft.com/office/powerpoint/2010/main" val="4260100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493482"/>
            <a:ext cx="8036078" cy="595085"/>
          </a:xfrm>
        </p:spPr>
        <p:txBody>
          <a:bodyPr/>
          <a:lstStyle/>
          <a:p>
            <a:r>
              <a:rPr lang="en-US" dirty="0"/>
              <a:t>Apply It: Getting Help with My Credit</a:t>
            </a:r>
            <a:endParaRPr lang="en-US" sz="2400" dirty="0"/>
          </a:p>
        </p:txBody>
      </p:sp>
      <p:pic>
        <p:nvPicPr>
          <p:cNvPr id="8" name="Picture 7" descr="Screenshot of Apply It: Getting Help with My Credit from Participant Guide. Shown for navigational purposes onl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250" y="1149346"/>
            <a:ext cx="7937500" cy="49657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4"/>
          </p:nvPr>
        </p:nvSpPr>
        <p:spPr/>
        <p:txBody>
          <a:bodyPr/>
          <a:lstStyle/>
          <a:p>
            <a:fld id="{AF83BEB6-139A-B746-BC33-1F5B6187E651}" type="slidenum">
              <a:rPr lang="en-US" smtClean="0"/>
              <a:pPr/>
              <a:t>41</a:t>
            </a:fld>
            <a:endParaRPr lang="en-US" dirty="0"/>
          </a:p>
        </p:txBody>
      </p:sp>
    </p:spTree>
    <p:extLst>
      <p:ext uri="{BB962C8B-B14F-4D97-AF65-F5344CB8AC3E}">
        <p14:creationId xmlns:p14="http://schemas.microsoft.com/office/powerpoint/2010/main" val="330909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Help</a:t>
            </a:r>
          </a:p>
        </p:txBody>
      </p:sp>
      <p:sp>
        <p:nvSpPr>
          <p:cNvPr id="3" name="Content Placeholder 2"/>
          <p:cNvSpPr>
            <a:spLocks noGrp="1"/>
          </p:cNvSpPr>
          <p:nvPr>
            <p:ph idx="1"/>
          </p:nvPr>
        </p:nvSpPr>
        <p:spPr>
          <a:xfrm>
            <a:off x="577984" y="1424723"/>
            <a:ext cx="7372215" cy="5060744"/>
          </a:xfrm>
        </p:spPr>
        <p:txBody>
          <a:bodyPr>
            <a:noAutofit/>
          </a:bodyPr>
          <a:lstStyle/>
          <a:p>
            <a:pPr lvl="1">
              <a:lnSpc>
                <a:spcPct val="110000"/>
              </a:lnSpc>
              <a:spcBef>
                <a:spcPts val="0"/>
              </a:spcBef>
            </a:pPr>
            <a:r>
              <a:rPr lang="en-US" sz="2800">
                <a:highlight>
                  <a:srgbClr val="FFFF00"/>
                </a:highlight>
                <a:latin typeface="Franklin Gothic Medium"/>
              </a:rPr>
              <a:t>UF/IFAS Extension in your County</a:t>
            </a:r>
          </a:p>
          <a:p>
            <a:pPr marL="274320" lvl="1" indent="0" algn="ctr">
              <a:lnSpc>
                <a:spcPct val="110000"/>
              </a:lnSpc>
              <a:spcBef>
                <a:spcPts val="0"/>
              </a:spcBef>
              <a:buNone/>
            </a:pPr>
            <a:r>
              <a:rPr lang="en-US" sz="2400">
                <a:highlight>
                  <a:srgbClr val="00FFFF"/>
                </a:highlight>
                <a:latin typeface="Franklin Gothic Medium"/>
              </a:rPr>
              <a:t>1:1 Financial Counselors, AFC</a:t>
            </a:r>
          </a:p>
          <a:p>
            <a:pPr>
              <a:lnSpc>
                <a:spcPct val="110000"/>
              </a:lnSpc>
              <a:spcBef>
                <a:spcPts val="0"/>
              </a:spcBef>
              <a:buFont typeface="Wingdings" panose="05000000000000000000" pitchFamily="2" charset="2"/>
              <a:buChar char="§"/>
            </a:pPr>
            <a:r>
              <a:rPr lang="en-US" sz="2800"/>
              <a:t>Financial </a:t>
            </a:r>
            <a:r>
              <a:rPr lang="en-US" sz="2800" dirty="0"/>
              <a:t>institution</a:t>
            </a:r>
            <a:r>
              <a:rPr lang="en-US" sz="2800"/>
              <a:t> –who you bank with</a:t>
            </a:r>
            <a:endParaRPr lang="en-US" sz="2800" dirty="0"/>
          </a:p>
          <a:p>
            <a:pPr>
              <a:lnSpc>
                <a:spcPct val="110000"/>
              </a:lnSpc>
              <a:spcBef>
                <a:spcPts val="0"/>
              </a:spcBef>
              <a:buFont typeface="Wingdings" panose="05000000000000000000" pitchFamily="2" charset="2"/>
              <a:buChar char="§"/>
            </a:pPr>
            <a:r>
              <a:rPr lang="en-US" sz="2800" dirty="0"/>
              <a:t>Nonprofit consumer credit counseling</a:t>
            </a:r>
            <a:br>
              <a:rPr lang="en-US" sz="2800" dirty="0"/>
            </a:br>
            <a:r>
              <a:rPr lang="en-US" sz="2800" dirty="0"/>
              <a:t>service</a:t>
            </a:r>
            <a:r>
              <a:rPr lang="en-US" sz="2800"/>
              <a:t> –</a:t>
            </a:r>
            <a:r>
              <a:rPr lang="en-US" sz="2800">
                <a:solidFill>
                  <a:srgbClr val="FF0000"/>
                </a:solidFill>
              </a:rPr>
              <a:t>use caution!</a:t>
            </a:r>
          </a:p>
          <a:p>
            <a:pPr>
              <a:lnSpc>
                <a:spcPct val="110000"/>
              </a:lnSpc>
              <a:spcBef>
                <a:spcPts val="0"/>
              </a:spcBef>
              <a:buFont typeface="Wingdings" panose="05000000000000000000" pitchFamily="2" charset="2"/>
              <a:buChar char="§"/>
            </a:pPr>
            <a:r>
              <a:rPr lang="en-US" sz="2800" dirty="0"/>
              <a:t>Housing Counseling Agency </a:t>
            </a:r>
            <a:r>
              <a:rPr lang="en-US" sz="2800" dirty="0">
                <a:latin typeface="Franklin Gothic Book" panose="020B0503020102020204" pitchFamily="34" charset="0"/>
              </a:rPr>
              <a:t>a</a:t>
            </a:r>
            <a:r>
              <a:rPr lang="en-US" sz="2800" dirty="0">
                <a:latin typeface="+mn-lt"/>
              </a:rPr>
              <a:t>pproved by Department of Housing and Urban Development (HUD)</a:t>
            </a:r>
            <a:endParaRPr lang="en-US" sz="2800">
              <a:latin typeface="+mn-lt"/>
            </a:endParaRPr>
          </a:p>
          <a:p>
            <a:pPr>
              <a:lnSpc>
                <a:spcPct val="110000"/>
              </a:lnSpc>
              <a:spcBef>
                <a:spcPts val="0"/>
              </a:spcBef>
              <a:buFont typeface="Wingdings" panose="05000000000000000000" pitchFamily="2" charset="2"/>
              <a:buChar char="§"/>
            </a:pPr>
            <a:r>
              <a:rPr lang="en-US" sz="2800" dirty="0"/>
              <a:t>Certified Financial Planners (CFPs) </a:t>
            </a:r>
          </a:p>
          <a:p>
            <a:pPr>
              <a:lnSpc>
                <a:spcPct val="110000"/>
              </a:lnSpc>
              <a:spcBef>
                <a:spcPts val="0"/>
              </a:spcBef>
              <a:buFont typeface="Wingdings" panose="05000000000000000000" pitchFamily="2" charset="2"/>
              <a:buChar char="§"/>
            </a:pPr>
            <a:r>
              <a:rPr lang="en-US" sz="2800" dirty="0"/>
              <a:t>Other</a:t>
            </a:r>
          </a:p>
        </p:txBody>
      </p:sp>
      <p:pic>
        <p:nvPicPr>
          <p:cNvPr id="5122" name="Picture 2" descr="Help but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46040">
            <a:off x="6642931" y="793544"/>
            <a:ext cx="2143116" cy="17981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fld id="{AF83BEB6-139A-B746-BC33-1F5B6187E651}" type="slidenum">
              <a:rPr lang="en-US" smtClean="0"/>
              <a:pPr/>
              <a:t>42</a:t>
            </a:fld>
            <a:endParaRPr lang="en-US" dirty="0"/>
          </a:p>
        </p:txBody>
      </p:sp>
    </p:spTree>
    <p:extLst>
      <p:ext uri="{BB962C8B-B14F-4D97-AF65-F5344CB8AC3E}">
        <p14:creationId xmlns:p14="http://schemas.microsoft.com/office/powerpoint/2010/main" val="3047210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Caution</a:t>
            </a:r>
          </a:p>
        </p:txBody>
      </p:sp>
      <p:sp>
        <p:nvSpPr>
          <p:cNvPr id="3" name="Content Placeholder 2"/>
          <p:cNvSpPr>
            <a:spLocks noGrp="1"/>
          </p:cNvSpPr>
          <p:nvPr>
            <p:ph idx="1"/>
          </p:nvPr>
        </p:nvSpPr>
        <p:spPr>
          <a:xfrm>
            <a:off x="577986" y="1424722"/>
            <a:ext cx="5983681" cy="4950677"/>
          </a:xfrm>
        </p:spPr>
        <p:txBody>
          <a:bodyPr>
            <a:normAutofit lnSpcReduction="10000"/>
          </a:bodyPr>
          <a:lstStyle/>
          <a:p>
            <a:pPr>
              <a:lnSpc>
                <a:spcPct val="100000"/>
              </a:lnSpc>
              <a:spcBef>
                <a:spcPts val="0"/>
              </a:spcBef>
              <a:spcAft>
                <a:spcPts val="600"/>
              </a:spcAft>
              <a:buFont typeface="Wingdings" panose="05000000000000000000" pitchFamily="2" charset="2"/>
              <a:buChar char="§"/>
            </a:pPr>
            <a:r>
              <a:rPr lang="en-US" sz="3200" dirty="0"/>
              <a:t>Debt consolidation </a:t>
            </a:r>
          </a:p>
          <a:p>
            <a:pPr lvl="1">
              <a:lnSpc>
                <a:spcPct val="100000"/>
              </a:lnSpc>
              <a:spcBef>
                <a:spcPts val="0"/>
              </a:spcBef>
              <a:spcAft>
                <a:spcPts val="1200"/>
              </a:spcAft>
            </a:pPr>
            <a:r>
              <a:rPr lang="en-US" sz="2800" dirty="0"/>
              <a:t>Taking out new loan to pay off</a:t>
            </a:r>
            <a:br>
              <a:rPr lang="en-US" sz="2800" dirty="0"/>
            </a:br>
            <a:r>
              <a:rPr lang="en-US" sz="2800" dirty="0"/>
              <a:t>other debts </a:t>
            </a:r>
            <a:endParaRPr lang="en-US" sz="2800" strike="sngStrike" dirty="0"/>
          </a:p>
          <a:p>
            <a:pPr lvl="1">
              <a:lnSpc>
                <a:spcPct val="100000"/>
              </a:lnSpc>
              <a:spcBef>
                <a:spcPts val="0"/>
              </a:spcBef>
              <a:spcAft>
                <a:spcPts val="1800"/>
              </a:spcAft>
            </a:pPr>
            <a:r>
              <a:rPr lang="en-US" sz="2800" dirty="0"/>
              <a:t>Does not address underlying causes of debt</a:t>
            </a:r>
          </a:p>
          <a:p>
            <a:pPr>
              <a:lnSpc>
                <a:spcPct val="100000"/>
              </a:lnSpc>
              <a:spcBef>
                <a:spcPts val="0"/>
              </a:spcBef>
              <a:spcAft>
                <a:spcPts val="600"/>
              </a:spcAft>
              <a:buFont typeface="Wingdings" panose="05000000000000000000" pitchFamily="2" charset="2"/>
              <a:buChar char="§"/>
            </a:pPr>
            <a:r>
              <a:rPr lang="en-US" sz="3200" dirty="0"/>
              <a:t>Debt settlement </a:t>
            </a:r>
          </a:p>
          <a:p>
            <a:pPr lvl="1">
              <a:lnSpc>
                <a:spcPct val="100000"/>
              </a:lnSpc>
              <a:spcBef>
                <a:spcPts val="0"/>
              </a:spcBef>
              <a:spcAft>
                <a:spcPts val="1200"/>
              </a:spcAft>
            </a:pPr>
            <a:r>
              <a:rPr lang="en-US" sz="2800" dirty="0"/>
              <a:t>Working with creditors to accept lower payment and settle debt</a:t>
            </a:r>
          </a:p>
          <a:p>
            <a:pPr lvl="1">
              <a:lnSpc>
                <a:spcPct val="100000"/>
              </a:lnSpc>
              <a:spcBef>
                <a:spcPts val="0"/>
              </a:spcBef>
              <a:spcAft>
                <a:spcPts val="600"/>
              </a:spcAft>
            </a:pPr>
            <a:r>
              <a:rPr lang="en-US" sz="2800" dirty="0"/>
              <a:t>Might have to pay income tax on portion that was settled</a:t>
            </a:r>
          </a:p>
        </p:txBody>
      </p:sp>
      <p:pic>
        <p:nvPicPr>
          <p:cNvPr id="6148" name="Picture 4" descr="Yellow triangle with black edges and black exclamation mark in the midd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53844">
            <a:off x="6218454" y="876794"/>
            <a:ext cx="2446705" cy="21056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fld id="{AF83BEB6-139A-B746-BC33-1F5B6187E651}" type="slidenum">
              <a:rPr lang="en-US" smtClean="0"/>
              <a:pPr/>
              <a:t>43</a:t>
            </a:fld>
            <a:endParaRPr lang="en-US" dirty="0"/>
          </a:p>
        </p:txBody>
      </p:sp>
    </p:spTree>
    <p:extLst>
      <p:ext uri="{BB962C8B-B14F-4D97-AF65-F5344CB8AC3E}">
        <p14:creationId xmlns:p14="http://schemas.microsoft.com/office/powerpoint/2010/main" val="962779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 Credit History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Initial fraud alert</a:t>
            </a:r>
          </a:p>
          <a:p>
            <a:pPr>
              <a:buFont typeface="Wingdings" panose="05000000000000000000" pitchFamily="2" charset="2"/>
              <a:buChar char="§"/>
            </a:pPr>
            <a:r>
              <a:rPr lang="en-US" sz="3200"/>
              <a:t>Active-duty</a:t>
            </a:r>
            <a:r>
              <a:rPr lang="en-US" sz="3200" dirty="0"/>
              <a:t> military alert</a:t>
            </a:r>
          </a:p>
          <a:p>
            <a:pPr>
              <a:buFont typeface="Wingdings" panose="05000000000000000000" pitchFamily="2" charset="2"/>
              <a:buChar char="§"/>
            </a:pPr>
            <a:r>
              <a:rPr lang="en-US" sz="3200" dirty="0"/>
              <a:t>Extended fraud alert</a:t>
            </a:r>
          </a:p>
          <a:p>
            <a:pPr>
              <a:buFont typeface="Wingdings" panose="05000000000000000000" pitchFamily="2" charset="2"/>
              <a:buChar char="§"/>
            </a:pPr>
            <a:r>
              <a:rPr lang="en-US" sz="3200" dirty="0"/>
              <a:t>Credit freeze</a:t>
            </a:r>
          </a:p>
          <a:p>
            <a:pPr>
              <a:buFont typeface="Wingdings" panose="05000000000000000000" pitchFamily="2" charset="2"/>
              <a:buChar char="§"/>
            </a:pPr>
            <a:r>
              <a:rPr lang="en-US" sz="3200" dirty="0"/>
              <a:t>Credit lock</a:t>
            </a:r>
          </a:p>
        </p:txBody>
      </p:sp>
      <p:sp>
        <p:nvSpPr>
          <p:cNvPr id="6" name="Slide Number Placeholder 5"/>
          <p:cNvSpPr>
            <a:spLocks noGrp="1"/>
          </p:cNvSpPr>
          <p:nvPr>
            <p:ph type="sldNum" sz="quarter" idx="4"/>
          </p:nvPr>
        </p:nvSpPr>
        <p:spPr/>
        <p:txBody>
          <a:bodyPr/>
          <a:lstStyle/>
          <a:p>
            <a:fld id="{AF83BEB6-139A-B746-BC33-1F5B6187E651}" type="slidenum">
              <a:rPr lang="en-US" smtClean="0"/>
              <a:pPr/>
              <a:t>44</a:t>
            </a:fld>
            <a:endParaRPr lang="en-US" dirty="0"/>
          </a:p>
        </p:txBody>
      </p:sp>
    </p:spTree>
    <p:extLst>
      <p:ext uri="{BB962C8B-B14F-4D97-AF65-F5344CB8AC3E}">
        <p14:creationId xmlns:p14="http://schemas.microsoft.com/office/powerpoint/2010/main" val="1895472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Credit Repair Scams</a:t>
            </a:r>
            <a:endParaRPr lang="en-US" strike="sngStrike" dirty="0"/>
          </a:p>
        </p:txBody>
      </p:sp>
      <p:sp>
        <p:nvSpPr>
          <p:cNvPr id="3" name="Content Placeholder 2"/>
          <p:cNvSpPr>
            <a:spLocks noGrp="1"/>
          </p:cNvSpPr>
          <p:nvPr>
            <p:ph idx="1"/>
          </p:nvPr>
        </p:nvSpPr>
        <p:spPr>
          <a:xfrm>
            <a:off x="577986" y="1424723"/>
            <a:ext cx="6387476" cy="4701440"/>
          </a:xfrm>
        </p:spPr>
        <p:txBody>
          <a:bodyPr>
            <a:noAutofit/>
          </a:bodyPr>
          <a:lstStyle/>
          <a:p>
            <a:pPr marL="0" indent="0">
              <a:buNone/>
            </a:pPr>
            <a:r>
              <a:rPr lang="en-US" sz="2600" dirty="0"/>
              <a:t>Beware of credit repair companies that: </a:t>
            </a:r>
          </a:p>
          <a:p>
            <a:pPr>
              <a:spcBef>
                <a:spcPts val="0"/>
              </a:spcBef>
              <a:buFont typeface="Wingdings" panose="05000000000000000000" pitchFamily="2" charset="2"/>
              <a:buChar char="§"/>
            </a:pPr>
            <a:r>
              <a:rPr lang="en-US" sz="2600" dirty="0"/>
              <a:t>Promise to erase bad credit or remove other negative, but accurate, information</a:t>
            </a:r>
          </a:p>
          <a:p>
            <a:pPr>
              <a:spcBef>
                <a:spcPts val="0"/>
              </a:spcBef>
              <a:buFont typeface="Wingdings" panose="05000000000000000000" pitchFamily="2" charset="2"/>
              <a:buChar char="§"/>
            </a:pPr>
            <a:r>
              <a:rPr lang="en-US" sz="2600" dirty="0"/>
              <a:t>Promise fast and easy credit repair</a:t>
            </a:r>
          </a:p>
          <a:p>
            <a:pPr>
              <a:spcBef>
                <a:spcPts val="0"/>
              </a:spcBef>
              <a:buFont typeface="Wingdings" panose="05000000000000000000" pitchFamily="2" charset="2"/>
              <a:buChar char="§"/>
            </a:pPr>
            <a:r>
              <a:rPr lang="en-US" sz="2600" dirty="0"/>
              <a:t>Offer to create a new identity for you</a:t>
            </a:r>
          </a:p>
          <a:p>
            <a:pPr>
              <a:spcBef>
                <a:spcPts val="0"/>
              </a:spcBef>
              <a:buFont typeface="Wingdings" panose="05000000000000000000" pitchFamily="2" charset="2"/>
              <a:buChar char="§"/>
            </a:pPr>
            <a:r>
              <a:rPr lang="en-US" sz="2600" dirty="0"/>
              <a:t>Want you to pay upfront</a:t>
            </a:r>
          </a:p>
          <a:p>
            <a:pPr>
              <a:spcBef>
                <a:spcPts val="0"/>
              </a:spcBef>
              <a:buFont typeface="Wingdings" panose="05000000000000000000" pitchFamily="2" charset="2"/>
              <a:buChar char="§"/>
            </a:pPr>
            <a:r>
              <a:rPr lang="en-US" sz="2600" dirty="0"/>
              <a:t>Will not tell you about your rights</a:t>
            </a:r>
          </a:p>
        </p:txBody>
      </p:sp>
      <p:pic>
        <p:nvPicPr>
          <p:cNvPr id="4" name="Picture 3" descr="Yellow street sign with black around edges and &quot;SCAM ALERT&quot; in the middle"/>
          <p:cNvPicPr>
            <a:picLocks noChangeAspect="1"/>
          </p:cNvPicPr>
          <p:nvPr/>
        </p:nvPicPr>
        <p:blipFill>
          <a:blip r:embed="rId3"/>
          <a:stretch>
            <a:fillRect/>
          </a:stretch>
        </p:blipFill>
        <p:spPr>
          <a:xfrm>
            <a:off x="6566846" y="3293534"/>
            <a:ext cx="2047218" cy="2420161"/>
          </a:xfrm>
          <a:prstGeom prst="rect">
            <a:avLst/>
          </a:prstGeom>
        </p:spPr>
      </p:pic>
      <p:sp>
        <p:nvSpPr>
          <p:cNvPr id="6" name="Slide Number Placeholder 5"/>
          <p:cNvSpPr>
            <a:spLocks noGrp="1"/>
          </p:cNvSpPr>
          <p:nvPr>
            <p:ph type="sldNum" sz="quarter" idx="4"/>
          </p:nvPr>
        </p:nvSpPr>
        <p:spPr/>
        <p:txBody>
          <a:bodyPr/>
          <a:lstStyle/>
          <a:p>
            <a:fld id="{AF83BEB6-139A-B746-BC33-1F5B6187E651}" type="slidenum">
              <a:rPr lang="en-US" smtClean="0"/>
              <a:pPr/>
              <a:t>45</a:t>
            </a:fld>
            <a:endParaRPr lang="en-US" dirty="0"/>
          </a:p>
        </p:txBody>
      </p:sp>
    </p:spTree>
    <p:extLst>
      <p:ext uri="{BB962C8B-B14F-4D97-AF65-F5344CB8AC3E}">
        <p14:creationId xmlns:p14="http://schemas.microsoft.com/office/powerpoint/2010/main" val="1624521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72" y="399954"/>
            <a:ext cx="8026289" cy="916084"/>
          </a:xfrm>
        </p:spPr>
        <p:txBody>
          <a:bodyPr>
            <a:noAutofit/>
          </a:bodyPr>
          <a:lstStyle/>
          <a:p>
            <a:r>
              <a:rPr lang="en-US" dirty="0"/>
              <a:t>Section </a:t>
            </a:r>
            <a:r>
              <a:rPr lang="en-US"/>
              <a:t>4</a:t>
            </a:r>
            <a:r>
              <a:rPr lang="en-US" dirty="0"/>
              <a:t>: Key Takeaway</a:t>
            </a:r>
          </a:p>
        </p:txBody>
      </p:sp>
      <p:sp>
        <p:nvSpPr>
          <p:cNvPr id="3" name="Content Placeholder 2"/>
          <p:cNvSpPr>
            <a:spLocks noGrp="1"/>
          </p:cNvSpPr>
          <p:nvPr>
            <p:ph idx="1"/>
          </p:nvPr>
        </p:nvSpPr>
        <p:spPr/>
        <p:txBody>
          <a:bodyPr>
            <a:normAutofit/>
          </a:bodyPr>
          <a:lstStyle/>
          <a:p>
            <a:pPr marL="0" indent="0">
              <a:buNone/>
            </a:pPr>
            <a:r>
              <a:rPr lang="en-US" sz="3200" i="1" dirty="0">
                <a:latin typeface="+mj-lt"/>
              </a:rPr>
              <a:t>Your credit history does not have to be your credit future. </a:t>
            </a:r>
          </a:p>
          <a:p>
            <a:endParaRPr lang="en-US" sz="3200" dirty="0">
              <a:latin typeface="+mn-lt"/>
            </a:endParaRPr>
          </a:p>
        </p:txBody>
      </p:sp>
      <p:sp>
        <p:nvSpPr>
          <p:cNvPr id="6" name="Slide Number Placeholder 5"/>
          <p:cNvSpPr>
            <a:spLocks noGrp="1"/>
          </p:cNvSpPr>
          <p:nvPr>
            <p:ph type="sldNum" sz="quarter" idx="4"/>
          </p:nvPr>
        </p:nvSpPr>
        <p:spPr/>
        <p:txBody>
          <a:bodyPr/>
          <a:lstStyle/>
          <a:p>
            <a:fld id="{AF83BEB6-139A-B746-BC33-1F5B6187E651}" type="slidenum">
              <a:rPr lang="en-US" smtClean="0"/>
              <a:pPr/>
              <a:t>46</a:t>
            </a:fld>
            <a:endParaRPr lang="en-US" dirty="0"/>
          </a:p>
        </p:txBody>
      </p:sp>
    </p:spTree>
    <p:extLst>
      <p:ext uri="{BB962C8B-B14F-4D97-AF65-F5344CB8AC3E}">
        <p14:creationId xmlns:p14="http://schemas.microsoft.com/office/powerpoint/2010/main" val="3469381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Take Action</a:t>
            </a:r>
            <a:endParaRPr lang="en-US" sz="2700" dirty="0"/>
          </a:p>
        </p:txBody>
      </p:sp>
      <p:sp>
        <p:nvSpPr>
          <p:cNvPr id="3" name="Content Placeholder 2"/>
          <p:cNvSpPr>
            <a:spLocks noGrp="1"/>
          </p:cNvSpPr>
          <p:nvPr>
            <p:ph idx="1"/>
          </p:nvPr>
        </p:nvSpPr>
        <p:spPr>
          <a:xfrm>
            <a:off x="644436" y="1432864"/>
            <a:ext cx="5581266" cy="2875073"/>
          </a:xfrm>
        </p:spPr>
        <p:txBody>
          <a:bodyPr>
            <a:normAutofit fontScale="77500" lnSpcReduction="20000"/>
          </a:bodyPr>
          <a:lstStyle/>
          <a:p>
            <a:pPr>
              <a:lnSpc>
                <a:spcPct val="120000"/>
              </a:lnSpc>
              <a:spcBef>
                <a:spcPts val="768"/>
              </a:spcBef>
            </a:pPr>
            <a:r>
              <a:rPr lang="en-US" sz="4100" dirty="0"/>
              <a:t>What will </a:t>
            </a:r>
            <a:r>
              <a:rPr lang="en-US" sz="4100"/>
              <a:t>You </a:t>
            </a:r>
            <a:r>
              <a:rPr lang="en-US" sz="4100" dirty="0"/>
              <a:t>do?</a:t>
            </a:r>
          </a:p>
          <a:p>
            <a:pPr>
              <a:lnSpc>
                <a:spcPct val="120000"/>
              </a:lnSpc>
              <a:spcBef>
                <a:spcPts val="768"/>
              </a:spcBef>
            </a:pPr>
            <a:r>
              <a:rPr lang="en-US" sz="4100" dirty="0"/>
              <a:t>How will </a:t>
            </a:r>
            <a:r>
              <a:rPr lang="en-US" sz="4100"/>
              <a:t>You </a:t>
            </a:r>
            <a:r>
              <a:rPr lang="en-US" sz="4100" dirty="0"/>
              <a:t>do it?</a:t>
            </a:r>
          </a:p>
          <a:p>
            <a:pPr>
              <a:lnSpc>
                <a:spcPct val="120000"/>
              </a:lnSpc>
              <a:spcBef>
                <a:spcPts val="768"/>
              </a:spcBef>
            </a:pPr>
            <a:r>
              <a:rPr lang="en-US" sz="4100" dirty="0"/>
              <a:t>Will </a:t>
            </a:r>
            <a:r>
              <a:rPr lang="en-US" sz="4100"/>
              <a:t>You</a:t>
            </a:r>
            <a:r>
              <a:rPr lang="en-US" sz="4100" dirty="0"/>
              <a:t> share </a:t>
            </a:r>
            <a:r>
              <a:rPr lang="en-US" sz="4100"/>
              <a:t>Your </a:t>
            </a:r>
            <a:r>
              <a:rPr lang="en-US" sz="4100" dirty="0"/>
              <a:t>plans with </a:t>
            </a:r>
            <a:r>
              <a:rPr lang="en-US" sz="4100"/>
              <a:t>others</a:t>
            </a:r>
            <a:r>
              <a:rPr lang="en-US" sz="4100" dirty="0"/>
              <a:t>? If so, who?</a:t>
            </a:r>
          </a:p>
          <a:p>
            <a:pPr>
              <a:lnSpc>
                <a:spcPct val="120000"/>
              </a:lnSpc>
              <a:spcBef>
                <a:spcPts val="768"/>
              </a:spcBef>
              <a:buFont typeface="Wingdings" panose="05000000000000000000" pitchFamily="2" charset="2"/>
              <a:buChar char="§"/>
            </a:pPr>
            <a:endParaRPr lang="en-US" sz="4100"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6" name="TextBox 5"/>
          <p:cNvSpPr txBox="1"/>
          <p:nvPr/>
        </p:nvSpPr>
        <p:spPr>
          <a:xfrm>
            <a:off x="531523" y="5610552"/>
            <a:ext cx="8085457" cy="461665"/>
          </a:xfrm>
          <a:prstGeom prst="rect">
            <a:avLst/>
          </a:prstGeom>
          <a:solidFill>
            <a:schemeClr val="accent2"/>
          </a:solidFill>
        </p:spPr>
        <p:txBody>
          <a:bodyPr wrap="square" rtlCol="0">
            <a:spAutoFit/>
          </a:bodyPr>
          <a:lstStyle/>
          <a:p>
            <a:r>
              <a:rPr lang="en-US" sz="2400" dirty="0">
                <a:latin typeface="+mj-lt"/>
              </a:rPr>
              <a:t>Visit fdic.gov/education to learn more</a:t>
            </a:r>
          </a:p>
        </p:txBody>
      </p:sp>
      <p:sp>
        <p:nvSpPr>
          <p:cNvPr id="9" name="Slide Number Placeholder 8"/>
          <p:cNvSpPr>
            <a:spLocks noGrp="1"/>
          </p:cNvSpPr>
          <p:nvPr>
            <p:ph type="sldNum" sz="quarter" idx="4"/>
          </p:nvPr>
        </p:nvSpPr>
        <p:spPr/>
        <p:txBody>
          <a:bodyPr/>
          <a:lstStyle/>
          <a:p>
            <a:fld id="{AF83BEB6-139A-B746-BC33-1F5B6187E651}" type="slidenum">
              <a:rPr lang="en-US" smtClean="0"/>
              <a:pPr/>
              <a:t>47</a:t>
            </a:fld>
            <a:endParaRPr lang="en-US" dirty="0"/>
          </a:p>
        </p:txBody>
      </p:sp>
    </p:spTree>
    <p:extLst>
      <p:ext uri="{BB962C8B-B14F-4D97-AF65-F5344CB8AC3E}">
        <p14:creationId xmlns:p14="http://schemas.microsoft.com/office/powerpoint/2010/main" val="65541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Nationwide Credit Reporting Agencies</a:t>
            </a:r>
          </a:p>
        </p:txBody>
      </p:sp>
      <p:sp>
        <p:nvSpPr>
          <p:cNvPr id="3" name="Content Placeholder 2"/>
          <p:cNvSpPr>
            <a:spLocks noGrp="1"/>
          </p:cNvSpPr>
          <p:nvPr>
            <p:ph idx="1"/>
          </p:nvPr>
        </p:nvSpPr>
        <p:spPr>
          <a:xfrm>
            <a:off x="1043214" y="1600201"/>
            <a:ext cx="7643586" cy="4756150"/>
          </a:xfrm>
        </p:spPr>
        <p:txBody>
          <a:bodyPr>
            <a:normAutofit/>
          </a:bodyPr>
          <a:lstStyle/>
          <a:p>
            <a:pPr>
              <a:lnSpc>
                <a:spcPct val="100000"/>
              </a:lnSpc>
              <a:buFont typeface="Wingdings" panose="05000000000000000000" pitchFamily="2" charset="2"/>
              <a:buChar char="§"/>
            </a:pPr>
            <a:r>
              <a:rPr lang="en-US" sz="3200" dirty="0"/>
              <a:t>Equifax</a:t>
            </a:r>
          </a:p>
          <a:p>
            <a:pPr>
              <a:lnSpc>
                <a:spcPct val="100000"/>
              </a:lnSpc>
              <a:buFont typeface="Wingdings" panose="05000000000000000000" pitchFamily="2" charset="2"/>
              <a:buChar char="§"/>
            </a:pPr>
            <a:endParaRPr lang="en-US" sz="3200" dirty="0"/>
          </a:p>
          <a:p>
            <a:pPr>
              <a:lnSpc>
                <a:spcPct val="100000"/>
              </a:lnSpc>
              <a:buFont typeface="Wingdings" panose="05000000000000000000" pitchFamily="2" charset="2"/>
              <a:buChar char="§"/>
            </a:pPr>
            <a:r>
              <a:rPr lang="en-US" sz="3200" dirty="0"/>
              <a:t>Experian</a:t>
            </a:r>
          </a:p>
          <a:p>
            <a:pPr>
              <a:lnSpc>
                <a:spcPct val="100000"/>
              </a:lnSpc>
              <a:buFont typeface="Wingdings" panose="05000000000000000000" pitchFamily="2" charset="2"/>
              <a:buChar char="§"/>
            </a:pPr>
            <a:endParaRPr lang="en-US" sz="3200" dirty="0"/>
          </a:p>
          <a:p>
            <a:pPr>
              <a:lnSpc>
                <a:spcPct val="100000"/>
              </a:lnSpc>
              <a:buFont typeface="Wingdings" panose="05000000000000000000" pitchFamily="2" charset="2"/>
              <a:buChar char="§"/>
            </a:pPr>
            <a:r>
              <a:rPr lang="en-US" sz="3200" dirty="0" err="1"/>
              <a:t>TransUnion</a:t>
            </a:r>
            <a:endParaRPr lang="en-US" sz="3200" dirty="0"/>
          </a:p>
        </p:txBody>
      </p:sp>
      <p:pic>
        <p:nvPicPr>
          <p:cNvPr id="5" name="Picture 4" descr="Equifax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9142" y="1512269"/>
            <a:ext cx="3474357" cy="987807"/>
          </a:xfrm>
          <a:prstGeom prst="rect">
            <a:avLst/>
          </a:prstGeom>
        </p:spPr>
      </p:pic>
      <p:pic>
        <p:nvPicPr>
          <p:cNvPr id="6" name="Picture 5" descr="Experian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7786" y="2608928"/>
            <a:ext cx="3051713" cy="1525857"/>
          </a:xfrm>
          <a:prstGeom prst="rect">
            <a:avLst/>
          </a:prstGeom>
        </p:spPr>
      </p:pic>
      <p:pic>
        <p:nvPicPr>
          <p:cNvPr id="7" name="Picture 6" descr="TransUnion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2431" y="3906255"/>
            <a:ext cx="3937001" cy="1245077"/>
          </a:xfrm>
          <a:prstGeom prst="rect">
            <a:avLst/>
          </a:prstGeom>
        </p:spPr>
      </p:pic>
      <p:sp>
        <p:nvSpPr>
          <p:cNvPr id="9" name="Slide Number Placeholder 8"/>
          <p:cNvSpPr>
            <a:spLocks noGrp="1"/>
          </p:cNvSpPr>
          <p:nvPr>
            <p:ph type="sldNum" sz="quarter" idx="4"/>
          </p:nvPr>
        </p:nvSpPr>
        <p:spPr/>
        <p:txBody>
          <a:bodyPr/>
          <a:lstStyle/>
          <a:p>
            <a:fld id="{AF83BEB6-139A-B746-BC33-1F5B6187E651}" type="slidenum">
              <a:rPr lang="en-US" smtClean="0"/>
              <a:pPr/>
              <a:t>5</a:t>
            </a:fld>
            <a:endParaRPr lang="en-US" dirty="0"/>
          </a:p>
        </p:txBody>
      </p:sp>
    </p:spTree>
    <p:extLst>
      <p:ext uri="{BB962C8B-B14F-4D97-AF65-F5344CB8AC3E}">
        <p14:creationId xmlns:p14="http://schemas.microsoft.com/office/powerpoint/2010/main" val="31319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ry It: Do Credit Reports Matter? from Participant Guide. Shown for navigational purposes onl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37" y="1164921"/>
            <a:ext cx="7937500" cy="49657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4"/>
          </p:nvPr>
        </p:nvSpPr>
        <p:spPr/>
        <p:txBody>
          <a:bodyPr/>
          <a:lstStyle/>
          <a:p>
            <a:fld id="{AF83BEB6-139A-B746-BC33-1F5B6187E651}" type="slidenum">
              <a:rPr lang="en-US" smtClean="0"/>
              <a:pPr/>
              <a:t>6</a:t>
            </a:fld>
            <a:endParaRPr lang="en-US" dirty="0"/>
          </a:p>
        </p:txBody>
      </p:sp>
    </p:spTree>
    <p:extLst>
      <p:ext uri="{BB962C8B-B14F-4D97-AF65-F5344CB8AC3E}">
        <p14:creationId xmlns:p14="http://schemas.microsoft.com/office/powerpoint/2010/main" val="394509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Risk-Based Pricing</a:t>
            </a:r>
          </a:p>
        </p:txBody>
      </p:sp>
      <p:sp>
        <p:nvSpPr>
          <p:cNvPr id="3" name="Content Placeholder 2"/>
          <p:cNvSpPr>
            <a:spLocks noGrp="1"/>
          </p:cNvSpPr>
          <p:nvPr>
            <p:ph idx="1"/>
          </p:nvPr>
        </p:nvSpPr>
        <p:spPr>
          <a:xfrm>
            <a:off x="457200" y="1593669"/>
            <a:ext cx="8229600" cy="4525963"/>
          </a:xfrm>
        </p:spPr>
        <p:txBody>
          <a:bodyPr>
            <a:noAutofit/>
          </a:bodyPr>
          <a:lstStyle/>
          <a:p>
            <a:pPr>
              <a:lnSpc>
                <a:spcPct val="100000"/>
              </a:lnSpc>
              <a:buFont typeface="Wingdings" panose="05000000000000000000" pitchFamily="2" charset="2"/>
              <a:buChar char="§"/>
            </a:pPr>
            <a:r>
              <a:rPr lang="en-US" sz="3200" dirty="0"/>
              <a:t>Credit reports and scores may be used as one factor in risk-based pricing</a:t>
            </a:r>
          </a:p>
          <a:p>
            <a:pPr>
              <a:lnSpc>
                <a:spcPct val="100000"/>
              </a:lnSpc>
              <a:spcAft>
                <a:spcPts val="300"/>
              </a:spcAft>
              <a:buFont typeface="Wingdings" panose="05000000000000000000" pitchFamily="2" charset="2"/>
              <a:buChar char="§"/>
            </a:pPr>
            <a:r>
              <a:rPr lang="en-US" sz="3200" dirty="0"/>
              <a:t>Lenders set interest rates and other terms based on estimated risks</a:t>
            </a:r>
          </a:p>
          <a:p>
            <a:pPr lvl="1">
              <a:lnSpc>
                <a:spcPct val="100000"/>
              </a:lnSpc>
            </a:pPr>
            <a:r>
              <a:rPr lang="en-US" sz="2400" dirty="0"/>
              <a:t>Must tell you if they used your credit reports or credit scores </a:t>
            </a:r>
            <a:r>
              <a:rPr lang="en-US" sz="2400"/>
              <a:t>to deny your application or offer </a:t>
            </a:r>
            <a:r>
              <a:rPr lang="en-US" sz="2400" dirty="0"/>
              <a:t>you less </a:t>
            </a:r>
            <a:r>
              <a:rPr lang="en-US" sz="2400"/>
              <a:t>favorable terms</a:t>
            </a:r>
            <a:endParaRPr lang="en-US" sz="2400" dirty="0"/>
          </a:p>
          <a:p>
            <a:pPr lvl="2">
              <a:buFont typeface="Franklin Gothic Book" panose="020B0503020102020204" pitchFamily="34" charset="0"/>
              <a:buChar char="―"/>
              <a:tabLst>
                <a:tab pos="1201738" algn="l"/>
              </a:tabLst>
            </a:pPr>
            <a:r>
              <a:rPr lang="en-US" sz="2200" dirty="0"/>
              <a:t> </a:t>
            </a:r>
            <a:r>
              <a:rPr lang="en-US" sz="2400" dirty="0"/>
              <a:t>Adverse action notices </a:t>
            </a:r>
          </a:p>
          <a:p>
            <a:pPr lvl="2">
              <a:buFont typeface="Franklin Gothic Book" panose="020B0503020102020204" pitchFamily="34" charset="0"/>
              <a:buChar char="―"/>
              <a:tabLst>
                <a:tab pos="1201738" algn="l"/>
              </a:tabLst>
            </a:pPr>
            <a:r>
              <a:rPr lang="en-US" sz="2400" dirty="0"/>
              <a:t> Risk-based pricing notices</a:t>
            </a:r>
          </a:p>
        </p:txBody>
      </p:sp>
      <p:sp>
        <p:nvSpPr>
          <p:cNvPr id="6" name="Slide Number Placeholder 5"/>
          <p:cNvSpPr>
            <a:spLocks noGrp="1"/>
          </p:cNvSpPr>
          <p:nvPr>
            <p:ph type="sldNum" sz="quarter" idx="4"/>
          </p:nvPr>
        </p:nvSpPr>
        <p:spPr/>
        <p:txBody>
          <a:bodyPr/>
          <a:lstStyle/>
          <a:p>
            <a:fld id="{AF83BEB6-139A-B746-BC33-1F5B6187E651}" type="slidenum">
              <a:rPr lang="en-US" smtClean="0"/>
              <a:pPr/>
              <a:t>7</a:t>
            </a:fld>
            <a:endParaRPr lang="en-US" dirty="0"/>
          </a:p>
        </p:txBody>
      </p:sp>
    </p:spTree>
    <p:extLst>
      <p:ext uri="{BB962C8B-B14F-4D97-AF65-F5344CB8AC3E}">
        <p14:creationId xmlns:p14="http://schemas.microsoft.com/office/powerpoint/2010/main" val="114757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Having No Credit Reports or Scores</a:t>
            </a:r>
            <a:endParaRPr lang="en-US" dirty="0"/>
          </a:p>
        </p:txBody>
      </p:sp>
      <p:sp>
        <p:nvSpPr>
          <p:cNvPr id="3" name="Content Placeholder 2"/>
          <p:cNvSpPr>
            <a:spLocks noGrp="1"/>
          </p:cNvSpPr>
          <p:nvPr>
            <p:ph idx="1"/>
          </p:nvPr>
        </p:nvSpPr>
        <p:spPr/>
        <p:txBody>
          <a:bodyPr>
            <a:normAutofit/>
          </a:bodyPr>
          <a:lstStyle/>
          <a:p>
            <a:pPr>
              <a:lnSpc>
                <a:spcPct val="100000"/>
              </a:lnSpc>
              <a:buFont typeface="Wingdings" panose="05000000000000000000" pitchFamily="2" charset="2"/>
              <a:buChar char="§"/>
            </a:pPr>
            <a:r>
              <a:rPr lang="en-US" sz="3200" dirty="0"/>
              <a:t>“Credit invisible”</a:t>
            </a:r>
          </a:p>
          <a:p>
            <a:pPr>
              <a:lnSpc>
                <a:spcPct val="100000"/>
              </a:lnSpc>
              <a:spcAft>
                <a:spcPts val="0"/>
              </a:spcAft>
              <a:buFont typeface="Wingdings" panose="05000000000000000000" pitchFamily="2" charset="2"/>
              <a:buChar char="§"/>
            </a:pPr>
            <a:r>
              <a:rPr lang="en-US" sz="3200" dirty="0"/>
              <a:t>May result in having a harder time:</a:t>
            </a:r>
          </a:p>
          <a:p>
            <a:pPr lvl="1">
              <a:lnSpc>
                <a:spcPct val="100000"/>
              </a:lnSpc>
            </a:pPr>
            <a:r>
              <a:rPr lang="en-US" sz="2800" dirty="0"/>
              <a:t>Getting credit or a loan </a:t>
            </a:r>
          </a:p>
          <a:p>
            <a:pPr lvl="1">
              <a:lnSpc>
                <a:spcPct val="100000"/>
              </a:lnSpc>
            </a:pPr>
            <a:r>
              <a:rPr lang="en-US" sz="2800" dirty="0"/>
              <a:t>Renting an apartment</a:t>
            </a:r>
          </a:p>
          <a:p>
            <a:pPr lvl="1">
              <a:lnSpc>
                <a:spcPct val="100000"/>
              </a:lnSpc>
            </a:pPr>
            <a:r>
              <a:rPr lang="en-US" sz="2800" dirty="0"/>
              <a:t>Getting a favorable cell phone plan</a:t>
            </a:r>
          </a:p>
          <a:p>
            <a:pPr lvl="1">
              <a:lnSpc>
                <a:spcPct val="100000"/>
              </a:lnSpc>
            </a:pPr>
            <a:r>
              <a:rPr lang="en-US" sz="2800" dirty="0"/>
              <a:t>Obtaining some jobs</a:t>
            </a:r>
          </a:p>
          <a:p>
            <a:pPr lvl="1">
              <a:lnSpc>
                <a:spcPct val="100000"/>
              </a:lnSpc>
            </a:pPr>
            <a:r>
              <a:rPr lang="en-US" sz="2800" dirty="0"/>
              <a:t>Turning on utilities without paying a large deposit</a:t>
            </a:r>
          </a:p>
        </p:txBody>
      </p:sp>
      <p:sp>
        <p:nvSpPr>
          <p:cNvPr id="6" name="Slide Number Placeholder 5"/>
          <p:cNvSpPr>
            <a:spLocks noGrp="1"/>
          </p:cNvSpPr>
          <p:nvPr>
            <p:ph type="sldNum" sz="quarter" idx="4"/>
          </p:nvPr>
        </p:nvSpPr>
        <p:spPr/>
        <p:txBody>
          <a:bodyPr/>
          <a:lstStyle/>
          <a:p>
            <a:fld id="{AF83BEB6-139A-B746-BC33-1F5B6187E651}" type="slidenum">
              <a:rPr lang="en-US" smtClean="0"/>
              <a:pPr/>
              <a:t>8</a:t>
            </a:fld>
            <a:endParaRPr lang="en-US" dirty="0"/>
          </a:p>
        </p:txBody>
      </p:sp>
    </p:spTree>
    <p:extLst>
      <p:ext uri="{BB962C8B-B14F-4D97-AF65-F5344CB8AC3E}">
        <p14:creationId xmlns:p14="http://schemas.microsoft.com/office/powerpoint/2010/main" val="20129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a:t>
            </a:r>
          </a:p>
        </p:txBody>
      </p:sp>
      <p:sp>
        <p:nvSpPr>
          <p:cNvPr id="3" name="Content Placeholder 2"/>
          <p:cNvSpPr>
            <a:spLocks noGrp="1"/>
          </p:cNvSpPr>
          <p:nvPr>
            <p:ph idx="1"/>
          </p:nvPr>
        </p:nvSpPr>
        <p:spPr/>
        <p:txBody>
          <a:bodyPr>
            <a:normAutofit lnSpcReduction="10000"/>
          </a:bodyPr>
          <a:lstStyle/>
          <a:p>
            <a:pPr marL="0" indent="0">
              <a:buNone/>
            </a:pPr>
            <a:r>
              <a:rPr lang="en-US" sz="3200" i="1" dirty="0"/>
              <a:t>Your credit history can affect your access to credit, loans, jobs, housing, insurance, and other important services. Understanding your rights helps you know how to protect your credit history.  </a:t>
            </a:r>
          </a:p>
          <a:p>
            <a:endParaRPr lang="en-US" dirty="0"/>
          </a:p>
        </p:txBody>
      </p:sp>
      <p:sp>
        <p:nvSpPr>
          <p:cNvPr id="6" name="Slide Number Placeholder 5"/>
          <p:cNvSpPr>
            <a:spLocks noGrp="1"/>
          </p:cNvSpPr>
          <p:nvPr>
            <p:ph type="sldNum" sz="quarter" idx="4"/>
          </p:nvPr>
        </p:nvSpPr>
        <p:spPr/>
        <p:txBody>
          <a:bodyPr/>
          <a:lstStyle/>
          <a:p>
            <a:fld id="{AF83BEB6-139A-B746-BC33-1F5B6187E651}" type="slidenum">
              <a:rPr lang="en-US" smtClean="0"/>
              <a:pPr/>
              <a:t>9</a:t>
            </a:fld>
            <a:endParaRPr lang="en-US" dirty="0"/>
          </a:p>
        </p:txBody>
      </p:sp>
    </p:spTree>
    <p:extLst>
      <p:ext uri="{BB962C8B-B14F-4D97-AF65-F5344CB8AC3E}">
        <p14:creationId xmlns:p14="http://schemas.microsoft.com/office/powerpoint/2010/main" val="1849364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8.0&quot;&gt;&lt;object type=&quot;1&quot; unique_id=&quot;10001&quot;&gt;&lt;object type=&quot;2&quot; unique_id=&quot;11337&quot;&gt;&lt;object type=&quot;3&quot; unique_id=&quot;11338&quot;&gt;&lt;property id=&quot;20148&quot; value=&quot;5&quot;/&gt;&lt;property id=&quot;20300&quot; value=&quot;Slide 1 - &amp;quot;To Your Credit&amp;quot;&quot;/&gt;&lt;property id=&quot;20307&quot; value=&quot;256&quot;/&gt;&lt;/object&gt;&lt;object type=&quot;3&quot; unique_id=&quot;11339&quot;&gt;&lt;property id=&quot;20148&quot; value=&quot;5&quot;/&gt;&lt;property id=&quot;20300&quot; value=&quot;Slide 2 - &amp;quot;Pre-Training Survey&amp;quot;&quot;/&gt;&lt;property id=&quot;20307&quot; value=&quot;269&quot;/&gt;&lt;/object&gt;&lt;object type=&quot;3&quot; unique_id=&quot;11340&quot;&gt;&lt;property id=&quot;20148&quot; value=&quot;5&quot;/&gt;&lt;property id=&quot;20300&quot; value=&quot;Slide 3 - &amp;quot;Opener&amp;quot;&quot;/&gt;&lt;property id=&quot;20307&quot; value=&quot;408&quot;/&gt;&lt;/object&gt;&lt;object type=&quot;3&quot; unique_id=&quot;11341&quot;&gt;&lt;property id=&quot;20148&quot; value=&quot;5&quot;/&gt;&lt;property id=&quot;20300&quot; value=&quot;Slide 4 - &amp;quot;Opener Instructions&amp;quot;&quot;/&gt;&lt;property id=&quot;20307&quot; value=&quot;257&quot;/&gt;&lt;/object&gt;&lt;object type=&quot;3&quot; unique_id=&quot;11342&quot;&gt;&lt;property id=&quot;20148&quot; value=&quot;5&quot;/&gt;&lt;property id=&quot;20300&quot; value=&quot;Slide 5 - &amp;quot;Opener Reflection&amp;quot;&quot;/&gt;&lt;property id=&quot;20307&quot; value=&quot;407&quot;/&gt;&lt;/object&gt;&lt;object type=&quot;3&quot; unique_id=&quot;11343&quot;&gt;&lt;property id=&quot;20148&quot; value=&quot;5&quot;/&gt;&lt;property id=&quot;20300&quot; value=&quot;Slide 6 - &amp;quot;Introductions to “To Your Credit” and Each Other&amp;quot;&quot;/&gt;&lt;property id=&quot;20307&quot; value=&quot;409&quot;/&gt;&lt;/object&gt;&lt;object type=&quot;3&quot; unique_id=&quot;11344&quot;&gt;&lt;property id=&quot;20148&quot; value=&quot;5&quot;/&gt;&lt;property id=&quot;20300&quot; value=&quot;Slide 7 - &amp;quot;Training Purpose&amp;quot;&quot;/&gt;&lt;property id=&quot;20307&quot; value=&quot;410&quot;/&gt;&lt;/object&gt;&lt;object type=&quot;3&quot; unique_id=&quot;11345&quot;&gt;&lt;property id=&quot;20148&quot; value=&quot;5&quot;/&gt;&lt;property id=&quot;20300&quot; value=&quot;Slide 8 - &amp;quot;Training Objectives&amp;quot;&quot;/&gt;&lt;property id=&quot;20307&quot; value=&quot;411&quot;/&gt;&lt;/object&gt;&lt;object type=&quot;3&quot; unique_id=&quot;11346&quot;&gt;&lt;property id=&quot;20148&quot; value=&quot;5&quot;/&gt;&lt;property id=&quot;20300&quot; value=&quot;Slide 9 - &amp;quot;Credit Reports&amp;quot;&quot;/&gt;&lt;property id=&quot;20307&quot; value=&quot;274&quot;/&gt;&lt;/object&gt;&lt;object type=&quot;3&quot; unique_id=&quot;11347&quot;&gt;&lt;property id=&quot;20148&quot; value=&quot;5&quot;/&gt;&lt;property id=&quot;20300&quot; value=&quot;Slide 10 - &amp;quot;Section 1: Key Takeaway&amp;quot;&quot;/&gt;&lt;property id=&quot;20307&quot; value=&quot;261&quot;/&gt;&lt;/object&gt;&lt;object type=&quot;3&quot; unique_id=&quot;11348&quot;&gt;&lt;property id=&quot;20148&quot; value=&quot;5&quot;/&gt;&lt;property id=&quot;20300&quot; value=&quot;Slide 11 - &amp;quot;What’s On/Not On a Credit Report?&amp;quot;&quot;/&gt;&lt;property id=&quot;20307&quot; value=&quot;412&quot;/&gt;&lt;/object&gt;&lt;object type=&quot;3&quot; unique_id=&quot;11349&quot;&gt;&lt;property id=&quot;20148&quot; value=&quot;5&quot;/&gt;&lt;property id=&quot;20300&quot; value=&quot;Slide 12 - &amp;quot;What Is a Credit Report?&amp;quot;&quot;/&gt;&lt;property id=&quot;20307&quot; value=&quot;262&quot;/&gt;&lt;/object&gt;&lt;object type=&quot;3&quot; unique_id=&quot;11350&quot;&gt;&lt;property id=&quot;20148&quot; value=&quot;5&quot;/&gt;&lt;property id=&quot;20300&quot; value=&quot;Slide 13 - &amp;quot;Credit reports are documents that list…&amp;quot;&quot;/&gt;&lt;property id=&quot;20307&quot; value=&quot;359&quot;/&gt;&lt;/object&gt;&lt;object type=&quot;3&quot; unique_id=&quot;11351&quot;&gt;&lt;property id=&quot;20148&quot; value=&quot;5&quot;/&gt;&lt;property id=&quot;20300&quot; value=&quot;Slide 14 - &amp;quot;Credit Reporting Agencies&amp;quot;&quot;/&gt;&lt;property id=&quot;20307&quot; value=&quot;360&quot;/&gt;&lt;/object&gt;&lt;object type=&quot;3&quot; unique_id=&quot;11352&quot;&gt;&lt;property id=&quot;20148&quot; value=&quot;5&quot;/&gt;&lt;property id=&quot;20300&quot; value=&quot;Slide 15 - &amp;quot;What Is a Credit Score?&amp;quot;&quot;/&gt;&lt;property id=&quot;20307&quot; value=&quot;361&quot;/&gt;&lt;/object&gt;&lt;object type=&quot;3&quot; unique_id=&quot;11353&quot;&gt;&lt;property id=&quot;20148&quot; value=&quot;5&quot;/&gt;&lt;property id=&quot;20300&quot; value=&quot;Slide 16 - &amp;quot;Who Uses Credit Reports and Scores?&amp;quot;&quot;/&gt;&lt;property id=&quot;20307&quot; value=&quot;362&quot;/&gt;&lt;/object&gt;&lt;object type=&quot;3&quot; unique_id=&quot;11354&quot;&gt;&lt;property id=&quot;20148&quot; value=&quot;5&quot;/&gt;&lt;property id=&quot;20300&quot; value=&quot;Slide 17 - &amp;quot;What is Risk-Based Pricing?&amp;quot;&quot;/&gt;&lt;property id=&quot;20307&quot; value=&quot;416&quot;/&gt;&lt;/object&gt;&lt;object type=&quot;3&quot; unique_id=&quot;11355&quot;&gt;&lt;property id=&quot;20148&quot; value=&quot;5&quot;/&gt;&lt;property id=&quot;20300&quot; value=&quot;Slide 18 - &amp;quot; Having Little or No Credit History &amp;quot;&quot;/&gt;&lt;property id=&quot;20307&quot; value=&quot;413&quot;/&gt;&lt;/object&gt;&lt;object type=&quot;3&quot; unique_id=&quot;11356&quot;&gt;&lt;property id=&quot;20148&quot; value=&quot;5&quot;/&gt;&lt;property id=&quot;20300&quot; value=&quot;Slide 19 - &amp;quot;Try It: Do Credit Reports Matter? &amp;quot;&quot;/&gt;&lt;property id=&quot;20307&quot; value=&quot;263&quot;/&gt;&lt;/object&gt;&lt;object type=&quot;3&quot; unique_id=&quot;11357&quot;&gt;&lt;property id=&quot;20148&quot; value=&quot;5&quot;/&gt;&lt;property id=&quot;20300&quot; value=&quot;Slide 20 - &amp;quot;Credit Reporting and Your Rights&amp;quot;&quot;/&gt;&lt;property id=&quot;20307&quot; value=&quot;364&quot;/&gt;&lt;/object&gt;&lt;object type=&quot;3&quot; unique_id=&quot;11358&quot;&gt;&lt;property id=&quot;20148&quot; value=&quot;5&quot;/&gt;&lt;property id=&quot;20300&quot; value=&quot;Slide 21 - &amp;quot;Section 1: Remember the Key Takeaway&amp;quot;&quot;/&gt;&lt;property id=&quot;20307&quot; value=&quot;414&quot;/&gt;&lt;/object&gt;&lt;object type=&quot;3&quot; unique_id=&quot;11359&quot;&gt;&lt;property id=&quot;20148&quot; value=&quot;5&quot;/&gt;&lt;property id=&quot;20300&quot; value=&quot;Slide 22 - &amp;quot;Credit Scores &amp;quot;&quot;/&gt;&lt;property id=&quot;20307&quot; value=&quot;275&quot;/&gt;&lt;/object&gt;&lt;object type=&quot;3&quot; unique_id=&quot;11360&quot;&gt;&lt;property id=&quot;20148&quot; value=&quot;5&quot;/&gt;&lt;property id=&quot;20300&quot; value=&quot;Slide 23 - &amp;quot;Section 2: Key Takeaway&amp;quot;&quot;/&gt;&lt;property id=&quot;20307&quot; value=&quot;278&quot;/&gt;&lt;/object&gt;&lt;object type=&quot;3&quot; unique_id=&quot;11361&quot;&gt;&lt;property id=&quot;20148&quot; value=&quot;5&quot;/&gt;&lt;property id=&quot;20300&quot; value=&quot;Slide 24 - &amp;quot;Defining Credit Scores&amp;quot;&quot;/&gt;&lt;property id=&quot;20307&quot; value=&quot;365&quot;/&gt;&lt;/object&gt;&lt;object type=&quot;3&quot; unique_id=&quot;11362&quot;&gt;&lt;property id=&quot;20148&quot; value=&quot;5&quot;/&gt;&lt;property id=&quot;20300&quot; value=&quot;Slide 25 - &amp;quot;Diversity Among Credit Scores&amp;quot;&quot;/&gt;&lt;property id=&quot;20307&quot; value=&quot;415&quot;/&gt;&lt;/object&gt;&lt;object type=&quot;3&quot; unique_id=&quot;11363&quot;&gt;&lt;property id=&quot;20148&quot; value=&quot;5&quot;/&gt;&lt;property id=&quot;20300&quot; value=&quot;Slide 26 - &amp;quot;Credit Scores and You&amp;quot;&quot;/&gt;&lt;property id=&quot;20307&quot; value=&quot;368&quot;/&gt;&lt;/object&gt;&lt;object type=&quot;3&quot; unique_id=&quot;11364&quot;&gt;&lt;property id=&quot;20148&quot; value=&quot;5&quot;/&gt;&lt;property id=&quot;20300&quot; value=&quot;Slide 27 - &amp;quot;Try It:  What Makes Scores Go Up and Down? &amp;quot;&quot;/&gt;&lt;property id=&quot;20307&quot; value=&quot;372&quot;/&gt;&lt;/object&gt;&lt;object type=&quot;3&quot; unique_id=&quot;11365&quot;&gt;&lt;property id=&quot;20148&quot; value=&quot;5&quot;/&gt;&lt;property id=&quot;20300&quot; value=&quot;Slide 28 - &amp;quot;“Good” Credit Scores&amp;quot;&quot;/&gt;&lt;property id=&quot;20307&quot; value=&quot;375&quot;/&gt;&lt;/object&gt;&lt;object type=&quot;3&quot; unique_id=&quot;11366&quot;&gt;&lt;property id=&quot;20148&quot; value=&quot;5&quot;/&gt;&lt;property id=&quot;20300&quot; value=&quot;Slide 29 - &amp;quot;Section 2:  Remember the Key Takeaway&amp;quot;&quot;/&gt;&lt;property id=&quot;20307&quot; value=&quot;417&quot;/&gt;&lt;/object&gt;&lt;object type=&quot;3&quot; unique_id=&quot;11367&quot;&gt;&lt;property id=&quot;20148&quot; value=&quot;5&quot;/&gt;&lt;property id=&quot;20300&quot; value=&quot;Slide 30 - &amp;quot;Getting and Understanding Your Credit Reports and Scores &amp;quot;&quot;/&gt;&lt;property id=&quot;20307&quot; value=&quot;292&quot;/&gt;&lt;/object&gt;&lt;object type=&quot;3&quot; unique_id=&quot;11368&quot;&gt;&lt;property id=&quot;20148&quot; value=&quot;5&quot;/&gt;&lt;property id=&quot;20300&quot; value=&quot;Slide 31 - &amp;quot;Section 3: Key Takeaway&amp;quot;&quot;/&gt;&lt;property id=&quot;20307&quot; value=&quot;295&quot;/&gt;&lt;/object&gt;&lt;object type=&quot;3&quot; unique_id=&quot;11369&quot;&gt;&lt;property id=&quot;20148&quot; value=&quot;5&quot;/&gt;&lt;property id=&quot;20300&quot; value=&quot;Slide 32 - &amp;quot;Productive Credit History&amp;quot;&quot;/&gt;&lt;property id=&quot;20307&quot; value=&quot;419&quot;/&gt;&lt;/object&gt;&lt;object type=&quot;3&quot; unique_id=&quot;11370&quot;&gt;&lt;property id=&quot;20148&quot; value=&quot;5&quot;/&gt;&lt;property id=&quot;20300&quot; value=&quot;Slide 33 - &amp;quot;Where to Get Credit Reports&amp;quot;&quot;/&gt;&lt;property id=&quot;20307&quot; value=&quot;420&quot;/&gt;&lt;/object&gt;&lt;object type=&quot;3&quot; unique_id=&quot;11371&quot;&gt;&lt;property id=&quot;20148&quot; value=&quot;5&quot;/&gt;&lt;property id=&quot;20300&quot; value=&quot;Slide 34 - &amp;quot;Right to Free Credit Reports&amp;quot;&quot;/&gt;&lt;property id=&quot;20307&quot; value=&quot;374&quot;/&gt;&lt;/object&gt;&lt;object type=&quot;3&quot; unique_id=&quot;11372&quot;&gt;&lt;property id=&quot;20148&quot; value=&quot;5&quot;/&gt;&lt;property id=&quot;20300&quot; value=&quot;Slide 35 - &amp;quot;Watch Out for Imposters&amp;quot;&quot;/&gt;&lt;property id=&quot;20307&quot; value=&quot;421&quot;/&gt;&lt;/object&gt;&lt;object type=&quot;3&quot; unique_id=&quot;11373&quot;&gt;&lt;property id=&quot;20148&quot; value=&quot;5&quot;/&gt;&lt;property id=&quot;20300&quot; value=&quot;Slide 36 - &amp;quot;Right to Additional Free Credit Reports&amp;quot;&quot;/&gt;&lt;property id=&quot;20307&quot; value=&quot;299&quot;/&gt;&lt;/object&gt;&lt;object type=&quot;3&quot; unique_id=&quot;11374&quot;&gt;&lt;property id=&quot;20148&quot; value=&quot;5&quot;/&gt;&lt;property id=&quot;20300&quot; value=&quot;Slide 37 - &amp;quot;Sharing Experiences&amp;quot;&quot;/&gt;&lt;property id=&quot;20307&quot; value=&quot;378&quot;/&gt;&lt;/object&gt;&lt;object type=&quot;3&quot; unique_id=&quot;11375&quot;&gt;&lt;property id=&quot;20148&quot; value=&quot;5&quot;/&gt;&lt;property id=&quot;20300&quot; value=&quot;Slide 38 - &amp;quot;What’s in Credit Reports?&amp;quot;&quot;/&gt;&lt;property id=&quot;20307&quot; value=&quot;376&quot;/&gt;&lt;/object&gt;&lt;object type=&quot;3&quot; unique_id=&quot;11376&quot;&gt;&lt;property id=&quot;20148&quot; value=&quot;5&quot;/&gt;&lt;property id=&quot;20300&quot; value=&quot;Slide 39 - &amp;quot;Credit Report Scavenger Hunt&amp;quot;&quot;/&gt;&lt;property id=&quot;20307&quot; value=&quot;377&quot;/&gt;&lt;/object&gt;&lt;object type=&quot;3&quot; unique_id=&quot;11377&quot;&gt;&lt;property id=&quot;20148&quot; value=&quot;5&quot;/&gt;&lt;property id=&quot;20300&quot; value=&quot;Slide 40 - &amp;quot;Apply It:  Review Your Credit Reports&amp;quot;&quot;/&gt;&lt;property id=&quot;20307&quot; value=&quot;406&quot;/&gt;&lt;/object&gt;&lt;object type=&quot;3&quot; unique_id=&quot;11378&quot;&gt;&lt;property id=&quot;20148&quot; value=&quot;5&quot;/&gt;&lt;property id=&quot;20300&quot; value=&quot;Slide 41 - &amp;quot;Tool for Reviewing Your Credit Reports&amp;quot;&quot;/&gt;&lt;property id=&quot;20307&quot; value=&quot;405&quot;/&gt;&lt;/object&gt;&lt;object type=&quot;3&quot; unique_id=&quot;11379&quot;&gt;&lt;property id=&quot;20148&quot; value=&quot;5&quot;/&gt;&lt;property id=&quot;20300&quot; value=&quot;Slide 42 - &amp;quot;Getting Your Credit Scores&amp;quot;&quot;/&gt;&lt;property id=&quot;20307&quot; value=&quot;300&quot;/&gt;&lt;/object&gt;&lt;object type=&quot;3&quot; unique_id=&quot;11380&quot;&gt;&lt;property id=&quot;20148&quot; value=&quot;5&quot;/&gt;&lt;property id=&quot;20300&quot; value=&quot;Slide 43 - &amp;quot;Options for Getting Your Credit Scores&amp;quot;&quot;/&gt;&lt;property id=&quot;20307&quot; value=&quot;380&quot;/&gt;&lt;/object&gt;&lt;object type=&quot;3&quot; unique_id=&quot;11381&quot;&gt;&lt;property id=&quot;20148&quot; value=&quot;5&quot;/&gt;&lt;property id=&quot;20300&quot; value=&quot;Slide 44 - &amp;quot;Options for Getting Your Credit Scores, Continued&amp;quot;&quot;/&gt;&lt;property id=&quot;20307&quot; value=&quot;422&quot;/&gt;&lt;/object&gt;&lt;object type=&quot;3&quot; unique_id=&quot;11382&quot;&gt;&lt;property id=&quot;20148&quot; value=&quot;5&quot;/&gt;&lt;property id=&quot;20300&quot; value=&quot;Slide 45 - &amp;quot;Section 3: Remember the Key Takeaway&amp;quot;&quot;/&gt;&lt;property id=&quot;20307&quot; value=&quot;418&quot;/&gt;&lt;/object&gt;&lt;object type=&quot;3&quot; unique_id=&quot;11383&quot;&gt;&lt;property id=&quot;20148&quot; value=&quot;5&quot;/&gt;&lt;property id=&quot;20300&quot; value=&quot;Slide 46 - &amp;quot;Disputing Errors in  Your Credit Reports &amp;quot;&quot;/&gt;&lt;property id=&quot;20307&quot; value=&quot;303&quot;/&gt;&lt;/object&gt;&lt;object type=&quot;3&quot; unique_id=&quot;11384&quot;&gt;&lt;property id=&quot;20148&quot; value=&quot;5&quot;/&gt;&lt;property id=&quot;20300&quot; value=&quot;Slide 47 - &amp;quot;Section 4: Key Takeaway&amp;quot;&quot;/&gt;&lt;property id=&quot;20307&quot; value=&quot;424&quot;/&gt;&lt;/object&gt;&lt;object type=&quot;3&quot; unique_id=&quot;11385&quot;&gt;&lt;property id=&quot;20148&quot; value=&quot;5&quot;/&gt;&lt;property id=&quot;20300&quot; value=&quot;Slide 48 - &amp;quot;Common Errors&amp;quot;&quot;/&gt;&lt;property id=&quot;20307&quot; value=&quot;381&quot;/&gt;&lt;/object&gt;&lt;object type=&quot;3&quot; unique_id=&quot;11386&quot;&gt;&lt;property id=&quot;20148&quot; value=&quot;5&quot;/&gt;&lt;property id=&quot;20300&quot; value=&quot;Slide 49 - &amp;quot;Negative Information&amp;quot;&quot;/&gt;&lt;property id=&quot;20307&quot; value=&quot;425&quot;/&gt;&lt;/object&gt;&lt;object type=&quot;3&quot; unique_id=&quot;11387&quot;&gt;&lt;property id=&quot;20148&quot; value=&quot;5&quot;/&gt;&lt;property id=&quot;20300&quot; value=&quot;Slide 50 - &amp;quot;Negative Information, Continued&amp;quot;&quot;/&gt;&lt;property id=&quot;20307&quot; value=&quot;426&quot;/&gt;&lt;/object&gt;&lt;object type=&quot;3&quot; unique_id=&quot;11388&quot;&gt;&lt;property id=&quot;20148&quot; value=&quot;5&quot;/&gt;&lt;property id=&quot;20300&quot; value=&quot;Slide 51 - &amp;quot;Negative Information: Exceptions&amp;quot;&quot;/&gt;&lt;property id=&quot;20307&quot; value=&quot;386&quot;/&gt;&lt;/object&gt;&lt;object type=&quot;3&quot; unique_id=&quot;11389&quot;&gt;&lt;property id=&quot;20148&quot; value=&quot;5&quot;/&gt;&lt;property id=&quot;20300&quot; value=&quot;Slide 52 - &amp;quot;Negative Information: Timing&amp;quot;&quot;/&gt;&lt;property id=&quot;20307&quot; value=&quot;387&quot;/&gt;&lt;/object&gt;&lt;object type=&quot;3&quot; unique_id=&quot;11390&quot;&gt;&lt;property id=&quot;20148&quot; value=&quot;5&quot;/&gt;&lt;property id=&quot;20300&quot; value=&quot;Slide 53 - &amp;quot;Negative Information: Example&amp;quot;&quot;/&gt;&lt;property id=&quot;20307&quot; value=&quot;388&quot;/&gt;&lt;/object&gt;&lt;object type=&quot;3&quot; unique_id=&quot;11391&quot;&gt;&lt;property id=&quot;20148&quot; value=&quot;5&quot;/&gt;&lt;property id=&quot;20300&quot; value=&quot;Slide 54 - &amp;quot;Options for Disputing Errors&amp;quot;&quot;/&gt;&lt;property id=&quot;20307&quot; value=&quot;389&quot;/&gt;&lt;/object&gt;&lt;object type=&quot;3&quot; unique_id=&quot;11392&quot;&gt;&lt;property id=&quot;20148&quot; value=&quot;5&quot;/&gt;&lt;property id=&quot;20300&quot; value=&quot;Slide 55 - &amp;quot;Disputing Errors&amp;quot;&quot;/&gt;&lt;property id=&quot;20307&quot; value=&quot;390&quot;/&gt;&lt;/object&gt;&lt;object type=&quot;3&quot; unique_id=&quot;11393&quot;&gt;&lt;property id=&quot;20148&quot; value=&quot;5&quot;/&gt;&lt;property id=&quot;20300&quot; value=&quot;Slide 56 - &amp;quot;Proof of Payment&amp;quot;&quot;/&gt;&lt;property id=&quot;20307&quot; value=&quot;433&quot;/&gt;&lt;/object&gt;&lt;object type=&quot;3&quot; unique_id=&quot;11394&quot;&gt;&lt;property id=&quot;20148&quot; value=&quot;5&quot;/&gt;&lt;property id=&quot;20300&quot; value=&quot;Slide 57 - &amp;quot;Example Dispute Letter&amp;quot;&quot;/&gt;&lt;property id=&quot;20307&quot; value=&quot;391&quot;/&gt;&lt;/object&gt;&lt;object type=&quot;3&quot; unique_id=&quot;11395&quot;&gt;&lt;property id=&quot;20148&quot; value=&quot;5&quot;/&gt;&lt;property id=&quot;20300&quot; value=&quot;Slide 58 - &amp;quot;Section 4:  Remember the Key Takeaway&amp;quot;&quot;/&gt;&lt;property id=&quot;20307&quot; value=&quot;428&quot;/&gt;&lt;/object&gt;&lt;object type=&quot;3&quot; unique_id=&quot;11396&quot;&gt;&lt;property id=&quot;20148&quot; value=&quot;5&quot;/&gt;&lt;property id=&quot;20300&quot; value=&quot;Slide 59 - &amp;quot;Build, Repair, and Maintain a Productive Credit History &amp;quot;&quot;/&gt;&lt;property id=&quot;20307&quot; value=&quot;394&quot;/&gt;&lt;/object&gt;&lt;object type=&quot;3&quot; unique_id=&quot;11397&quot;&gt;&lt;property id=&quot;20148&quot; value=&quot;5&quot;/&gt;&lt;property id=&quot;20300&quot; value=&quot;Slide 60 - &amp;quot;Section 5: Key Takeaway&amp;quot;&quot;/&gt;&lt;property id=&quot;20307&quot; value=&quot;306&quot;/&gt;&lt;/object&gt;&lt;object type=&quot;3&quot; unique_id=&quot;11398&quot;&gt;&lt;property id=&quot;20148&quot; value=&quot;5&quot;/&gt;&lt;property id=&quot;20300&quot; value=&quot;Slide 61 - &amp;quot;Productive Credit History&amp;quot;&quot;/&gt;&lt;property id=&quot;20307&quot; value=&quot;430&quot;/&gt;&lt;/object&gt;&lt;object type=&quot;3&quot; unique_id=&quot;11399&quot;&gt;&lt;property id=&quot;20148&quot; value=&quot;5&quot;/&gt;&lt;property id=&quot;20300&quot; value=&quot;Slide 62 - &amp;quot;Instructions&amp;quot;&quot;/&gt;&lt;property id=&quot;20307&quot; value=&quot;395&quot;/&gt;&lt;/object&gt;&lt;object type=&quot;3&quot; unique_id=&quot;11400&quot;&gt;&lt;property id=&quot;20148&quot; value=&quot;5&quot;/&gt;&lt;property id=&quot;20300&quot; value=&quot;Slide 63 - &amp;quot;Section 5: Apply It&amp;quot;&quot;/&gt;&lt;property id=&quot;20307&quot; value=&quot;398&quot;/&gt;&lt;/object&gt;&lt;object type=&quot;3&quot; unique_id=&quot;11401&quot;&gt;&lt;property id=&quot;20148&quot; value=&quot;5&quot;/&gt;&lt;property id=&quot;20300&quot; value=&quot;Slide 64 - &amp;quot;Getting Help&amp;quot;&quot;/&gt;&lt;property id=&quot;20307&quot; value=&quot;400&quot;/&gt;&lt;/object&gt;&lt;object type=&quot;3&quot; unique_id=&quot;11402&quot;&gt;&lt;property id=&quot;20148&quot; value=&quot;5&quot;/&gt;&lt;property id=&quot;20300&quot; value=&quot;Slide 65 - &amp;quot;Proceed with Caution&amp;quot;&quot;/&gt;&lt;property id=&quot;20307&quot; value=&quot;396&quot;/&gt;&lt;/object&gt;&lt;object type=&quot;3&quot; unique_id=&quot;11403&quot;&gt;&lt;property id=&quot;20148&quot; value=&quot;5&quot;/&gt;&lt;property id=&quot;20300&quot; value=&quot;Slide 66 - &amp;quot;Debt Consolidation versus Settlement&amp;quot;&quot;/&gt;&lt;property id=&quot;20307&quot; value=&quot;397&quot;/&gt;&lt;/object&gt;&lt;object type=&quot;3&quot; unique_id=&quot;11404&quot;&gt;&lt;property id=&quot;20148&quot; value=&quot;5&quot;/&gt;&lt;property id=&quot;20300&quot; value=&quot;Slide 67 - &amp;quot;Credit Repair Scams&amp;quot;&quot;/&gt;&lt;property id=&quot;20307&quot; value=&quot;434&quot;/&gt;&lt;/object&gt;&lt;object type=&quot;3&quot; unique_id=&quot;11405&quot;&gt;&lt;property id=&quot;20148&quot; value=&quot;5&quot;/&gt;&lt;property id=&quot;20300&quot; value=&quot;Slide 68 - &amp;quot;Section 5: Remember the Key Takeaway&amp;quot;&quot;/&gt;&lt;property id=&quot;20307&quot; value=&quot;429&quot;/&gt;&lt;/object&gt;&lt;object type=&quot;3&quot; unique_id=&quot;11406&quot;&gt;&lt;property id=&quot;20148&quot; value=&quot;5&quot;/&gt;&lt;property id=&quot;20300&quot; value=&quot;Slide 70 - &amp;quot;Post-Training Survey&amp;quot;&quot;/&gt;&lt;property id=&quot;20307&quot; value=&quot;435&quot;/&gt;&lt;/object&gt;&lt;object type=&quot;3&quot; unique_id=&quot;11407&quot;&gt;&lt;property id=&quot;20148&quot; value=&quot;5&quot;/&gt;&lt;property id=&quot;20300&quot; value=&quot;Slide 71 - &amp;quot;Thank you for participating in Money Smart for Adults  To Your Credit&amp;quot;&quot;/&gt;&lt;property id=&quot;20307&quot; value=&quot;432&quot;/&gt;&lt;/object&gt;&lt;object type=&quot;3&quot; unique_id=&quot;12882&quot;&gt;&lt;property id=&quot;20148&quot; value=&quot;5&quot;/&gt;&lt;property id=&quot;20300&quot; value=&quot;Slide 69 - &amp;quot;Take Action&amp;quot;&quot;/&gt;&lt;property id=&quot;20307&quot; value=&quot;436&quot;/&gt;&lt;/object&gt;&lt;/object&gt;&lt;object type=&quot;8&quot; unique_id=&quot;11479&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s_new">
  <a:themeElements>
    <a:clrScheme name="Custom 2">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0010EF"/>
      </a:hlink>
      <a:folHlink>
        <a:srgbClr val="83B0D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B97CAD3D49634BECB254722C354D7C37008FEABD6F9D4CF04C91B009375C867A56" ma:contentTypeVersion="3" ma:contentTypeDescription="Create a new document." ma:contentTypeScope="" ma:versionID="d8ab046a3a6427ed8956ab9a4e7b0a4b">
  <xsd:schema xmlns:xsd="http://www.w3.org/2001/XMLSchema" xmlns:xs="http://www.w3.org/2001/XMLSchema" xmlns:p="http://schemas.microsoft.com/office/2006/metadata/properties" xmlns:ns1="http://schemas.microsoft.com/sharepoint/v3" xmlns:ns2="EC068496-1DB6-4D20-B837-B04B199985E5" targetNamespace="http://schemas.microsoft.com/office/2006/metadata/properties" ma:root="true" ma:fieldsID="08c7043a3013763723916357421a0bd2" ns1:_="" ns2:_="">
    <xsd:import namespace="http://schemas.microsoft.com/sharepoint/v3"/>
    <xsd:import namespace="EC068496-1DB6-4D20-B837-B04B199985E5"/>
    <xsd:element name="properties">
      <xsd:complexType>
        <xsd:sequence>
          <xsd:element name="documentManagement">
            <xsd:complexType>
              <xsd:all>
                <xsd:element ref="ns2:Sensitivity"/>
                <xsd:element ref="ns1:Editor" minOccurs="0"/>
                <xsd:element ref="ns1:CheckoutUser" minOccurs="0"/>
                <xsd:element ref="ns1:Author" minOccurs="0"/>
                <xsd:element ref="ns2:Sensitivit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ditor" ma:index="1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heckoutUser" ma:index="11"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 ma:index="12"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068496-1DB6-4D20-B837-B04B199985E5" elementFormDefault="qualified">
    <xsd:import namespace="http://schemas.microsoft.com/office/2006/documentManagement/types"/>
    <xsd:import namespace="http://schemas.microsoft.com/office/infopath/2007/PartnerControls"/>
    <xsd:element name="Sensitivity" ma:index="8" ma:displayName="Sensitivity" ma:default="Sensitive Data" ma:description="Sensitive Data = Any data that, if lost, stolen or misused, could adversely impact FDIC, insured institutions or individuals.&#10;http://fdic01/division/doa/adminservices/records/directives/1000/1360-9.doc&#10;&#10;Sensitive PII = SSN alone and/or an individual’s full name plus 1 or more additional items of personal data.&#10;http://fdic01/division/dit/ITGovernance/PrivacyProgram/PersonallyIdentifiableInformation/index.html&#10;Non-Sensitive Data = Data that can be shared or viewed with no restrictions internal or external to FDIC.&#10;http://www.fdic.gov/regulations/laws/rules/2000-3800.html" ma:format="Dropdown" ma:internalName="Sensitivity">
      <xsd:simpleType>
        <xsd:restriction base="dms:Choice">
          <xsd:enumeration value="Sensitive Data"/>
          <xsd:enumeration value="Sensitive PII"/>
          <xsd:enumeration value="Non-Sensitive Data"/>
        </xsd:restriction>
      </xsd:simpleType>
    </xsd:element>
    <xsd:element name="Sensitivity" ma:index="13" ma:displayName="Sensitivity" ma:default="Sensitive Data" ma:description="Sensitive Data = Any data that, if lost, stolen or misused, could adversely impact FDIC, insured institutions or individuals.&#10;http://fdic01/division/doa/adminservices/records/directives/1000/1360-9.doc&#10;&#10;Sensitive PII = SSN alone and/or an individual’s full name plus 1 or more additional items of personal data.&#10;http://fdic01/division/dit/ITGovernance/PrivacyProgram/PersonallyIdentifiableInformation/index.html&#10;Non-Sensitive Data = Data that can be shared or viewed with no restrictions internal or external to FDIC.&#10;http://www.fdic.gov/regulations/laws/rules/2000-3800.html" ma:format="Dropdown" ma:internalName="Sensitivity">
      <xsd:simpleType>
        <xsd:restriction base="dms:Choice">
          <xsd:enumeration value="Sensitive Data"/>
          <xsd:enumeration value="Sensitive PII"/>
          <xsd:enumeration value="Non-Sensitive Dat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10E989-656C-420E-B87B-3D0AE67A6953}">
  <ds:schemaRefs>
    <ds:schemaRef ds:uri="http://schemas.microsoft.com/sharepoint/v3/contenttype/forms"/>
  </ds:schemaRefs>
</ds:datastoreItem>
</file>

<file path=customXml/itemProps2.xml><?xml version="1.0" encoding="utf-8"?>
<ds:datastoreItem xmlns:ds="http://schemas.openxmlformats.org/officeDocument/2006/customXml" ds:itemID="{F4C12F90-7D98-4027-8379-C02908984870}">
  <ds:schemaRefs>
    <ds:schemaRef ds:uri="EC068496-1DB6-4D20-B837-B04B19998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23650</TotalTime>
  <Words>1500</Words>
  <Application>Microsoft Macintosh PowerPoint</Application>
  <PresentationFormat>On-screen Show (4:3)</PresentationFormat>
  <Paragraphs>290</Paragraphs>
  <Slides>47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Franklin Gothic Book</vt:lpstr>
      <vt:lpstr>Franklin Gothic Medium</vt:lpstr>
      <vt:lpstr>Wingdings</vt:lpstr>
      <vt:lpstr>Modules_new</vt:lpstr>
      <vt:lpstr>Module 6: Credit Reports and Scores</vt:lpstr>
      <vt:lpstr>Pre-Training Survey</vt:lpstr>
      <vt:lpstr>What Is a Credit Score?</vt:lpstr>
      <vt:lpstr>Who Uses Credit Reports and Scores?</vt:lpstr>
      <vt:lpstr>Nationwide Credit Reporting Agencies</vt:lpstr>
      <vt:lpstr>PowerPoint Presentation</vt:lpstr>
      <vt:lpstr>Risk-Based Pricing</vt:lpstr>
      <vt:lpstr> Having No Credit Reports or Scores</vt:lpstr>
      <vt:lpstr>Key Takeaway</vt:lpstr>
      <vt:lpstr>Try It: Credit Reporting and Your Rights</vt:lpstr>
      <vt:lpstr>FCRA</vt:lpstr>
      <vt:lpstr>Opting Out</vt:lpstr>
      <vt:lpstr>Section 2: Credit Scores</vt:lpstr>
      <vt:lpstr>What is a Good Credit Score?</vt:lpstr>
      <vt:lpstr>Try It: What Makes Credit Scores Go Up    and Down?</vt:lpstr>
      <vt:lpstr>Five Factors in General FICO® Model</vt:lpstr>
      <vt:lpstr>Section 2: Key Takeaway</vt:lpstr>
      <vt:lpstr>Order Your Credit Scores</vt:lpstr>
      <vt:lpstr>Key Takeaway</vt:lpstr>
      <vt:lpstr>Apply It: Getting My Credit Reports</vt:lpstr>
      <vt:lpstr>Right to Free Credit Reports</vt:lpstr>
      <vt:lpstr>Watch Out for Imposters</vt:lpstr>
      <vt:lpstr>Right to Additional Free Credit Reports</vt:lpstr>
      <vt:lpstr>Try It: Why Read/Understand our Credit Report?</vt:lpstr>
      <vt:lpstr>Section 4: Disputing Errors in Your Credit Reports</vt:lpstr>
      <vt:lpstr>Errors on Your Credit Reports</vt:lpstr>
      <vt:lpstr>Section 3: Key Takeaway</vt:lpstr>
      <vt:lpstr>Medical Debt and Credit Reports</vt:lpstr>
      <vt:lpstr>Time Limits on Negative Information</vt:lpstr>
      <vt:lpstr>How to Dispute Errors on Your Credit Reports</vt:lpstr>
      <vt:lpstr>What to Include in Dispute Letters</vt:lpstr>
      <vt:lpstr>Also Include Supporting Information</vt:lpstr>
      <vt:lpstr>After You File a Dispute</vt:lpstr>
      <vt:lpstr>Section 5: Build, Repair, and Maintain a Productive Credit History</vt:lpstr>
      <vt:lpstr>What is a Productive Credit History?</vt:lpstr>
      <vt:lpstr>Try It: Developing a Productive Credit History</vt:lpstr>
      <vt:lpstr>Build Credit</vt:lpstr>
      <vt:lpstr>Repair and Improve Credit</vt:lpstr>
      <vt:lpstr>Build Alternative Credit History</vt:lpstr>
      <vt:lpstr>Maintain Credit</vt:lpstr>
      <vt:lpstr>Apply It: Getting Help with My Credit</vt:lpstr>
      <vt:lpstr>Get Help</vt:lpstr>
      <vt:lpstr>Use Caution</vt:lpstr>
      <vt:lpstr>Protecting Your Credit History</vt:lpstr>
      <vt:lpstr>Credit Repair Scams</vt:lpstr>
      <vt:lpstr>Section 4: Key Takeaway</vt:lpstr>
      <vt:lpstr>Take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to Call Home</dc:title>
  <dc:creator>Inger Giuffrida</dc:creator>
  <cp:lastModifiedBy>Marin, Katherine</cp:lastModifiedBy>
  <cp:revision>355</cp:revision>
  <cp:lastPrinted>2018-02-12T14:42:25Z</cp:lastPrinted>
  <dcterms:created xsi:type="dcterms:W3CDTF">2017-05-22T18:21:11Z</dcterms:created>
  <dcterms:modified xsi:type="dcterms:W3CDTF">2021-03-04T23:30:32Z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0x0101B97CAD3D49634BECB254722C354D7C37008FEABD6F9D4CF04C91B009375C867A56</vt:lpwstr>
  </property>
</Properties>
</file>