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753600" cy="73152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Poppins Bold" panose="020B0604020202020204" charset="0"/>
      <p:regular r:id="rId30"/>
    </p:embeddedFont>
    <p:embeddedFont>
      <p:font typeface="Poppins Light" panose="020B0604020202020204" charset="0"/>
      <p:regular r:id="rId31"/>
      <p:italic r:id="rId32"/>
    </p:embeddedFont>
    <p:embeddedFont>
      <p:font typeface="Poppins Light Bold" panose="020B0604020202020204" charset="0"/>
      <p:regular r:id="rId33"/>
    </p:embeddedFont>
    <p:embeddedFont>
      <p:font typeface="Poppins Medium" panose="020B0604020202020204" charset="0"/>
      <p:regular r:id="rId34"/>
      <p: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172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1576857153,&quot;Placement&quot;:&quot;Footer&quot;,&quot;Top&quot;:555.343,&quot;Left&quot;:0.0,&quot;SlideWidth&quot;:768,&quot;SlideHeight&quot;:576}">
            <a:extLst>
              <a:ext uri="{FF2B5EF4-FFF2-40B4-BE49-F238E27FC236}">
                <a16:creationId xmlns:a16="http://schemas.microsoft.com/office/drawing/2014/main" id="{AA94D8FD-FBE5-491C-898E-615ED40BA008}"/>
              </a:ext>
            </a:extLst>
          </p:cNvPr>
          <p:cNvSpPr txBox="1"/>
          <p:nvPr userDrawn="1"/>
        </p:nvSpPr>
        <p:spPr>
          <a:xfrm>
            <a:off x="0" y="7052856"/>
            <a:ext cx="90805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Juan.Matos@regions.co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7840" y="-1275080"/>
            <a:ext cx="4031050" cy="4929612"/>
            <a:chOff x="0" y="0"/>
            <a:chExt cx="5374733" cy="65728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374733" cy="5374733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214723" y="2828807"/>
              <a:ext cx="83200" cy="374400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630724" y="2329606"/>
              <a:ext cx="83200" cy="3744009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7290" b="17290"/>
          <a:stretch>
            <a:fillRect/>
          </a:stretch>
        </p:blipFill>
        <p:spPr>
          <a:xfrm>
            <a:off x="1544542" y="541329"/>
            <a:ext cx="6729785" cy="29350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44542" y="3690082"/>
            <a:ext cx="7859921" cy="2986017"/>
            <a:chOff x="0" y="0"/>
            <a:chExt cx="10479895" cy="3981356"/>
          </a:xfrm>
        </p:grpSpPr>
        <p:sp>
          <p:nvSpPr>
            <p:cNvPr id="9" name="TextBox 9"/>
            <p:cNvSpPr txBox="1"/>
            <p:nvPr/>
          </p:nvSpPr>
          <p:spPr>
            <a:xfrm>
              <a:off x="0" y="133350"/>
              <a:ext cx="10479895" cy="3409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565"/>
                </a:lnSpc>
              </a:pPr>
              <a:r>
                <a:rPr lang="en-US" sz="6565" spc="-131">
                  <a:solidFill>
                    <a:srgbClr val="D9B93E"/>
                  </a:solidFill>
                  <a:latin typeface="Poppins Bold Bold Italics"/>
                </a:rPr>
                <a:t>Understanding the Mortgage Process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693728" y="3662153"/>
              <a:ext cx="7786167" cy="319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20"/>
                </a:lnSpc>
              </a:pPr>
              <a:r>
                <a:rPr lang="en-US" sz="1477" spc="147">
                  <a:solidFill>
                    <a:srgbClr val="050707"/>
                  </a:solidFill>
                  <a:latin typeface="Poppins Light"/>
                </a:rPr>
                <a:t>PRESENTED BY LISA HAMILTON AND LORI RIVERA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630" y="5247826"/>
            <a:ext cx="2517370" cy="18887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1920" y="-35579"/>
            <a:ext cx="4999044" cy="7334560"/>
          </a:xfrm>
          <a:prstGeom prst="rect">
            <a:avLst/>
          </a:prstGeom>
          <a:solidFill>
            <a:srgbClr val="D9B93E"/>
          </a:solidFill>
        </p:spPr>
      </p:sp>
      <p:grpSp>
        <p:nvGrpSpPr>
          <p:cNvPr id="3" name="Group 3"/>
          <p:cNvGrpSpPr/>
          <p:nvPr/>
        </p:nvGrpSpPr>
        <p:grpSpPr>
          <a:xfrm>
            <a:off x="7437687" y="-417117"/>
            <a:ext cx="2706784" cy="2099139"/>
            <a:chOff x="0" y="0"/>
            <a:chExt cx="3609046" cy="2798852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810194" y="0"/>
              <a:ext cx="2798852" cy="2798852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-5400000">
              <a:off x="1213125" y="402931"/>
              <a:ext cx="43326" cy="1949665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953169" y="186301"/>
              <a:ext cx="43326" cy="1949665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344788" y="5619462"/>
            <a:ext cx="2670714" cy="2159846"/>
            <a:chOff x="0" y="0"/>
            <a:chExt cx="3560952" cy="2879795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0" y="0"/>
              <a:ext cx="2879795" cy="287979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2268165" y="459162"/>
              <a:ext cx="44579" cy="200604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2535638" y="682057"/>
              <a:ext cx="44579" cy="2006049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946" y="1901187"/>
            <a:ext cx="4750854" cy="38672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997" r="997"/>
          <a:stretch>
            <a:fillRect/>
          </a:stretch>
        </p:blipFill>
        <p:spPr>
          <a:xfrm>
            <a:off x="4876800" y="1934914"/>
            <a:ext cx="5044362" cy="37997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66132" y="565778"/>
            <a:ext cx="524470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 Bold"/>
              </a:rPr>
              <a:t>How Much Will I Need?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687" y="-28730"/>
            <a:ext cx="5008487" cy="7353610"/>
          </a:xfrm>
          <a:prstGeom prst="rect">
            <a:avLst/>
          </a:prstGeom>
          <a:solidFill>
            <a:srgbClr val="D9B93E"/>
          </a:solidFill>
        </p:spPr>
      </p:sp>
      <p:grpSp>
        <p:nvGrpSpPr>
          <p:cNvPr id="3" name="Group 3"/>
          <p:cNvGrpSpPr/>
          <p:nvPr/>
        </p:nvGrpSpPr>
        <p:grpSpPr>
          <a:xfrm>
            <a:off x="8087077" y="5579484"/>
            <a:ext cx="2892358" cy="2343964"/>
            <a:chOff x="0" y="0"/>
            <a:chExt cx="3856478" cy="3125285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731193" y="0"/>
              <a:ext cx="3125285" cy="312528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-5400000">
              <a:off x="1354613" y="926131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064339" y="684236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733343" y="-618562"/>
            <a:ext cx="2878106" cy="2353776"/>
            <a:chOff x="0" y="0"/>
            <a:chExt cx="3837475" cy="3138368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0" y="0"/>
              <a:ext cx="3138368" cy="313836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2428610" y="208901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2720100" y="451808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20616" y="2072960"/>
            <a:ext cx="4024324" cy="4868106"/>
            <a:chOff x="0" y="0"/>
            <a:chExt cx="5365765" cy="6490808"/>
          </a:xfrm>
        </p:grpSpPr>
        <p:sp>
          <p:nvSpPr>
            <p:cNvPr id="14" name="TextBox 14"/>
            <p:cNvSpPr txBox="1"/>
            <p:nvPr/>
          </p:nvSpPr>
          <p:spPr>
            <a:xfrm>
              <a:off x="4" y="76200"/>
              <a:ext cx="5365761" cy="1644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50"/>
                </a:lnSpc>
              </a:pPr>
              <a:r>
                <a:rPr lang="en-US" sz="8500">
                  <a:solidFill>
                    <a:srgbClr val="FFFFFF"/>
                  </a:solidFill>
                  <a:latin typeface="Poppins Bold Bold Italics"/>
                </a:rPr>
                <a:t>DO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822052"/>
              <a:ext cx="5365765" cy="4668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3236" lvl="1" indent="-181618">
                <a:lnSpc>
                  <a:spcPts val="2187"/>
                </a:lnSpc>
                <a:buFont typeface="Arial"/>
                <a:buChar char="•"/>
              </a:pPr>
              <a:r>
                <a:rPr lang="en-US" sz="1682" spc="168">
                  <a:solidFill>
                    <a:srgbClr val="FFFFFF"/>
                  </a:solidFill>
                  <a:latin typeface="Poppins Light Bold"/>
                </a:rPr>
                <a:t>Continue monitoring your credit and paying bills on time</a:t>
              </a:r>
            </a:p>
            <a:p>
              <a:pPr>
                <a:lnSpc>
                  <a:spcPts val="2187"/>
                </a:lnSpc>
              </a:pPr>
              <a:endParaRPr lang="en-US" sz="1682" spc="168">
                <a:solidFill>
                  <a:srgbClr val="FFFFFF"/>
                </a:solidFill>
                <a:latin typeface="Poppins Light Bold"/>
              </a:endParaRPr>
            </a:p>
            <a:p>
              <a:pPr marL="363236" lvl="1" indent="-181618">
                <a:lnSpc>
                  <a:spcPts val="2187"/>
                </a:lnSpc>
                <a:buFont typeface="Arial"/>
                <a:buChar char="•"/>
              </a:pPr>
              <a:r>
                <a:rPr lang="en-US" sz="1682" spc="168">
                  <a:solidFill>
                    <a:srgbClr val="FFFFFF"/>
                  </a:solidFill>
                  <a:latin typeface="Poppins Light Bold"/>
                </a:rPr>
                <a:t>Get requested documents to your lender, realtor, insurance agent, and title company promptly</a:t>
              </a:r>
            </a:p>
            <a:p>
              <a:pPr>
                <a:lnSpc>
                  <a:spcPts val="2187"/>
                </a:lnSpc>
              </a:pPr>
              <a:endParaRPr lang="en-US" sz="1682" spc="168">
                <a:solidFill>
                  <a:srgbClr val="FFFFFF"/>
                </a:solidFill>
                <a:latin typeface="Poppins Light Bold"/>
              </a:endParaRPr>
            </a:p>
            <a:p>
              <a:pPr marL="363236" lvl="1" indent="-181618">
                <a:lnSpc>
                  <a:spcPts val="2187"/>
                </a:lnSpc>
                <a:buFont typeface="Arial"/>
                <a:buChar char="•"/>
              </a:pPr>
              <a:r>
                <a:rPr lang="en-US" sz="1682" spc="168">
                  <a:solidFill>
                    <a:srgbClr val="FFFFFF"/>
                  </a:solidFill>
                  <a:latin typeface="Poppins Light Bold"/>
                </a:rPr>
                <a:t>Continue saving money</a:t>
              </a:r>
            </a:p>
            <a:p>
              <a:pPr>
                <a:lnSpc>
                  <a:spcPts val="2187"/>
                </a:lnSpc>
              </a:pPr>
              <a:endParaRPr lang="en-US" sz="1682" spc="168">
                <a:solidFill>
                  <a:srgbClr val="FFFFFF"/>
                </a:solidFill>
                <a:latin typeface="Poppins Light Bold"/>
              </a:endParaRPr>
            </a:p>
            <a:p>
              <a:pPr marL="363236" lvl="1" indent="-181618">
                <a:lnSpc>
                  <a:spcPts val="2187"/>
                </a:lnSpc>
                <a:buFont typeface="Arial"/>
                <a:buChar char="•"/>
              </a:pPr>
              <a:r>
                <a:rPr lang="en-US" sz="1682" spc="168">
                  <a:solidFill>
                    <a:srgbClr val="FFFFFF"/>
                  </a:solidFill>
                  <a:latin typeface="Poppins Light Bold"/>
                </a:rPr>
                <a:t>Communicate frequently with your team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298559" y="2072960"/>
            <a:ext cx="3432789" cy="4713259"/>
            <a:chOff x="0" y="0"/>
            <a:chExt cx="4577051" cy="6284346"/>
          </a:xfrm>
        </p:grpSpPr>
        <p:sp>
          <p:nvSpPr>
            <p:cNvPr id="17" name="TextBox 17"/>
            <p:cNvSpPr txBox="1"/>
            <p:nvPr/>
          </p:nvSpPr>
          <p:spPr>
            <a:xfrm>
              <a:off x="3" y="85725"/>
              <a:ext cx="4577048" cy="1641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82"/>
                </a:lnSpc>
              </a:pPr>
              <a:r>
                <a:rPr lang="en-US" sz="8529">
                  <a:solidFill>
                    <a:srgbClr val="050707"/>
                  </a:solidFill>
                  <a:latin typeface="Poppins Bold Bold Italics"/>
                </a:rPr>
                <a:t>DON'T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818833"/>
              <a:ext cx="4577051" cy="4465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2845" lvl="1" indent="-201423">
                <a:lnSpc>
                  <a:spcPts val="2425"/>
                </a:lnSpc>
                <a:buFont typeface="Arial"/>
                <a:buChar char="•"/>
              </a:pPr>
              <a:r>
                <a:rPr lang="en-US" sz="1865" spc="186">
                  <a:solidFill>
                    <a:srgbClr val="050707"/>
                  </a:solidFill>
                  <a:latin typeface="Poppins Light Bold"/>
                </a:rPr>
                <a:t>Open/apply for new lines of credit</a:t>
              </a:r>
            </a:p>
            <a:p>
              <a:pPr>
                <a:lnSpc>
                  <a:spcPts val="2425"/>
                </a:lnSpc>
              </a:pPr>
              <a:endParaRPr lang="en-US" sz="1865" spc="186">
                <a:solidFill>
                  <a:srgbClr val="050707"/>
                </a:solidFill>
                <a:latin typeface="Poppins Light Bold"/>
              </a:endParaRPr>
            </a:p>
            <a:p>
              <a:pPr marL="402845" lvl="1" indent="-201423">
                <a:lnSpc>
                  <a:spcPts val="2425"/>
                </a:lnSpc>
                <a:buFont typeface="Arial"/>
                <a:buChar char="•"/>
              </a:pPr>
              <a:r>
                <a:rPr lang="en-US" sz="1865" spc="186">
                  <a:solidFill>
                    <a:srgbClr val="050707"/>
                  </a:solidFill>
                  <a:latin typeface="Poppins Light Bold"/>
                </a:rPr>
                <a:t>Spend your escrow deposit on a vacation</a:t>
              </a:r>
            </a:p>
            <a:p>
              <a:pPr>
                <a:lnSpc>
                  <a:spcPts val="2425"/>
                </a:lnSpc>
              </a:pPr>
              <a:endParaRPr lang="en-US" sz="1865" spc="186">
                <a:solidFill>
                  <a:srgbClr val="050707"/>
                </a:solidFill>
                <a:latin typeface="Poppins Light Bold"/>
              </a:endParaRPr>
            </a:p>
            <a:p>
              <a:pPr marL="402845" lvl="1" indent="-201423">
                <a:lnSpc>
                  <a:spcPts val="2425"/>
                </a:lnSpc>
                <a:buFont typeface="Arial"/>
                <a:buChar char="•"/>
              </a:pPr>
              <a:r>
                <a:rPr lang="en-US" sz="1865" spc="186">
                  <a:solidFill>
                    <a:srgbClr val="050707"/>
                  </a:solidFill>
                  <a:latin typeface="Poppins Light Bold"/>
                </a:rPr>
                <a:t>Quit your job</a:t>
              </a:r>
            </a:p>
            <a:p>
              <a:pPr>
                <a:lnSpc>
                  <a:spcPts val="2425"/>
                </a:lnSpc>
              </a:pPr>
              <a:endParaRPr lang="en-US" sz="1865" spc="186">
                <a:solidFill>
                  <a:srgbClr val="050707"/>
                </a:solidFill>
                <a:latin typeface="Poppins Light Bold"/>
              </a:endParaRPr>
            </a:p>
            <a:p>
              <a:pPr marL="402845" lvl="1" indent="-201423">
                <a:lnSpc>
                  <a:spcPts val="2425"/>
                </a:lnSpc>
                <a:buFont typeface="Arial"/>
                <a:buChar char="•"/>
              </a:pPr>
              <a:r>
                <a:rPr lang="en-US" sz="1865" spc="186">
                  <a:solidFill>
                    <a:srgbClr val="050707"/>
                  </a:solidFill>
                  <a:latin typeface="Poppins Light Bold"/>
                </a:rPr>
                <a:t>Ignore your team's calls, emails or texts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44764" y="292922"/>
            <a:ext cx="6075903" cy="193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3680">
                <a:solidFill>
                  <a:srgbClr val="000000"/>
                </a:solidFill>
                <a:latin typeface="Poppins Bold"/>
              </a:rPr>
              <a:t>After you receive your pre-approval and are ready to start shopping: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60175" y="-1205907"/>
            <a:ext cx="4680826" cy="5448098"/>
            <a:chOff x="0" y="0"/>
            <a:chExt cx="6241102" cy="726413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6241102" cy="624110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rot="-10800000">
              <a:off x="4552628" y="2336945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 rot="-10800000">
              <a:off x="4069571" y="2916614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" y="420107"/>
            <a:ext cx="5128655" cy="66769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91223" y="537475"/>
            <a:ext cx="2268927" cy="1701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60175" y="-1205907"/>
            <a:ext cx="4680826" cy="5448098"/>
            <a:chOff x="0" y="0"/>
            <a:chExt cx="6241102" cy="726413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6241102" cy="624110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rot="-10800000">
              <a:off x="4552628" y="2336945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 rot="-10800000">
              <a:off x="4069571" y="2916614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1223" y="537475"/>
            <a:ext cx="2268927" cy="17016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473" y="184286"/>
            <a:ext cx="5366407" cy="6985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60175" y="-1205907"/>
            <a:ext cx="4680826" cy="5448098"/>
            <a:chOff x="0" y="0"/>
            <a:chExt cx="6241102" cy="726413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6241102" cy="624110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rot="-10800000">
              <a:off x="4552628" y="2336945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 rot="-10800000">
              <a:off x="4069571" y="2916614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1223" y="537475"/>
            <a:ext cx="2268927" cy="17016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1903" y="319552"/>
            <a:ext cx="5325772" cy="68826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60175" y="-1205907"/>
            <a:ext cx="4680826" cy="5448098"/>
            <a:chOff x="0" y="0"/>
            <a:chExt cx="6241102" cy="726413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6241102" cy="624110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rot="-10800000">
              <a:off x="4552628" y="2336945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 rot="-10800000">
              <a:off x="4069571" y="2916614"/>
              <a:ext cx="96611" cy="4347517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1223" y="537475"/>
            <a:ext cx="2268927" cy="17016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885" y="132818"/>
            <a:ext cx="5439254" cy="70082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590" y="672469"/>
            <a:ext cx="3810213" cy="190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050707"/>
                </a:solidFill>
                <a:latin typeface="Poppins Medium"/>
              </a:rPr>
              <a:t>Housing Affordability  &amp; FAQ's</a:t>
            </a:r>
          </a:p>
        </p:txBody>
      </p:sp>
      <p:sp>
        <p:nvSpPr>
          <p:cNvPr id="3" name="AutoShape 3"/>
          <p:cNvSpPr/>
          <p:nvPr/>
        </p:nvSpPr>
        <p:spPr>
          <a:xfrm>
            <a:off x="4651963" y="689789"/>
            <a:ext cx="4552997" cy="1390647"/>
          </a:xfrm>
          <a:prstGeom prst="rect">
            <a:avLst/>
          </a:prstGeom>
          <a:solidFill>
            <a:srgbClr val="D9B93E"/>
          </a:solidFill>
        </p:spPr>
      </p:sp>
      <p:sp>
        <p:nvSpPr>
          <p:cNvPr id="4" name="AutoShape 4"/>
          <p:cNvSpPr/>
          <p:nvPr/>
        </p:nvSpPr>
        <p:spPr>
          <a:xfrm>
            <a:off x="4651963" y="2197708"/>
            <a:ext cx="4552997" cy="1390647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5" name="AutoShape 5"/>
          <p:cNvSpPr/>
          <p:nvPr/>
        </p:nvSpPr>
        <p:spPr>
          <a:xfrm>
            <a:off x="4651963" y="3733800"/>
            <a:ext cx="4552997" cy="1390647"/>
          </a:xfrm>
          <a:prstGeom prst="rect">
            <a:avLst/>
          </a:prstGeom>
          <a:solidFill>
            <a:srgbClr val="D9B93E"/>
          </a:solidFill>
        </p:spPr>
      </p:sp>
      <p:sp>
        <p:nvSpPr>
          <p:cNvPr id="6" name="AutoShape 6"/>
          <p:cNvSpPr/>
          <p:nvPr/>
        </p:nvSpPr>
        <p:spPr>
          <a:xfrm>
            <a:off x="4651963" y="5269233"/>
            <a:ext cx="4552997" cy="1547004"/>
          </a:xfrm>
          <a:prstGeom prst="rect">
            <a:avLst/>
          </a:prstGeom>
          <a:solidFill>
            <a:srgbClr val="050707"/>
          </a:solidFill>
        </p:spPr>
      </p:sp>
      <p:grpSp>
        <p:nvGrpSpPr>
          <p:cNvPr id="7" name="Group 7"/>
          <p:cNvGrpSpPr/>
          <p:nvPr/>
        </p:nvGrpSpPr>
        <p:grpSpPr>
          <a:xfrm>
            <a:off x="4806327" y="731520"/>
            <a:ext cx="4244269" cy="1392170"/>
            <a:chOff x="0" y="0"/>
            <a:chExt cx="5659025" cy="18562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5659025" cy="154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24"/>
                </a:lnSpc>
              </a:pPr>
              <a:r>
                <a:rPr lang="en-US" sz="1788" spc="178">
                  <a:solidFill>
                    <a:srgbClr val="FFFFFF"/>
                  </a:solidFill>
                  <a:latin typeface="Poppins Light Bold"/>
                </a:rPr>
                <a:t>Can a third party contribute to my closing costs (sellers' concessions or gift from relative)?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56194"/>
              <a:ext cx="5659025" cy="30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52160" y="2304715"/>
            <a:ext cx="4026609" cy="10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spc="210">
                <a:solidFill>
                  <a:srgbClr val="FFFFFF"/>
                </a:solidFill>
                <a:latin typeface="Poppins Light Bold"/>
              </a:rPr>
              <a:t>How do student loans affect my ability to obtain a loan?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852160" y="3783170"/>
            <a:ext cx="4026609" cy="1291908"/>
            <a:chOff x="0" y="0"/>
            <a:chExt cx="5368812" cy="172254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9050"/>
              <a:ext cx="5368812" cy="135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spc="210">
                  <a:solidFill>
                    <a:srgbClr val="FFFFFF"/>
                  </a:solidFill>
                  <a:latin typeface="Poppins Light Bold"/>
                </a:rPr>
                <a:t>How much cash do I need to save before I go home shopping?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56148"/>
              <a:ext cx="5368812" cy="366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29145" y="5428415"/>
            <a:ext cx="4623025" cy="118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6"/>
              </a:lnSpc>
            </a:pPr>
            <a:r>
              <a:rPr lang="en-US" sz="1458" spc="145">
                <a:solidFill>
                  <a:srgbClr val="FFFFFF"/>
                </a:solidFill>
                <a:latin typeface="Poppins Light Bold"/>
              </a:rPr>
              <a:t>Whom do I contact if I have a problem with a lender? </a:t>
            </a:r>
          </a:p>
          <a:p>
            <a:pPr>
              <a:lnSpc>
                <a:spcPts val="1896"/>
              </a:lnSpc>
            </a:pPr>
            <a:r>
              <a:rPr lang="en-US" sz="1458" spc="145">
                <a:solidFill>
                  <a:srgbClr val="FFFFFF"/>
                </a:solidFill>
                <a:latin typeface="Poppins Light Bold"/>
              </a:rPr>
              <a:t>Florida Office of Financial Regulation </a:t>
            </a:r>
          </a:p>
          <a:p>
            <a:pPr>
              <a:lnSpc>
                <a:spcPts val="1896"/>
              </a:lnSpc>
            </a:pPr>
            <a:r>
              <a:rPr lang="en-US" sz="1458" spc="145">
                <a:solidFill>
                  <a:srgbClr val="FFFFFF"/>
                </a:solidFill>
                <a:latin typeface="Poppins Light Bold"/>
              </a:rPr>
              <a:t>https://flofr.gov</a:t>
            </a:r>
          </a:p>
          <a:p>
            <a:pPr>
              <a:lnSpc>
                <a:spcPts val="1896"/>
              </a:lnSpc>
            </a:pPr>
            <a:r>
              <a:rPr lang="en-US" sz="1458" spc="145">
                <a:solidFill>
                  <a:srgbClr val="FFFFFF"/>
                </a:solidFill>
                <a:latin typeface="Poppins Light Bold"/>
              </a:rPr>
              <a:t>850-487-9687 or CFPB, FFTC Nationwide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350520" y="4982218"/>
            <a:ext cx="3669298" cy="2845578"/>
            <a:chOff x="0" y="0"/>
            <a:chExt cx="4892398" cy="379410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794104" cy="379410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18" name="AutoShape 18"/>
            <p:cNvSpPr/>
            <p:nvPr/>
          </p:nvSpPr>
          <p:spPr>
            <a:xfrm rot="5400000">
              <a:off x="3189162" y="892730"/>
              <a:ext cx="58732" cy="2642952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9" name="AutoShape 19"/>
            <p:cNvSpPr/>
            <p:nvPr/>
          </p:nvSpPr>
          <p:spPr>
            <a:xfrm rot="5400000">
              <a:off x="3541556" y="1186392"/>
              <a:ext cx="58732" cy="2642952"/>
            </a:xfrm>
            <a:prstGeom prst="rect">
              <a:avLst/>
            </a:prstGeom>
            <a:solidFill>
              <a:srgbClr val="050707"/>
            </a:solid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4487" y="-853908"/>
            <a:ext cx="3113335" cy="3807329"/>
            <a:chOff x="0" y="0"/>
            <a:chExt cx="4151113" cy="507643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151113" cy="4151113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938177" y="2184796"/>
              <a:ext cx="64259" cy="2891642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259471" y="1799244"/>
              <a:ext cx="64259" cy="2891642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209882" y="5570757"/>
            <a:ext cx="2953608" cy="2290553"/>
            <a:chOff x="0" y="0"/>
            <a:chExt cx="3938144" cy="3054071"/>
          </a:xfrm>
        </p:grpSpPr>
        <p:grpSp>
          <p:nvGrpSpPr>
            <p:cNvPr id="8" name="Group 8"/>
            <p:cNvGrpSpPr/>
            <p:nvPr/>
          </p:nvGrpSpPr>
          <p:grpSpPr>
            <a:xfrm>
              <a:off x="884073" y="0"/>
              <a:ext cx="3054071" cy="305407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AutoShape 10"/>
            <p:cNvSpPr/>
            <p:nvPr/>
          </p:nvSpPr>
          <p:spPr>
            <a:xfrm rot="5400000">
              <a:off x="1040086" y="486949"/>
              <a:ext cx="47277" cy="212744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1" name="AutoShape 11"/>
            <p:cNvSpPr/>
            <p:nvPr/>
          </p:nvSpPr>
          <p:spPr>
            <a:xfrm rot="5400000">
              <a:off x="1323746" y="723333"/>
              <a:ext cx="47277" cy="212744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74693" y="1689507"/>
            <a:ext cx="6630980" cy="2861396"/>
            <a:chOff x="0" y="-2042667"/>
            <a:chExt cx="8841307" cy="3815195"/>
          </a:xfrm>
        </p:grpSpPr>
        <p:sp>
          <p:nvSpPr>
            <p:cNvPr id="13" name="TextBox 13"/>
            <p:cNvSpPr txBox="1"/>
            <p:nvPr/>
          </p:nvSpPr>
          <p:spPr>
            <a:xfrm>
              <a:off x="35692" y="-2042667"/>
              <a:ext cx="8805615" cy="92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9"/>
                </a:lnSpc>
              </a:pPr>
              <a:endParaRPr lang="en-US" sz="4799" dirty="0">
                <a:solidFill>
                  <a:srgbClr val="FFFFFF"/>
                </a:solidFill>
                <a:latin typeface="Poppins Bold Bold Itali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31838"/>
              <a:ext cx="8805618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05AFC7-E58D-4C61-B6D8-AE9A1C6A733F}"/>
              </a:ext>
            </a:extLst>
          </p:cNvPr>
          <p:cNvSpPr txBox="1"/>
          <p:nvPr/>
        </p:nvSpPr>
        <p:spPr>
          <a:xfrm>
            <a:off x="1143000" y="2383665"/>
            <a:ext cx="6858000" cy="328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Juan </a:t>
            </a:r>
            <a:r>
              <a:rPr lang="en-US" sz="36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Omar</a:t>
            </a:r>
            <a:r>
              <a:rPr lang="en-US" sz="3600" b="1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Matos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Mortgage Community Loan Officer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Regions Mortgage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NMLS ID 1243666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C: (407) 403-3727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Juan.Matos@regions.com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18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C90DEC9E-2CDF-4C03-A6B2-6A3BB0178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18" y="113600"/>
            <a:ext cx="2006544" cy="26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4487" y="-853908"/>
            <a:ext cx="3113335" cy="3807329"/>
            <a:chOff x="0" y="0"/>
            <a:chExt cx="4151113" cy="507643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151113" cy="4151113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938177" y="2184796"/>
              <a:ext cx="64259" cy="2891642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259471" y="1799244"/>
              <a:ext cx="64259" cy="2891642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209882" y="5570757"/>
            <a:ext cx="2953608" cy="2290553"/>
            <a:chOff x="0" y="0"/>
            <a:chExt cx="3938144" cy="3054071"/>
          </a:xfrm>
        </p:grpSpPr>
        <p:grpSp>
          <p:nvGrpSpPr>
            <p:cNvPr id="8" name="Group 8"/>
            <p:cNvGrpSpPr/>
            <p:nvPr/>
          </p:nvGrpSpPr>
          <p:grpSpPr>
            <a:xfrm>
              <a:off x="884073" y="0"/>
              <a:ext cx="3054071" cy="305407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AutoShape 10"/>
            <p:cNvSpPr/>
            <p:nvPr/>
          </p:nvSpPr>
          <p:spPr>
            <a:xfrm rot="5400000">
              <a:off x="1040086" y="486949"/>
              <a:ext cx="47277" cy="212744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1" name="AutoShape 11"/>
            <p:cNvSpPr/>
            <p:nvPr/>
          </p:nvSpPr>
          <p:spPr>
            <a:xfrm rot="5400000">
              <a:off x="1323746" y="723333"/>
              <a:ext cx="47277" cy="212744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74693" y="1689507"/>
            <a:ext cx="6630980" cy="2861396"/>
            <a:chOff x="0" y="-2042667"/>
            <a:chExt cx="8841307" cy="3815195"/>
          </a:xfrm>
        </p:grpSpPr>
        <p:sp>
          <p:nvSpPr>
            <p:cNvPr id="13" name="TextBox 13"/>
            <p:cNvSpPr txBox="1"/>
            <p:nvPr/>
          </p:nvSpPr>
          <p:spPr>
            <a:xfrm>
              <a:off x="35692" y="-2042667"/>
              <a:ext cx="8805615" cy="92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9"/>
                </a:lnSpc>
              </a:pPr>
              <a:r>
                <a:rPr lang="en-US" sz="4799" dirty="0">
                  <a:solidFill>
                    <a:srgbClr val="FFFFFF"/>
                  </a:solidFill>
                  <a:latin typeface="Poppins Bold Bold Italics"/>
                </a:rPr>
                <a:t>Thank you!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31838"/>
              <a:ext cx="8805618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83927E5-1FC5-40E2-8376-ECCC37CD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01256"/>
            <a:ext cx="5579137" cy="4184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B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2000"/>
          </a:blip>
          <a:srcRect t="24947" b="24947"/>
          <a:stretch>
            <a:fillRect/>
          </a:stretch>
        </p:blipFill>
        <p:spPr>
          <a:xfrm>
            <a:off x="-91007" y="-68775"/>
            <a:ext cx="9936047" cy="33199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91007" y="3205366"/>
            <a:ext cx="10035021" cy="41098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5400000">
            <a:off x="8540485" y="2814349"/>
            <a:ext cx="28548" cy="1284674"/>
          </a:xfrm>
          <a:prstGeom prst="rect">
            <a:avLst/>
          </a:prstGeom>
          <a:solidFill>
            <a:srgbClr val="050707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1587" y="3669026"/>
            <a:ext cx="2377019" cy="163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35264" y="3805579"/>
            <a:ext cx="2213178" cy="152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63965" y="3848341"/>
            <a:ext cx="2116658" cy="14577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20315" y="3881240"/>
            <a:ext cx="2068890" cy="142487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31520" y="731520"/>
            <a:ext cx="8031800" cy="1196975"/>
            <a:chOff x="0" y="0"/>
            <a:chExt cx="10709067" cy="15959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7625"/>
              <a:ext cx="10702148" cy="925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79"/>
                </a:lnSpc>
              </a:pPr>
              <a:r>
                <a:rPr lang="en-US" sz="4799" dirty="0">
                  <a:solidFill>
                    <a:srgbClr val="FFFFFF"/>
                  </a:solidFill>
                  <a:latin typeface="Poppins Bold Bold Italics"/>
                </a:rPr>
                <a:t>4 C’s of Credit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916" y="1108287"/>
              <a:ext cx="10702151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spc="240">
                  <a:solidFill>
                    <a:srgbClr val="FFFFFF"/>
                  </a:solidFill>
                  <a:latin typeface="Poppins Bold Italics"/>
                </a:rPr>
                <a:t>HOW DOES THE BANK LOOK AT ME?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97067" y="5726493"/>
            <a:ext cx="1806059" cy="44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24">
                <a:solidFill>
                  <a:srgbClr val="050707"/>
                </a:solidFill>
                <a:latin typeface="Poppins Light Bold"/>
              </a:rPr>
              <a:t>Capital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94671" y="5726493"/>
            <a:ext cx="1806059" cy="44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24">
                <a:solidFill>
                  <a:srgbClr val="050707"/>
                </a:solidFill>
                <a:latin typeface="Poppins Light Bold"/>
              </a:rPr>
              <a:t>Character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03948" y="5726838"/>
            <a:ext cx="1806059" cy="44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24">
                <a:solidFill>
                  <a:srgbClr val="050707"/>
                </a:solidFill>
                <a:latin typeface="Poppins Light Bold"/>
              </a:rPr>
              <a:t>Collateral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92540" y="5726493"/>
            <a:ext cx="1806059" cy="44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24">
                <a:solidFill>
                  <a:srgbClr val="050707"/>
                </a:solidFill>
                <a:latin typeface="Poppins Light Bold"/>
              </a:rPr>
              <a:t>Capacity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23916" y="1750"/>
            <a:ext cx="1331284" cy="7349802"/>
          </a:xfrm>
          <a:prstGeom prst="rect">
            <a:avLst/>
          </a:prstGeom>
          <a:solidFill>
            <a:srgbClr val="050707"/>
          </a:solidFill>
        </p:spPr>
      </p:sp>
      <p:grpSp>
        <p:nvGrpSpPr>
          <p:cNvPr id="3" name="Group 3"/>
          <p:cNvGrpSpPr/>
          <p:nvPr/>
        </p:nvGrpSpPr>
        <p:grpSpPr>
          <a:xfrm>
            <a:off x="8394376" y="1163129"/>
            <a:ext cx="259080" cy="25908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B93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94376" y="2739750"/>
            <a:ext cx="259080" cy="25908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B93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394376" y="4316370"/>
            <a:ext cx="259080" cy="25908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B93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94376" y="5892990"/>
            <a:ext cx="259080" cy="25908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B93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550536" y="-441246"/>
            <a:ext cx="4386087" cy="3297051"/>
            <a:chOff x="0" y="0"/>
            <a:chExt cx="5848116" cy="4396069"/>
          </a:xfrm>
        </p:grpSpPr>
        <p:grpSp>
          <p:nvGrpSpPr>
            <p:cNvPr id="12" name="Group 12"/>
            <p:cNvGrpSpPr/>
            <p:nvPr/>
          </p:nvGrpSpPr>
          <p:grpSpPr>
            <a:xfrm rot="5400000">
              <a:off x="0" y="0"/>
              <a:ext cx="4396069" cy="4396069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14" name="AutoShape 14"/>
            <p:cNvSpPr/>
            <p:nvPr/>
          </p:nvSpPr>
          <p:spPr>
            <a:xfrm rot="5400000">
              <a:off x="3874649" y="292618"/>
              <a:ext cx="68051" cy="3062277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5" name="AutoShape 15"/>
            <p:cNvSpPr/>
            <p:nvPr/>
          </p:nvSpPr>
          <p:spPr>
            <a:xfrm rot="5400000">
              <a:off x="4282952" y="632871"/>
              <a:ext cx="68051" cy="3062277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1" y="235220"/>
            <a:ext cx="1885826" cy="141489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491519" y="4925519"/>
            <a:ext cx="4385281" cy="1282162"/>
            <a:chOff x="0" y="0"/>
            <a:chExt cx="5847041" cy="170954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57150"/>
              <a:ext cx="5839586" cy="99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89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452" y="1174489"/>
              <a:ext cx="5839589" cy="535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3"/>
                </a:lnSpc>
              </a:pPr>
              <a:r>
                <a:rPr lang="en-US" sz="2586" spc="258">
                  <a:solidFill>
                    <a:srgbClr val="D9B93E"/>
                  </a:solidFill>
                  <a:latin typeface="Poppins Bold Italics"/>
                </a:rPr>
                <a:t>THE 4 C'S OF CREDIT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442726" y="411606"/>
            <a:ext cx="3474015" cy="1779245"/>
            <a:chOff x="0" y="-19050"/>
            <a:chExt cx="4632020" cy="237232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9050"/>
              <a:ext cx="4632020" cy="525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9"/>
                </a:lnSpc>
              </a:pPr>
              <a:r>
                <a:rPr lang="en-US" sz="2499" spc="249">
                  <a:solidFill>
                    <a:srgbClr val="D9B93E"/>
                  </a:solidFill>
                  <a:latin typeface="Poppins Light Bold"/>
                </a:rPr>
                <a:t>CAPITAL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35940"/>
              <a:ext cx="4632020" cy="181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99"/>
                </a:lnSpc>
              </a:pPr>
              <a:r>
                <a:rPr lang="en-US" sz="1799" spc="17" dirty="0">
                  <a:solidFill>
                    <a:srgbClr val="050707"/>
                  </a:solidFill>
                  <a:latin typeface="Poppins Light"/>
                </a:rPr>
                <a:t>Lenders consider savings, investments (reserves) and other property you may own that is fairly easy to liquidate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323882" y="2516865"/>
            <a:ext cx="2692613" cy="704850"/>
            <a:chOff x="0" y="0"/>
            <a:chExt cx="3590151" cy="93980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3590151" cy="525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9"/>
                </a:lnSpc>
              </a:pPr>
              <a:r>
                <a:rPr lang="en-US" sz="2499" spc="249">
                  <a:solidFill>
                    <a:srgbClr val="D9B93E"/>
                  </a:solidFill>
                  <a:latin typeface="Poppins Light Bold"/>
                </a:rPr>
                <a:t>COLLATERAL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526415"/>
              <a:ext cx="3590151" cy="41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US" sz="1800" spc="18">
                  <a:solidFill>
                    <a:srgbClr val="050707"/>
                  </a:solidFill>
                  <a:latin typeface="Poppins Light"/>
                </a:rPr>
                <a:t>The property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323882" y="3915368"/>
            <a:ext cx="2692613" cy="1086747"/>
            <a:chOff x="0" y="-19050"/>
            <a:chExt cx="3590151" cy="144899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3590151" cy="525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9"/>
                </a:lnSpc>
              </a:pPr>
              <a:r>
                <a:rPr lang="en-US" sz="2499" spc="249">
                  <a:solidFill>
                    <a:srgbClr val="D9B93E"/>
                  </a:solidFill>
                  <a:latin typeface="Poppins Light Bold"/>
                </a:rPr>
                <a:t>CAPACITY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35940"/>
              <a:ext cx="3590151" cy="894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99"/>
                </a:lnSpc>
              </a:pPr>
              <a:r>
                <a:rPr lang="en-US" sz="1799" spc="17" dirty="0">
                  <a:solidFill>
                    <a:srgbClr val="050707"/>
                  </a:solidFill>
                  <a:latin typeface="Poppins Light"/>
                </a:rPr>
                <a:t>What is their ability to pay the loan?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23882" y="5338635"/>
            <a:ext cx="2692613" cy="1367790"/>
            <a:chOff x="0" y="0"/>
            <a:chExt cx="3590151" cy="1823721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3590151" cy="525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49"/>
                </a:lnSpc>
              </a:pPr>
              <a:r>
                <a:rPr lang="en-US" sz="2499" spc="249">
                  <a:solidFill>
                    <a:srgbClr val="D9B93E"/>
                  </a:solidFill>
                  <a:latin typeface="Poppins Light Bold"/>
                </a:rPr>
                <a:t>CHARACTER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535940"/>
              <a:ext cx="3590151" cy="128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99"/>
                </a:lnSpc>
              </a:pPr>
              <a:r>
                <a:rPr lang="en-US" sz="1799" spc="17">
                  <a:solidFill>
                    <a:srgbClr val="050707"/>
                  </a:solidFill>
                  <a:latin typeface="Poppins Light"/>
                </a:rPr>
                <a:t>Credit Worthiness/Credit History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1020" y="5625376"/>
            <a:ext cx="2954806" cy="2325734"/>
            <a:chOff x="0" y="0"/>
            <a:chExt cx="3939741" cy="3100979"/>
          </a:xfrm>
        </p:grpSpPr>
        <p:grpSp>
          <p:nvGrpSpPr>
            <p:cNvPr id="3" name="Group 3"/>
            <p:cNvGrpSpPr/>
            <p:nvPr/>
          </p:nvGrpSpPr>
          <p:grpSpPr>
            <a:xfrm>
              <a:off x="838762" y="0"/>
              <a:ext cx="3100979" cy="3100979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rot="-5400000">
              <a:off x="1295189" y="734589"/>
              <a:ext cx="46257" cy="2081554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1017649" y="503305"/>
              <a:ext cx="46257" cy="2081554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17709" y="-585966"/>
            <a:ext cx="2200275" cy="2892645"/>
            <a:chOff x="0" y="0"/>
            <a:chExt cx="2933700" cy="385686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933700" cy="293370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10" name="AutoShape 10"/>
            <p:cNvSpPr/>
            <p:nvPr/>
          </p:nvSpPr>
          <p:spPr>
            <a:xfrm rot="-10800000">
              <a:off x="1466850" y="1625024"/>
              <a:ext cx="43761" cy="1969267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1248043" y="1887593"/>
              <a:ext cx="43761" cy="1969267"/>
            </a:xfrm>
            <a:prstGeom prst="rect">
              <a:avLst/>
            </a:prstGeom>
            <a:solidFill>
              <a:srgbClr val="05070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95" y="0"/>
            <a:ext cx="1445860" cy="10843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7019" y="2343276"/>
            <a:ext cx="8445061" cy="359103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615392" y="481292"/>
            <a:ext cx="6643707" cy="1035503"/>
            <a:chOff x="0" y="0"/>
            <a:chExt cx="8858276" cy="138067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8858276" cy="637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66"/>
                </a:lnSpc>
              </a:pPr>
              <a:r>
                <a:rPr lang="en-US" sz="3139" spc="313">
                  <a:solidFill>
                    <a:srgbClr val="D9B93E"/>
                  </a:solidFill>
                  <a:latin typeface="Poppins Bold Italics"/>
                </a:rPr>
                <a:t>COMMON TYPES OF LOANS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516265" y="835611"/>
              <a:ext cx="6342011" cy="545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31"/>
                </a:lnSpc>
              </a:pPr>
              <a:r>
                <a:rPr lang="en-US" sz="2354" spc="23">
                  <a:solidFill>
                    <a:srgbClr val="050707"/>
                  </a:solidFill>
                  <a:latin typeface="Poppins Light Bold"/>
                </a:rPr>
                <a:t>Which is right for me</a:t>
              </a:r>
              <a:r>
                <a:rPr lang="en-US" sz="2354" spc="23">
                  <a:solidFill>
                    <a:srgbClr val="050707"/>
                  </a:solidFill>
                  <a:latin typeface="Poppins Light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687" y="-28730"/>
            <a:ext cx="5008487" cy="7353610"/>
          </a:xfrm>
          <a:prstGeom prst="rect">
            <a:avLst/>
          </a:prstGeom>
          <a:solidFill>
            <a:srgbClr val="D9B93E"/>
          </a:solidFill>
        </p:spPr>
      </p:sp>
      <p:grpSp>
        <p:nvGrpSpPr>
          <p:cNvPr id="3" name="Group 3"/>
          <p:cNvGrpSpPr/>
          <p:nvPr/>
        </p:nvGrpSpPr>
        <p:grpSpPr>
          <a:xfrm>
            <a:off x="7182444" y="5233266"/>
            <a:ext cx="2892358" cy="2343964"/>
            <a:chOff x="0" y="0"/>
            <a:chExt cx="3856478" cy="3125285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731193" y="0"/>
              <a:ext cx="3125285" cy="312528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-5400000">
              <a:off x="1354613" y="926131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064339" y="684236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733343" y="-618562"/>
            <a:ext cx="2878106" cy="2353776"/>
            <a:chOff x="0" y="0"/>
            <a:chExt cx="3837475" cy="3138368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0" y="0"/>
              <a:ext cx="3138368" cy="313836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2428610" y="208901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2720100" y="451808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8090" y="1387657"/>
            <a:ext cx="4528934" cy="5937223"/>
            <a:chOff x="0" y="0"/>
            <a:chExt cx="6038579" cy="7916297"/>
          </a:xfrm>
        </p:grpSpPr>
        <p:sp>
          <p:nvSpPr>
            <p:cNvPr id="14" name="TextBox 14"/>
            <p:cNvSpPr txBox="1"/>
            <p:nvPr/>
          </p:nvSpPr>
          <p:spPr>
            <a:xfrm>
              <a:off x="4" y="104775"/>
              <a:ext cx="6038575" cy="208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61"/>
                </a:lnSpc>
              </a:pPr>
              <a:r>
                <a:rPr lang="en-US" sz="10783">
                  <a:solidFill>
                    <a:srgbClr val="FFFFFF"/>
                  </a:solidFill>
                  <a:latin typeface="Poppins Bold Bold Italics"/>
                </a:rPr>
                <a:t>PROS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318559"/>
              <a:ext cx="6038579" cy="5597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0771" lvl="1" indent="-230385">
                <a:lnSpc>
                  <a:spcPts val="2774"/>
                </a:lnSpc>
                <a:buFont typeface="Arial"/>
                <a:buChar char="•"/>
              </a:pPr>
              <a:r>
                <a:rPr lang="en-US" sz="2134" spc="213">
                  <a:solidFill>
                    <a:srgbClr val="FFFFFF"/>
                  </a:solidFill>
                  <a:latin typeface="Poppins Light Bold"/>
                </a:rPr>
                <a:t>580-660+ CREDITSCORE</a:t>
              </a:r>
            </a:p>
            <a:p>
              <a:pPr>
                <a:lnSpc>
                  <a:spcPts val="2774"/>
                </a:lnSpc>
              </a:pPr>
              <a:endParaRPr lang="en-US" sz="2134" spc="213">
                <a:solidFill>
                  <a:srgbClr val="FFFFFF"/>
                </a:solidFill>
                <a:latin typeface="Poppins Light Bold"/>
              </a:endParaRPr>
            </a:p>
            <a:p>
              <a:pPr marL="460771" lvl="1" indent="-230385">
                <a:lnSpc>
                  <a:spcPts val="2774"/>
                </a:lnSpc>
                <a:buFont typeface="Arial"/>
                <a:buChar char="•"/>
              </a:pPr>
              <a:r>
                <a:rPr lang="en-US" sz="2134" spc="213">
                  <a:solidFill>
                    <a:srgbClr val="FFFFFF"/>
                  </a:solidFill>
                  <a:latin typeface="Poppins Light Bold"/>
                </a:rPr>
                <a:t>DEBT TO INCOME UP TO 57%</a:t>
              </a:r>
            </a:p>
            <a:p>
              <a:pPr>
                <a:lnSpc>
                  <a:spcPts val="2774"/>
                </a:lnSpc>
              </a:pPr>
              <a:endParaRPr lang="en-US" sz="2134" spc="213">
                <a:solidFill>
                  <a:srgbClr val="FFFFFF"/>
                </a:solidFill>
                <a:latin typeface="Poppins Light Bold"/>
              </a:endParaRPr>
            </a:p>
            <a:p>
              <a:pPr marL="460771" lvl="1" indent="-230385">
                <a:lnSpc>
                  <a:spcPts val="2774"/>
                </a:lnSpc>
                <a:buFont typeface="Arial"/>
                <a:buChar char="•"/>
              </a:pPr>
              <a:r>
                <a:rPr lang="en-US" sz="2134" spc="213">
                  <a:solidFill>
                    <a:srgbClr val="FFFFFF"/>
                  </a:solidFill>
                  <a:latin typeface="Poppins Light Bold"/>
                </a:rPr>
                <a:t>LENDING LIMIT BASED ON COUNTY &amp; TYPE OF STRUCTURE (SFH, DUPLEX, TRIPLEX, ETC)</a:t>
              </a:r>
            </a:p>
            <a:p>
              <a:pPr>
                <a:lnSpc>
                  <a:spcPts val="2774"/>
                </a:lnSpc>
              </a:pPr>
              <a:endParaRPr lang="en-US" sz="2134" spc="213">
                <a:solidFill>
                  <a:srgbClr val="FFFFFF"/>
                </a:solidFill>
                <a:latin typeface="Poppins Light Bold"/>
              </a:endParaRPr>
            </a:p>
            <a:p>
              <a:pPr marL="460771" lvl="1" indent="-230385">
                <a:lnSpc>
                  <a:spcPts val="2774"/>
                </a:lnSpc>
                <a:buFont typeface="Arial"/>
                <a:buChar char="•"/>
              </a:pPr>
              <a:r>
                <a:rPr lang="en-US" sz="2134" spc="213">
                  <a:solidFill>
                    <a:srgbClr val="FFFFFF"/>
                  </a:solidFill>
                  <a:latin typeface="Poppins Light Bold"/>
                </a:rPr>
                <a:t>MORE PROTECTION FOR INABILITY TO REPAY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76800" y="1586627"/>
            <a:ext cx="4876800" cy="3248660"/>
            <a:chOff x="0" y="0"/>
            <a:chExt cx="6502400" cy="4331547"/>
          </a:xfrm>
        </p:grpSpPr>
        <p:sp>
          <p:nvSpPr>
            <p:cNvPr id="17" name="TextBox 17"/>
            <p:cNvSpPr txBox="1"/>
            <p:nvPr/>
          </p:nvSpPr>
          <p:spPr>
            <a:xfrm>
              <a:off x="4" y="95250"/>
              <a:ext cx="6502396" cy="185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9600">
                  <a:solidFill>
                    <a:srgbClr val="050707"/>
                  </a:solidFill>
                  <a:latin typeface="Poppins Bold Bold Italics"/>
                </a:rPr>
                <a:t>CONS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062057"/>
              <a:ext cx="6502400" cy="226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MI ENTIRE LIFE OF THE LOAN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MOVE-IN CONDITION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PRIMARY RESIDENCE ONLY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27759" y="146286"/>
            <a:ext cx="1517749" cy="75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800" dirty="0">
                <a:solidFill>
                  <a:srgbClr val="000000"/>
                </a:solidFill>
                <a:latin typeface="Open Sans"/>
              </a:rPr>
              <a:t>FHA</a:t>
            </a:r>
            <a:endParaRPr lang="en-US" sz="4399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687" y="-28730"/>
            <a:ext cx="5008487" cy="7353610"/>
          </a:xfrm>
          <a:prstGeom prst="rect">
            <a:avLst/>
          </a:prstGeom>
          <a:solidFill>
            <a:srgbClr val="D9B93E"/>
          </a:solidFill>
        </p:spPr>
      </p:sp>
      <p:grpSp>
        <p:nvGrpSpPr>
          <p:cNvPr id="3" name="Group 3"/>
          <p:cNvGrpSpPr/>
          <p:nvPr/>
        </p:nvGrpSpPr>
        <p:grpSpPr>
          <a:xfrm>
            <a:off x="7662544" y="5776536"/>
            <a:ext cx="2892358" cy="2343964"/>
            <a:chOff x="0" y="0"/>
            <a:chExt cx="3856478" cy="3125285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731193" y="0"/>
              <a:ext cx="3125285" cy="312528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-5400000">
              <a:off x="1354613" y="926131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064339" y="684236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986027" y="-628248"/>
            <a:ext cx="2878106" cy="2353776"/>
            <a:chOff x="0" y="0"/>
            <a:chExt cx="3837475" cy="3138368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0" y="0"/>
              <a:ext cx="3138368" cy="313836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2428610" y="208901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2720100" y="451808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53027" y="1507951"/>
            <a:ext cx="4281563" cy="4605516"/>
            <a:chOff x="0" y="0"/>
            <a:chExt cx="5708751" cy="6140688"/>
          </a:xfrm>
        </p:grpSpPr>
        <p:sp>
          <p:nvSpPr>
            <p:cNvPr id="14" name="TextBox 14"/>
            <p:cNvSpPr txBox="1"/>
            <p:nvPr/>
          </p:nvSpPr>
          <p:spPr>
            <a:xfrm>
              <a:off x="4" y="95250"/>
              <a:ext cx="5708747" cy="1970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13"/>
                </a:lnSpc>
              </a:pPr>
              <a:r>
                <a:rPr lang="en-US" sz="10194">
                  <a:solidFill>
                    <a:srgbClr val="FFFFFF"/>
                  </a:solidFill>
                  <a:latin typeface="Poppins Bold Bold Italics"/>
                </a:rPr>
                <a:t>PROS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90879"/>
              <a:ext cx="5708751" cy="394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MORTGAGE INSURANCE DROPS OFF AFTER 80% OF ORIGINAL MORTGAGE IS PAID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STRONGER OFFER IN A SELLERS’ MARKET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76800" y="1620976"/>
            <a:ext cx="4876800" cy="4620260"/>
            <a:chOff x="0" y="0"/>
            <a:chExt cx="6502400" cy="6160347"/>
          </a:xfrm>
        </p:grpSpPr>
        <p:sp>
          <p:nvSpPr>
            <p:cNvPr id="17" name="TextBox 17"/>
            <p:cNvSpPr txBox="1"/>
            <p:nvPr/>
          </p:nvSpPr>
          <p:spPr>
            <a:xfrm>
              <a:off x="4" y="95250"/>
              <a:ext cx="6502396" cy="185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9600">
                  <a:solidFill>
                    <a:srgbClr val="050707"/>
                  </a:solidFill>
                  <a:latin typeface="Poppins Bold Bold Italics"/>
                </a:rPr>
                <a:t>CONS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062057"/>
              <a:ext cx="6502400" cy="4098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MAY REQUIRE 6 MONTHS OF RESERVE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MINIMUM CREDIT SCORE 620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PRIMARY RESIDENCE ONLY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LOWER DTI BASED ON HOW MUCH YOU PUT DOWN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757488" y="130175"/>
            <a:ext cx="4238625" cy="75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Open Sans"/>
              </a:rPr>
              <a:t>CONVENTIONAL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687" y="-28730"/>
            <a:ext cx="5008487" cy="7353610"/>
          </a:xfrm>
          <a:prstGeom prst="rect">
            <a:avLst/>
          </a:prstGeom>
          <a:solidFill>
            <a:srgbClr val="D9B93E"/>
          </a:solidFill>
        </p:spPr>
      </p:sp>
      <p:grpSp>
        <p:nvGrpSpPr>
          <p:cNvPr id="3" name="Group 3"/>
          <p:cNvGrpSpPr/>
          <p:nvPr/>
        </p:nvGrpSpPr>
        <p:grpSpPr>
          <a:xfrm>
            <a:off x="8117375" y="5751268"/>
            <a:ext cx="2892358" cy="2343964"/>
            <a:chOff x="0" y="0"/>
            <a:chExt cx="3856478" cy="3125285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731193" y="0"/>
              <a:ext cx="3125285" cy="312528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-5400000">
              <a:off x="1354613" y="926131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064339" y="684236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986027" y="-628248"/>
            <a:ext cx="2878106" cy="2353776"/>
            <a:chOff x="0" y="0"/>
            <a:chExt cx="3837475" cy="3138368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0" y="0"/>
              <a:ext cx="3138368" cy="313836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2428610" y="208901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2720100" y="451808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64587" y="1620976"/>
            <a:ext cx="4281563" cy="6257568"/>
            <a:chOff x="0" y="0"/>
            <a:chExt cx="5708751" cy="8343425"/>
          </a:xfrm>
        </p:grpSpPr>
        <p:sp>
          <p:nvSpPr>
            <p:cNvPr id="14" name="TextBox 14"/>
            <p:cNvSpPr txBox="1"/>
            <p:nvPr/>
          </p:nvSpPr>
          <p:spPr>
            <a:xfrm>
              <a:off x="4" y="95250"/>
              <a:ext cx="5708747" cy="1970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13"/>
                </a:lnSpc>
              </a:pPr>
              <a:r>
                <a:rPr lang="en-US" sz="10194">
                  <a:solidFill>
                    <a:srgbClr val="FFFFFF"/>
                  </a:solidFill>
                  <a:latin typeface="Poppins Bold Bold Italics"/>
                </a:rPr>
                <a:t>PROS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90879"/>
              <a:ext cx="5708751" cy="6152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NO MINIMUM CREDIT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HIGHER DTI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NO MI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MORE PROTECTION FOR INABILITY TO REPAY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USE REPEATEDLY-PRIMARY RESIDENCE ONLY 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788361" y="1725528"/>
            <a:ext cx="4876800" cy="5991860"/>
            <a:chOff x="0" y="0"/>
            <a:chExt cx="6502400" cy="7989147"/>
          </a:xfrm>
        </p:grpSpPr>
        <p:sp>
          <p:nvSpPr>
            <p:cNvPr id="17" name="TextBox 17"/>
            <p:cNvSpPr txBox="1"/>
            <p:nvPr/>
          </p:nvSpPr>
          <p:spPr>
            <a:xfrm>
              <a:off x="4" y="95250"/>
              <a:ext cx="6502396" cy="185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9600">
                  <a:solidFill>
                    <a:srgbClr val="050707"/>
                  </a:solidFill>
                  <a:latin typeface="Poppins Bold Bold Italics"/>
                </a:rPr>
                <a:t>CONS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062057"/>
              <a:ext cx="6502400" cy="5927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SERVED IN THE MILITARY OR SURVIVING SPOUSE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50 MILES AWAY FROM THE SECOND RESIDENCE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A COMPLICATED FORMULA THAT CHANGES WITH EACH PURCHASE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324251" y="202646"/>
            <a:ext cx="110509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5400" dirty="0">
                <a:solidFill>
                  <a:srgbClr val="000000"/>
                </a:solidFill>
                <a:latin typeface="Open Sans"/>
              </a:rPr>
              <a:t>VA</a:t>
            </a:r>
            <a:endParaRPr lang="en-US" sz="4399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687" y="-28730"/>
            <a:ext cx="5008487" cy="7353610"/>
          </a:xfrm>
          <a:prstGeom prst="rect">
            <a:avLst/>
          </a:prstGeom>
          <a:solidFill>
            <a:srgbClr val="D9B93E"/>
          </a:solidFill>
        </p:spPr>
      </p:sp>
      <p:grpSp>
        <p:nvGrpSpPr>
          <p:cNvPr id="3" name="Group 3"/>
          <p:cNvGrpSpPr/>
          <p:nvPr/>
        </p:nvGrpSpPr>
        <p:grpSpPr>
          <a:xfrm>
            <a:off x="8117375" y="5751268"/>
            <a:ext cx="2892358" cy="2343964"/>
            <a:chOff x="0" y="0"/>
            <a:chExt cx="3856478" cy="3125285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731193" y="0"/>
              <a:ext cx="3125285" cy="312528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-5400000">
              <a:off x="1354613" y="926131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064339" y="684236"/>
              <a:ext cx="48379" cy="2177056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986027" y="-628248"/>
            <a:ext cx="2878106" cy="2353776"/>
            <a:chOff x="0" y="0"/>
            <a:chExt cx="3837475" cy="3138368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0" y="0"/>
              <a:ext cx="3138368" cy="313836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2428610" y="208901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12" name="AutoShape 12"/>
            <p:cNvSpPr/>
            <p:nvPr/>
          </p:nvSpPr>
          <p:spPr>
            <a:xfrm rot="5400000">
              <a:off x="2720100" y="451808"/>
              <a:ext cx="48582" cy="2186169"/>
            </a:xfrm>
            <a:prstGeom prst="rect">
              <a:avLst/>
            </a:prstGeom>
            <a:solidFill>
              <a:srgbClr val="05070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31775" y="1725528"/>
            <a:ext cx="4281563" cy="5266337"/>
            <a:chOff x="0" y="0"/>
            <a:chExt cx="5708751" cy="7021783"/>
          </a:xfrm>
        </p:grpSpPr>
        <p:sp>
          <p:nvSpPr>
            <p:cNvPr id="14" name="TextBox 14"/>
            <p:cNvSpPr txBox="1"/>
            <p:nvPr/>
          </p:nvSpPr>
          <p:spPr>
            <a:xfrm>
              <a:off x="4" y="95250"/>
              <a:ext cx="5708747" cy="1970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13"/>
                </a:lnSpc>
              </a:pPr>
              <a:r>
                <a:rPr lang="en-US" sz="10194">
                  <a:solidFill>
                    <a:srgbClr val="FFFFFF"/>
                  </a:solidFill>
                  <a:latin typeface="Poppins Bold Bold Italics"/>
                </a:rPr>
                <a:t>PROS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90879"/>
              <a:ext cx="5708751" cy="4830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UP TO 45% DTI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 marL="435603" lvl="1" indent="-217802">
                <a:lnSpc>
                  <a:spcPts val="2622"/>
                </a:lnSpc>
                <a:buFont typeface="Arial"/>
                <a:buChar char="•"/>
              </a:pPr>
              <a:r>
                <a:rPr lang="en-US" sz="2017" spc="201">
                  <a:solidFill>
                    <a:srgbClr val="FFFFFF"/>
                  </a:solidFill>
                  <a:latin typeface="Poppins Light Bold"/>
                </a:rPr>
                <a:t>MINIMUM 620 CREDIT SCORE</a:t>
              </a: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  <a:p>
              <a:pPr>
                <a:lnSpc>
                  <a:spcPts val="2622"/>
                </a:lnSpc>
              </a:pPr>
              <a:endParaRPr lang="en-US" sz="2017" spc="201">
                <a:solidFill>
                  <a:srgbClr val="FFFFFF"/>
                </a:solidFill>
                <a:latin typeface="Poppins Light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44027" y="1796965"/>
            <a:ext cx="4876800" cy="4963160"/>
            <a:chOff x="0" y="0"/>
            <a:chExt cx="6502400" cy="6617547"/>
          </a:xfrm>
        </p:grpSpPr>
        <p:sp>
          <p:nvSpPr>
            <p:cNvPr id="17" name="TextBox 17"/>
            <p:cNvSpPr txBox="1"/>
            <p:nvPr/>
          </p:nvSpPr>
          <p:spPr>
            <a:xfrm>
              <a:off x="4" y="95250"/>
              <a:ext cx="6502396" cy="185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9600" dirty="0">
                  <a:solidFill>
                    <a:srgbClr val="050707"/>
                  </a:solidFill>
                  <a:latin typeface="Poppins Bold Bold Italics"/>
                </a:rPr>
                <a:t>CONS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062057"/>
              <a:ext cx="6502400" cy="455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MI ENTIRE LIFE OF THE LOAN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MORE PROTECTION FOR INABILITY TO REPAY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 marL="453390" lvl="1" indent="-226695">
                <a:lnSpc>
                  <a:spcPts val="2730"/>
                </a:lnSpc>
                <a:buFont typeface="Arial"/>
                <a:buChar char="•"/>
              </a:pPr>
              <a:r>
                <a:rPr lang="en-US" sz="2100" spc="210">
                  <a:solidFill>
                    <a:srgbClr val="050707"/>
                  </a:solidFill>
                  <a:latin typeface="Poppins Light Bold"/>
                </a:rPr>
                <a:t>LIMITED BY LOCATION</a:t>
              </a: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  <a:p>
              <a:pPr>
                <a:lnSpc>
                  <a:spcPts val="2730"/>
                </a:lnSpc>
              </a:pPr>
              <a:endParaRPr lang="en-US" sz="2100" spc="210">
                <a:solidFill>
                  <a:srgbClr val="050707"/>
                </a:solidFill>
                <a:latin typeface="Poppins Light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39605" y="130175"/>
            <a:ext cx="1474391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Open Sans"/>
              </a:rPr>
              <a:t>USDA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226" r="55071"/>
          <a:stretch>
            <a:fillRect/>
          </a:stretch>
        </p:blipFill>
        <p:spPr>
          <a:xfrm>
            <a:off x="-91007" y="-50018"/>
            <a:ext cx="3748607" cy="74152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13044" y="-642609"/>
            <a:ext cx="2490083" cy="1931085"/>
            <a:chOff x="0" y="0"/>
            <a:chExt cx="3320111" cy="257478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574780" cy="2574780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9B93E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5400000">
              <a:off x="2164250" y="410530"/>
              <a:ext cx="39857" cy="1793578"/>
            </a:xfrm>
            <a:prstGeom prst="rect">
              <a:avLst/>
            </a:prstGeom>
            <a:solidFill>
              <a:srgbClr val="050707"/>
            </a:solidFill>
          </p:spPr>
        </p:sp>
        <p:sp>
          <p:nvSpPr>
            <p:cNvPr id="7" name="AutoShape 7"/>
            <p:cNvSpPr/>
            <p:nvPr/>
          </p:nvSpPr>
          <p:spPr>
            <a:xfrm rot="5400000">
              <a:off x="2403394" y="609816"/>
              <a:ext cx="39857" cy="1793578"/>
            </a:xfrm>
            <a:prstGeom prst="rect">
              <a:avLst/>
            </a:prstGeom>
            <a:solidFill>
              <a:srgbClr val="05070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989389" y="985471"/>
            <a:ext cx="5531426" cy="201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050707"/>
                </a:solidFill>
                <a:latin typeface="Poppins Bold Bold Italics"/>
              </a:rPr>
              <a:t>What is included in the monthly payment?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989389" y="3243531"/>
            <a:ext cx="5411717" cy="5680474"/>
            <a:chOff x="0" y="0"/>
            <a:chExt cx="7215622" cy="757396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361869"/>
              <a:ext cx="7215622" cy="41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071706"/>
              <a:ext cx="7215622" cy="41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133276"/>
              <a:ext cx="7215622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3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843113"/>
              <a:ext cx="7215622" cy="440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3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215622" cy="5012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100" spc="210">
                  <a:solidFill>
                    <a:srgbClr val="050707"/>
                  </a:solidFill>
                  <a:latin typeface="Poppins Bold"/>
                </a:rPr>
                <a:t>P</a:t>
              </a:r>
              <a:r>
                <a:rPr lang="en-US" sz="2100" spc="210">
                  <a:solidFill>
                    <a:srgbClr val="D9B93E"/>
                  </a:solidFill>
                  <a:latin typeface="Poppins Bold"/>
                </a:rPr>
                <a:t>RINCIPAL</a:t>
              </a:r>
            </a:p>
            <a:p>
              <a:pPr algn="ctr">
                <a:lnSpc>
                  <a:spcPts val="2730"/>
                </a:lnSpc>
              </a:pPr>
              <a:endParaRPr lang="en-US" sz="2100" spc="210">
                <a:solidFill>
                  <a:srgbClr val="D9B93E"/>
                </a:solidFill>
                <a:latin typeface="Poppins Bold"/>
              </a:endParaRPr>
            </a:p>
            <a:p>
              <a:pPr algn="ctr">
                <a:lnSpc>
                  <a:spcPts val="2730"/>
                </a:lnSpc>
              </a:pPr>
              <a:r>
                <a:rPr lang="en-US" sz="2100" spc="210">
                  <a:solidFill>
                    <a:srgbClr val="050707"/>
                  </a:solidFill>
                  <a:latin typeface="Poppins Bold"/>
                </a:rPr>
                <a:t>I</a:t>
              </a:r>
              <a:r>
                <a:rPr lang="en-US" sz="2100" spc="210">
                  <a:solidFill>
                    <a:srgbClr val="D9B93E"/>
                  </a:solidFill>
                  <a:latin typeface="Poppins Bold"/>
                </a:rPr>
                <a:t>NTEREST</a:t>
              </a:r>
            </a:p>
            <a:p>
              <a:pPr algn="ctr">
                <a:lnSpc>
                  <a:spcPts val="2730"/>
                </a:lnSpc>
              </a:pPr>
              <a:endParaRPr lang="en-US" sz="2100" spc="210">
                <a:solidFill>
                  <a:srgbClr val="D9B93E"/>
                </a:solidFill>
                <a:latin typeface="Poppins Bold"/>
              </a:endParaRPr>
            </a:p>
            <a:p>
              <a:pPr algn="ctr">
                <a:lnSpc>
                  <a:spcPts val="2730"/>
                </a:lnSpc>
              </a:pPr>
              <a:r>
                <a:rPr lang="en-US" sz="2100" spc="210">
                  <a:solidFill>
                    <a:srgbClr val="050707"/>
                  </a:solidFill>
                  <a:latin typeface="Poppins Bold"/>
                </a:rPr>
                <a:t>T</a:t>
              </a:r>
              <a:r>
                <a:rPr lang="en-US" sz="2100" spc="210">
                  <a:solidFill>
                    <a:srgbClr val="D9B93E"/>
                  </a:solidFill>
                  <a:latin typeface="Poppins Bold"/>
                </a:rPr>
                <a:t>AXES</a:t>
              </a:r>
            </a:p>
            <a:p>
              <a:pPr algn="ctr">
                <a:lnSpc>
                  <a:spcPts val="2730"/>
                </a:lnSpc>
              </a:pPr>
              <a:endParaRPr lang="en-US" sz="2100" spc="210">
                <a:solidFill>
                  <a:srgbClr val="D9B93E"/>
                </a:solidFill>
                <a:latin typeface="Poppins Bold"/>
              </a:endParaRPr>
            </a:p>
            <a:p>
              <a:pPr algn="ctr">
                <a:lnSpc>
                  <a:spcPts val="2730"/>
                </a:lnSpc>
              </a:pPr>
              <a:r>
                <a:rPr lang="en-US" sz="2100" spc="210">
                  <a:solidFill>
                    <a:srgbClr val="050707"/>
                  </a:solidFill>
                  <a:latin typeface="Poppins Bold"/>
                </a:rPr>
                <a:t>I</a:t>
              </a:r>
              <a:r>
                <a:rPr lang="en-US" sz="2100" spc="210">
                  <a:solidFill>
                    <a:srgbClr val="D9B93E"/>
                  </a:solidFill>
                  <a:latin typeface="Poppins Bold"/>
                </a:rPr>
                <a:t>NSURANCE </a:t>
              </a:r>
            </a:p>
            <a:p>
              <a:pPr algn="ctr">
                <a:lnSpc>
                  <a:spcPts val="2730"/>
                </a:lnSpc>
              </a:pPr>
              <a:r>
                <a:rPr lang="en-US" sz="2100" spc="210">
                  <a:solidFill>
                    <a:srgbClr val="D9B93E"/>
                  </a:solidFill>
                  <a:latin typeface="Poppins Light"/>
                </a:rPr>
                <a:t>BOTH HAZARD (HOMEOWNERS AND MORTGAGE )</a:t>
              </a:r>
            </a:p>
            <a:p>
              <a:pPr algn="ctr">
                <a:lnSpc>
                  <a:spcPts val="2730"/>
                </a:lnSpc>
              </a:pPr>
              <a:endParaRPr lang="en-US" sz="2100" spc="210">
                <a:solidFill>
                  <a:srgbClr val="D9B93E"/>
                </a:solidFill>
                <a:latin typeface="Poppins Light"/>
              </a:endParaRPr>
            </a:p>
            <a:p>
              <a:pPr algn="ctr">
                <a:lnSpc>
                  <a:spcPts val="2730"/>
                </a:lnSpc>
              </a:pPr>
              <a:r>
                <a:rPr lang="en-US" sz="2100" spc="210">
                  <a:solidFill>
                    <a:srgbClr val="050707"/>
                  </a:solidFill>
                  <a:latin typeface="Poppins Bold Bold"/>
                </a:rPr>
                <a:t>A</a:t>
              </a:r>
              <a:r>
                <a:rPr lang="en-US" sz="2100" spc="210">
                  <a:solidFill>
                    <a:srgbClr val="D9B93E"/>
                  </a:solidFill>
                  <a:latin typeface="Poppins Bold Bold"/>
                </a:rPr>
                <a:t>SSOCIATION FEES</a:t>
              </a:r>
              <a:r>
                <a:rPr lang="en-US" sz="2100" spc="210">
                  <a:solidFill>
                    <a:srgbClr val="D9B93E"/>
                  </a:solidFill>
                  <a:latin typeface="Poppins Bold"/>
                </a:rPr>
                <a:t>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451</Words>
  <Application>Microsoft Office PowerPoint</Application>
  <PresentationFormat>Custom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Poppins Light Bold</vt:lpstr>
      <vt:lpstr>Source Sans Pro</vt:lpstr>
      <vt:lpstr>Times New Roman</vt:lpstr>
      <vt:lpstr>Poppins Bold Italics</vt:lpstr>
      <vt:lpstr>Poppins Bold</vt:lpstr>
      <vt:lpstr>Poppins Bold Bold</vt:lpstr>
      <vt:lpstr>Poppins Light</vt:lpstr>
      <vt:lpstr>Open Sans</vt:lpstr>
      <vt:lpstr>Arial</vt:lpstr>
      <vt:lpstr>Poppins Medium</vt:lpstr>
      <vt:lpstr>Calibri Light</vt:lpstr>
      <vt:lpstr>Poppins Bold Bold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Lender Presentation</dc:title>
  <dc:creator>Tasha Parks</dc:creator>
  <cp:lastModifiedBy>Hamilton, Lisa A.</cp:lastModifiedBy>
  <cp:revision>8</cp:revision>
  <dcterms:created xsi:type="dcterms:W3CDTF">2006-08-16T00:00:00Z</dcterms:created>
  <dcterms:modified xsi:type="dcterms:W3CDTF">2022-01-11T15:27:21Z</dcterms:modified>
  <dc:identifier>DAEpi9fu5Fg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0dd8de-ade1-4a71-9328-0823b39faa13_Enabled">
    <vt:lpwstr>true</vt:lpwstr>
  </property>
  <property fmtid="{D5CDD505-2E9C-101B-9397-08002B2CF9AE}" pid="3" name="MSIP_Label_c40dd8de-ade1-4a71-9328-0823b39faa13_SetDate">
    <vt:lpwstr>2021-12-02T16:51:40Z</vt:lpwstr>
  </property>
  <property fmtid="{D5CDD505-2E9C-101B-9397-08002B2CF9AE}" pid="4" name="MSIP_Label_c40dd8de-ade1-4a71-9328-0823b39faa13_Method">
    <vt:lpwstr>Standard</vt:lpwstr>
  </property>
  <property fmtid="{D5CDD505-2E9C-101B-9397-08002B2CF9AE}" pid="5" name="MSIP_Label_c40dd8de-ade1-4a71-9328-0823b39faa13_Name">
    <vt:lpwstr>c40dd8de-ade1-4a71-9328-0823b39faa13</vt:lpwstr>
  </property>
  <property fmtid="{D5CDD505-2E9C-101B-9397-08002B2CF9AE}" pid="6" name="MSIP_Label_c40dd8de-ade1-4a71-9328-0823b39faa13_SiteId">
    <vt:lpwstr>5106ea48-5455-4f16-9fdc-caa5bfaf19dd</vt:lpwstr>
  </property>
  <property fmtid="{D5CDD505-2E9C-101B-9397-08002B2CF9AE}" pid="7" name="MSIP_Label_c40dd8de-ade1-4a71-9328-0823b39faa13_ActionId">
    <vt:lpwstr>6fa55bbf-ee9b-4dc8-a1c3-ae4e01744e0f</vt:lpwstr>
  </property>
  <property fmtid="{D5CDD505-2E9C-101B-9397-08002B2CF9AE}" pid="8" name="MSIP_Label_c40dd8de-ade1-4a71-9328-0823b39faa13_ContentBits">
    <vt:lpwstr>2</vt:lpwstr>
  </property>
</Properties>
</file>