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1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5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7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9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2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0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1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C90C6-BBA3-4CA0-91CD-29EEFE42290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3A699-40E9-4182-8950-8FD4D00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8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.Bradshaw@iberiabank.com" TargetMode="External"/><Relationship Id="rId2" Type="http://schemas.openxmlformats.org/officeDocument/2006/relationships/hyperlink" Target="mailto:johnsonki@vystarcu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smith@mutualmortgage.com" TargetMode="External"/><Relationship Id="rId2" Type="http://schemas.openxmlformats.org/officeDocument/2006/relationships/hyperlink" Target="mailto:jzteam@homebridge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bstaiger@fairwaymc.com" TargetMode="External"/><Relationship Id="rId4" Type="http://schemas.openxmlformats.org/officeDocument/2006/relationships/hyperlink" Target="https://www.google.com/search?gs_ssp=eJzj4tVP1zc0TKswr8gwNi00YLRSNaiwsEg1N09MTU1LSzZOAwIrgwpzI3PTlJQUU4tkc5MUMyMLL56kzJwcheKSxMz01CIAtOYU1w&amp;q=bill+staiger&amp;oq=Bill&amp;aqs=chrome.1.69i57j46i39i175i199j46i67i175i199j46i67l2j46i67i433j0i67j69i60.4049j0j7&amp;sourceid=chrome&amp;ie=UTF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55781"/>
              </p:ext>
            </p:extLst>
          </p:nvPr>
        </p:nvGraphicFramePr>
        <p:xfrm>
          <a:off x="513807" y="992778"/>
          <a:ext cx="11399520" cy="53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070">
                  <a:extLst>
                    <a:ext uri="{9D8B030D-6E8A-4147-A177-3AD203B41FA5}">
                      <a16:colId xmlns:a16="http://schemas.microsoft.com/office/drawing/2014/main" val="1800464430"/>
                    </a:ext>
                  </a:extLst>
                </a:gridCol>
                <a:gridCol w="1296303">
                  <a:extLst>
                    <a:ext uri="{9D8B030D-6E8A-4147-A177-3AD203B41FA5}">
                      <a16:colId xmlns:a16="http://schemas.microsoft.com/office/drawing/2014/main" val="404500150"/>
                    </a:ext>
                  </a:extLst>
                </a:gridCol>
                <a:gridCol w="1270647">
                  <a:extLst>
                    <a:ext uri="{9D8B030D-6E8A-4147-A177-3AD203B41FA5}">
                      <a16:colId xmlns:a16="http://schemas.microsoft.com/office/drawing/2014/main" val="522227281"/>
                    </a:ext>
                  </a:extLst>
                </a:gridCol>
                <a:gridCol w="2973606">
                  <a:extLst>
                    <a:ext uri="{9D8B030D-6E8A-4147-A177-3AD203B41FA5}">
                      <a16:colId xmlns:a16="http://schemas.microsoft.com/office/drawing/2014/main" val="1846895002"/>
                    </a:ext>
                  </a:extLst>
                </a:gridCol>
                <a:gridCol w="770193">
                  <a:extLst>
                    <a:ext uri="{9D8B030D-6E8A-4147-A177-3AD203B41FA5}">
                      <a16:colId xmlns:a16="http://schemas.microsoft.com/office/drawing/2014/main" val="1711986079"/>
                    </a:ext>
                  </a:extLst>
                </a:gridCol>
                <a:gridCol w="3144921">
                  <a:extLst>
                    <a:ext uri="{9D8B030D-6E8A-4147-A177-3AD203B41FA5}">
                      <a16:colId xmlns:a16="http://schemas.microsoft.com/office/drawing/2014/main" val="358143836"/>
                    </a:ext>
                  </a:extLst>
                </a:gridCol>
                <a:gridCol w="689780">
                  <a:extLst>
                    <a:ext uri="{9D8B030D-6E8A-4147-A177-3AD203B41FA5}">
                      <a16:colId xmlns:a16="http://schemas.microsoft.com/office/drawing/2014/main" val="2283382933"/>
                    </a:ext>
                  </a:extLst>
                </a:gridCol>
              </a:tblGrid>
              <a:tr h="6903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Lender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Min credit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765696"/>
                  </a:ext>
                </a:extLst>
              </a:tr>
              <a:tr h="80016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Launch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Kelly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321-455-9400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Orange, Brevard, Flagler,</a:t>
                      </a:r>
                    </a:p>
                    <a:p>
                      <a:r>
                        <a:rPr lang="en-US" sz="1400" dirty="0" smtClean="0"/>
                        <a:t>Osceola, Seminole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Member Only</a:t>
                      </a:r>
                    </a:p>
                    <a:p>
                      <a:r>
                        <a:rPr lang="en-US" sz="1400" dirty="0" smtClean="0"/>
                        <a:t>Sliding Scale from</a:t>
                      </a:r>
                      <a:r>
                        <a:rPr lang="en-US" sz="1400" baseline="0" dirty="0" smtClean="0"/>
                        <a:t> $600-$2,000</a:t>
                      </a:r>
                    </a:p>
                    <a:p>
                      <a:r>
                        <a:rPr lang="en-US" sz="1400" baseline="0" dirty="0" smtClean="0"/>
                        <a:t>Depends on Home 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3220"/>
                  </a:ext>
                </a:extLst>
              </a:tr>
              <a:tr h="800161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Vystar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Kim Johnson</a:t>
                      </a:r>
                    </a:p>
                    <a:p>
                      <a:r>
                        <a:rPr lang="en-US" sz="1400" dirty="0" smtClean="0"/>
                        <a:t>VA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904-420-8733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Statewide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johnsonki@vystarcu.org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620 </a:t>
                      </a:r>
                      <a:r>
                        <a:rPr lang="en-US" sz="1200" dirty="0" err="1" smtClean="0"/>
                        <a:t>Conv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640 FHA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$5,000 toward closing costs</a:t>
                      </a:r>
                    </a:p>
                    <a:p>
                      <a:r>
                        <a:rPr lang="en-US" sz="1400" dirty="0" smtClean="0"/>
                        <a:t>45 day close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699615"/>
                  </a:ext>
                </a:extLst>
              </a:tr>
              <a:tr h="1162246">
                <a:tc>
                  <a:txBody>
                    <a:bodyPr/>
                    <a:lstStyle/>
                    <a:p>
                      <a:r>
                        <a:rPr lang="en-US" dirty="0" smtClean="0"/>
                        <a:t>Multi</a:t>
                      </a:r>
                      <a:r>
                        <a:rPr lang="en-US" baseline="0" dirty="0" smtClean="0"/>
                        <a:t>-County</a:t>
                      </a:r>
                    </a:p>
                    <a:p>
                      <a:r>
                        <a:rPr lang="en-US" baseline="0" dirty="0" smtClean="0"/>
                        <a:t>Program</a:t>
                      </a:r>
                    </a:p>
                    <a:p>
                      <a:r>
                        <a:rPr lang="en-US" baseline="0" dirty="0" smtClean="0"/>
                        <a:t>DPA Program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407-894-0014</a:t>
                      </a:r>
                    </a:p>
                    <a:p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http://www.ochfa.com/sf.homebuyer.html</a:t>
                      </a:r>
                    </a:p>
                    <a:p>
                      <a:r>
                        <a:rPr lang="en-US" sz="1400" dirty="0" smtClean="0"/>
                        <a:t>Orange</a:t>
                      </a:r>
                    </a:p>
                    <a:p>
                      <a:r>
                        <a:rPr lang="en-US" sz="1400" dirty="0" smtClean="0"/>
                        <a:t>County </a:t>
                      </a:r>
                      <a:r>
                        <a:rPr lang="en-US" sz="1400" dirty="0" err="1" smtClean="0"/>
                        <a:t>Housing&amp;Finance</a:t>
                      </a:r>
                      <a:r>
                        <a:rPr lang="en-US" sz="1400" dirty="0" smtClean="0"/>
                        <a:t> Authority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Has flyers for ship too!</a:t>
                      </a:r>
                    </a:p>
                    <a:p>
                      <a:r>
                        <a:rPr lang="en-US" sz="1400" dirty="0" smtClean="0"/>
                        <a:t>Osceola, Orange, Lake, Seminole, and</a:t>
                      </a:r>
                      <a:r>
                        <a:rPr lang="en-US" sz="1400" baseline="0" dirty="0" smtClean="0"/>
                        <a:t> City of Orlando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950507"/>
                  </a:ext>
                </a:extLst>
              </a:tr>
              <a:tr h="800161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Iberia</a:t>
                      </a:r>
                      <a:endParaRPr lang="en-US" b="1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Paula </a:t>
                      </a:r>
                    </a:p>
                    <a:p>
                      <a:r>
                        <a:rPr lang="en-US" sz="1400" dirty="0" smtClean="0"/>
                        <a:t>Bradshaw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321-663-1181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Paula.Bradshaw@iberiabank.com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640-660</a:t>
                      </a:r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620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680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FHA </a:t>
                      </a:r>
                      <a:r>
                        <a:rPr lang="en-US" sz="1400" dirty="0" err="1" smtClean="0"/>
                        <a:t>Homestart</a:t>
                      </a:r>
                      <a:r>
                        <a:rPr lang="en-US" sz="1400" dirty="0" smtClean="0"/>
                        <a:t> No MI</a:t>
                      </a:r>
                      <a:r>
                        <a:rPr lang="en-US" sz="1400" baseline="0" dirty="0" smtClean="0"/>
                        <a:t>/3% down</a:t>
                      </a:r>
                    </a:p>
                    <a:p>
                      <a:r>
                        <a:rPr lang="en-US" sz="14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Conv</a:t>
                      </a:r>
                      <a:r>
                        <a:rPr lang="en-US" sz="1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-Must Have Reserves</a:t>
                      </a:r>
                    </a:p>
                    <a:p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Conv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100% No 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891883"/>
                  </a:ext>
                </a:extLst>
              </a:tr>
              <a:tr h="8001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Able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Customer</a:t>
                      </a:r>
                    </a:p>
                    <a:p>
                      <a:r>
                        <a:rPr lang="en-US" sz="1400" dirty="0" smtClean="0"/>
                        <a:t>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1-888-524-2253.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info@ableunited.com</a:t>
                      </a:r>
                      <a:endParaRPr lang="en-US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Special Needs Program</a:t>
                      </a:r>
                    </a:p>
                    <a:p>
                      <a:r>
                        <a:rPr lang="en-US" sz="1400" dirty="0" smtClean="0"/>
                        <a:t>Recipient</a:t>
                      </a:r>
                      <a:r>
                        <a:rPr lang="en-US" sz="1400" baseline="0" dirty="0" smtClean="0"/>
                        <a:t> can receive up to $15,000 tax deferred from family for essential needs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51453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70857" y="348343"/>
            <a:ext cx="4632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April  2021 Update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905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285792"/>
              </p:ext>
            </p:extLst>
          </p:nvPr>
        </p:nvGraphicFramePr>
        <p:xfrm>
          <a:off x="522513" y="1010194"/>
          <a:ext cx="11390813" cy="467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112">
                  <a:extLst>
                    <a:ext uri="{9D8B030D-6E8A-4147-A177-3AD203B41FA5}">
                      <a16:colId xmlns:a16="http://schemas.microsoft.com/office/drawing/2014/main" val="1800464430"/>
                    </a:ext>
                  </a:extLst>
                </a:gridCol>
                <a:gridCol w="1295313">
                  <a:extLst>
                    <a:ext uri="{9D8B030D-6E8A-4147-A177-3AD203B41FA5}">
                      <a16:colId xmlns:a16="http://schemas.microsoft.com/office/drawing/2014/main" val="404500150"/>
                    </a:ext>
                  </a:extLst>
                </a:gridCol>
                <a:gridCol w="1269676">
                  <a:extLst>
                    <a:ext uri="{9D8B030D-6E8A-4147-A177-3AD203B41FA5}">
                      <a16:colId xmlns:a16="http://schemas.microsoft.com/office/drawing/2014/main" val="522227281"/>
                    </a:ext>
                  </a:extLst>
                </a:gridCol>
                <a:gridCol w="2971335">
                  <a:extLst>
                    <a:ext uri="{9D8B030D-6E8A-4147-A177-3AD203B41FA5}">
                      <a16:colId xmlns:a16="http://schemas.microsoft.com/office/drawing/2014/main" val="1846895002"/>
                    </a:ext>
                  </a:extLst>
                </a:gridCol>
                <a:gridCol w="769605">
                  <a:extLst>
                    <a:ext uri="{9D8B030D-6E8A-4147-A177-3AD203B41FA5}">
                      <a16:colId xmlns:a16="http://schemas.microsoft.com/office/drawing/2014/main" val="1711986079"/>
                    </a:ext>
                  </a:extLst>
                </a:gridCol>
                <a:gridCol w="3142519">
                  <a:extLst>
                    <a:ext uri="{9D8B030D-6E8A-4147-A177-3AD203B41FA5}">
                      <a16:colId xmlns:a16="http://schemas.microsoft.com/office/drawing/2014/main" val="358143836"/>
                    </a:ext>
                  </a:extLst>
                </a:gridCol>
                <a:gridCol w="689253">
                  <a:extLst>
                    <a:ext uri="{9D8B030D-6E8A-4147-A177-3AD203B41FA5}">
                      <a16:colId xmlns:a16="http://schemas.microsoft.com/office/drawing/2014/main" val="2283382933"/>
                    </a:ext>
                  </a:extLst>
                </a:gridCol>
              </a:tblGrid>
              <a:tr h="6879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Lender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Min credit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765696"/>
                  </a:ext>
                </a:extLst>
              </a:tr>
              <a:tr h="79740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Home-bridge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Jaime </a:t>
                      </a:r>
                    </a:p>
                    <a:p>
                      <a:r>
                        <a:rPr lang="en-US" sz="1400" dirty="0" err="1" smtClean="0"/>
                        <a:t>Zeitz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904 710 1744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jzteam@homebridge.com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 day</a:t>
                      </a:r>
                      <a:r>
                        <a:rPr lang="en-US" sz="1400" baseline="0" dirty="0" smtClean="0"/>
                        <a:t> close</a:t>
                      </a:r>
                    </a:p>
                    <a:p>
                      <a:r>
                        <a:rPr lang="en-US" sz="1400" baseline="0" dirty="0" smtClean="0"/>
                        <a:t>FHA, CONV,   SFH</a:t>
                      </a:r>
                      <a:r>
                        <a:rPr lang="en-US" sz="1400" baseline="0" smtClean="0"/>
                        <a:t>&amp; Condo Reno </a:t>
                      </a:r>
                      <a:r>
                        <a:rPr lang="en-US" sz="1400" baseline="0" dirty="0" smtClean="0"/>
                        <a:t>Products </a:t>
                      </a:r>
                    </a:p>
                    <a:p>
                      <a:r>
                        <a:rPr lang="en-US" sz="1400" baseline="0" dirty="0" smtClean="0"/>
                        <a:t>VA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3220"/>
                  </a:ext>
                </a:extLst>
              </a:tr>
              <a:tr h="7974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Loan</a:t>
                      </a:r>
                    </a:p>
                    <a:p>
                      <a:r>
                        <a:rPr lang="en-US" b="1" dirty="0" smtClean="0"/>
                        <a:t>Depot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Edwin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baseline="0" dirty="0" smtClean="0"/>
                        <a:t>Vazquez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407 473 7008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EVazquez@loandepot.com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 lingual/Veteran-responsive!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699615"/>
                  </a:ext>
                </a:extLst>
              </a:tr>
              <a:tr h="79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950507"/>
                  </a:ext>
                </a:extLst>
              </a:tr>
              <a:tr h="797403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Mutual of Omaha</a:t>
                      </a:r>
                      <a:endParaRPr lang="en-US" b="1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David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davidsmith@mutualmortgage.com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VA 30 day close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891883"/>
                  </a:ext>
                </a:extLst>
              </a:tr>
              <a:tr h="7974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Fairways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 </a:t>
                      </a:r>
                      <a:r>
                        <a:rPr lang="en-US" sz="1400" dirty="0" err="1" smtClean="0"/>
                        <a:t>Staiger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(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407) 592-2252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bstaiger@fairwaymc.com</a:t>
                      </a:r>
                      <a:endParaRPr lang="en-US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600</a:t>
                      </a:r>
                    </a:p>
                    <a:p>
                      <a:r>
                        <a:rPr lang="en-US" sz="1400" dirty="0" smtClean="0"/>
                        <a:t>/640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day close with State Bond or OCHFA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514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4890</TotalTime>
  <Words>207</Words>
  <Application>Microsoft Office PowerPoint</Application>
  <PresentationFormat>Widescreen</PresentationFormat>
  <Paragraphs>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user2019</dc:creator>
  <cp:lastModifiedBy>Lori Rivera</cp:lastModifiedBy>
  <cp:revision>36</cp:revision>
  <cp:lastPrinted>2021-04-06T21:06:38Z</cp:lastPrinted>
  <dcterms:created xsi:type="dcterms:W3CDTF">2021-02-01T21:47:42Z</dcterms:created>
  <dcterms:modified xsi:type="dcterms:W3CDTF">2021-05-13T23:26:58Z</dcterms:modified>
</cp:coreProperties>
</file>