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86" r:id="rId6"/>
    <p:sldId id="268" r:id="rId7"/>
    <p:sldId id="270" r:id="rId8"/>
    <p:sldId id="287" r:id="rId9"/>
    <p:sldId id="267" r:id="rId10"/>
    <p:sldId id="288" r:id="rId11"/>
    <p:sldId id="276" r:id="rId12"/>
    <p:sldId id="293" r:id="rId13"/>
    <p:sldId id="272" r:id="rId14"/>
    <p:sldId id="264" r:id="rId15"/>
    <p:sldId id="257" r:id="rId16"/>
    <p:sldId id="294" r:id="rId17"/>
    <p:sldId id="275" r:id="rId18"/>
    <p:sldId id="295" r:id="rId19"/>
    <p:sldId id="283" r:id="rId20"/>
    <p:sldId id="284" r:id="rId21"/>
    <p:sldId id="291" r:id="rId22"/>
    <p:sldId id="290" r:id="rId23"/>
    <p:sldId id="278" r:id="rId24"/>
    <p:sldId id="285" r:id="rId25"/>
    <p:sldId id="29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2/11/2021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32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68807"/>
            <a:ext cx="8825658" cy="26776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Housing Affordability: How much home can you afford?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Cyndi Longley, MBA</a:t>
            </a:r>
          </a:p>
          <a:p>
            <a:r>
              <a:rPr lang="en-US" dirty="0" smtClean="0"/>
              <a:t>Family and consumer Sciences Extension Agent</a:t>
            </a:r>
          </a:p>
          <a:p>
            <a:r>
              <a:rPr lang="en-US" dirty="0" smtClean="0"/>
              <a:t>UF/IFAS Extension Palm Beach County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943" y="5208090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How Much </a:t>
            </a:r>
            <a:r>
              <a:rPr lang="en-US" sz="4000" dirty="0"/>
              <a:t>H</a:t>
            </a:r>
            <a:r>
              <a:rPr lang="en-US" sz="4000" dirty="0" smtClean="0"/>
              <a:t>ouse can you Afford: Activity</a:t>
            </a:r>
            <a:endParaRPr lang="en-US" sz="4000" dirty="0"/>
          </a:p>
        </p:txBody>
      </p:sp>
      <p:pic>
        <p:nvPicPr>
          <p:cNvPr id="12" name="Picture Placeholder 11" descr="Dance">
            <a:extLst>
              <a:ext uri="{FF2B5EF4-FFF2-40B4-BE49-F238E27FC236}">
                <a16:creationId xmlns:a16="http://schemas.microsoft.com/office/drawing/2014/main" id="{FC1B2E2C-6C17-4D56-85F9-61C465254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>
          <a:xfrm>
            <a:off x="5079203" y="3854446"/>
            <a:ext cx="914407" cy="914407"/>
          </a:xfrm>
        </p:spPr>
      </p:pic>
      <p:pic>
        <p:nvPicPr>
          <p:cNvPr id="14" name="Picture Placeholder 13" descr="Teacher">
            <a:extLst>
              <a:ext uri="{FF2B5EF4-FFF2-40B4-BE49-F238E27FC236}">
                <a16:creationId xmlns:a16="http://schemas.microsoft.com/office/drawing/2014/main" id="{BFF29EC3-B08A-46B9-868D-D15E5E1EF3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59789" t="-59789" r="-59789" b="-59789"/>
          <a:stretch/>
        </p:blipFill>
        <p:spPr>
          <a:xfrm>
            <a:off x="11150600" y="1931988"/>
            <a:ext cx="1041400" cy="1041400"/>
          </a:xfrm>
        </p:spPr>
      </p:pic>
      <p:pic>
        <p:nvPicPr>
          <p:cNvPr id="16" name="Picture Placeholder 15" descr="Envelope">
            <a:extLst>
              <a:ext uri="{FF2B5EF4-FFF2-40B4-BE49-F238E27FC236}">
                <a16:creationId xmlns:a16="http://schemas.microsoft.com/office/drawing/2014/main" id="{FD570080-EB17-406F-9FA9-54B4145DCEF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257675"/>
            <a:ext cx="490538" cy="490538"/>
          </a:xfrm>
        </p:spPr>
      </p:pic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A5AF2A59-1CC2-4D6E-82C6-4995A03532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-65620" t="-65620" r="-65620" b="-65620"/>
          <a:stretch/>
        </p:blipFill>
        <p:spPr>
          <a:xfrm>
            <a:off x="11150600" y="3979863"/>
            <a:ext cx="1041400" cy="10414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0" y="2690336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b="1" dirty="0" smtClean="0"/>
              <a:t>Example </a:t>
            </a:r>
          </a:p>
          <a:p>
            <a:pPr algn="ctr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Gross annual income: $30,000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Gross monthly income: $2,500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Monthly debt: 500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Credit Score: 640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Calculating your Monthly </a:t>
            </a:r>
            <a:r>
              <a:rPr lang="en-US" sz="4000" dirty="0">
                <a:solidFill>
                  <a:schemeClr val="bg1"/>
                </a:solidFill>
              </a:rPr>
              <a:t>I</a:t>
            </a:r>
            <a:r>
              <a:rPr lang="en-US" sz="4000" dirty="0" smtClean="0">
                <a:solidFill>
                  <a:schemeClr val="bg1"/>
                </a:solidFill>
              </a:rPr>
              <a:t>ncome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66253"/>
              </p:ext>
            </p:extLst>
          </p:nvPr>
        </p:nvGraphicFramePr>
        <p:xfrm>
          <a:off x="3221131" y="2340620"/>
          <a:ext cx="6695235" cy="4334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4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8857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</a:endParaRPr>
                    </a:p>
                    <a:p>
                      <a:pPr marL="679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Income</a:t>
                      </a:r>
                      <a:r>
                        <a:rPr lang="en-US" sz="1000" b="1" dirty="0" smtClean="0">
                          <a:effectLst/>
                        </a:rPr>
                        <a:t>: Worksheet</a:t>
                      </a:r>
                      <a:r>
                        <a:rPr lang="en-US" sz="1000" b="1" baseline="0" dirty="0" smtClean="0">
                          <a:effectLst/>
                        </a:rPr>
                        <a:t> 1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94460" marR="1389380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Average Monthly Amount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7735" marR="921385" algn="ctr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You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628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Co-Borrower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Gross Pay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$2,500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Gross Pay (Second job)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90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Regular Overtime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90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30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Bonuses/Tips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423">
                <a:tc>
                  <a:txBody>
                    <a:bodyPr/>
                    <a:lstStyle/>
                    <a:p>
                      <a:pPr marL="67945" marR="76327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Alimony, Child Support, or Maintenance Income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</a:endParaRPr>
                    </a:p>
                    <a:p>
                      <a:pPr marL="6921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Pension/Social Security Benefits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Dividend/Interest Earnings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830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Business Earnings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344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Veterans Administration Benefits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Unemployment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90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Public Assistance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90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Other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90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830">
                <a:tc>
                  <a:txBody>
                    <a:bodyPr/>
                    <a:lstStyle/>
                    <a:p>
                      <a:pPr marL="6794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Total for each borrower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</a:t>
                      </a:r>
                      <a:endParaRPr lang="en-US" sz="90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$</a:t>
                      </a:r>
                      <a:endParaRPr lang="en-US" sz="9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857">
                <a:tc>
                  <a:txBody>
                    <a:bodyPr/>
                    <a:lstStyle/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Grand Total = Gross Monthly Income</a:t>
                      </a:r>
                      <a:endParaRPr lang="en-US" sz="9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$2,500</a:t>
                      </a:r>
                      <a:endParaRPr lang="en-US" sz="14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Calculating your Monthly </a:t>
            </a:r>
            <a:r>
              <a:rPr lang="en-US" sz="4000" dirty="0"/>
              <a:t>D</a:t>
            </a:r>
            <a:r>
              <a:rPr lang="en-US" sz="4000" dirty="0" smtClean="0"/>
              <a:t>ebt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138720"/>
              </p:ext>
            </p:extLst>
          </p:nvPr>
        </p:nvGraphicFramePr>
        <p:xfrm>
          <a:off x="2753566" y="2438401"/>
          <a:ext cx="7162800" cy="4244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2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82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65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6794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Deb</a:t>
                      </a:r>
                      <a:r>
                        <a:rPr lang="en-US" sz="1200" b="1" baseline="0" dirty="0" smtClean="0">
                          <a:effectLst/>
                        </a:rPr>
                        <a:t>t: Worksheet 2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19316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Average Monthly Amount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42645" marR="83756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You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0960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Co-Borrower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Car Loan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$300.00</a:t>
                      </a:r>
                      <a:endParaRPr lang="en-US" sz="14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$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54229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Installment Loan Payment (Furniture, appliances, etc.)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</a:t>
                      </a:r>
                      <a:r>
                        <a:rPr lang="en-US" sz="1400" b="1" dirty="0" smtClean="0">
                          <a:effectLst/>
                        </a:rPr>
                        <a:t>150.00</a:t>
                      </a:r>
                      <a:endParaRPr lang="en-US" sz="14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Credit Card 1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</a:t>
                      </a:r>
                      <a:r>
                        <a:rPr lang="en-US" sz="1400" b="1" dirty="0" smtClean="0">
                          <a:effectLst/>
                        </a:rPr>
                        <a:t>25.00</a:t>
                      </a:r>
                      <a:endParaRPr lang="en-US" sz="14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Credit Card 2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$</a:t>
                      </a:r>
                      <a:r>
                        <a:rPr lang="en-US" sz="1400" b="1" dirty="0" smtClean="0">
                          <a:effectLst/>
                        </a:rPr>
                        <a:t>25.00</a:t>
                      </a:r>
                      <a:endParaRPr lang="en-US" sz="14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Credit Card 3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8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Student Loan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8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Medical/Health Care Payment (Not insurance)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Other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59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Total for each borrower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$</a:t>
                      </a:r>
                      <a:endParaRPr lang="en-US" sz="1100" b="1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310" marR="0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$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4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Grand Total = Gross Monthly Debt Payments</a:t>
                      </a:r>
                      <a:endParaRPr lang="en-US" sz="11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6675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$500</a:t>
                      </a:r>
                      <a:endParaRPr lang="en-US" sz="14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Ms. Homestead’s Debt-to-Income Ratio?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Gross monthly income: $2,500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Monthly debt : 500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*Hint: ____________ / (divided by)____________ = Debt-to-income Ratio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Debt-to-Income Ratio 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546012"/>
              </p:ext>
            </p:extLst>
          </p:nvPr>
        </p:nvGraphicFramePr>
        <p:xfrm>
          <a:off x="2524966" y="3039291"/>
          <a:ext cx="7391400" cy="1295400"/>
        </p:xfrm>
        <a:graphic>
          <a:graphicData uri="http://schemas.openxmlformats.org/drawingml/2006/table">
            <a:tbl>
              <a:tblPr firstRow="1" firstCol="1" bandRow="1"/>
              <a:tblGrid>
                <a:gridCol w="3365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6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Debt to Income Ratio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All monthly debt payments 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/ Gross Monthly Income from worksheet 1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Debt to Income ratio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$ 500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(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Divided) 2,500    </a:t>
                      </a: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0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.2 or 20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Calibri Light"/>
                        <a:ea typeface="Calibri Light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8370916" y="3614058"/>
            <a:ext cx="1440947" cy="452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6684" y="46416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In this case scenario is the </a:t>
            </a:r>
            <a:r>
              <a:rPr lang="en-US" b="1" dirty="0"/>
              <a:t>debt-to-income ratio higher or lower than 41%? 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42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your Debt-to income ratio says about you: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88840" y="2722534"/>
            <a:ext cx="8663700" cy="3477682"/>
          </a:xfrm>
        </p:spPr>
        <p:txBody>
          <a:bodyPr>
            <a:normAutofit fontScale="40000" lnSpcReduction="20000"/>
          </a:bodyPr>
          <a:lstStyle/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CircularStd-Book"/>
              </a:rPr>
              <a:t>35 percent or less</a:t>
            </a:r>
            <a:r>
              <a:rPr lang="en-US" b="1" dirty="0">
                <a:solidFill>
                  <a:schemeClr val="tx1"/>
                </a:solidFill>
                <a:latin typeface="CircularStd-Book"/>
              </a:rPr>
              <a:t>: 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You look </a:t>
            </a:r>
            <a:r>
              <a:rPr lang="en-US" dirty="0" smtClean="0">
                <a:solidFill>
                  <a:srgbClr val="92D050"/>
                </a:solidFill>
                <a:latin typeface="CircularStd-Book"/>
              </a:rPr>
              <a:t>good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 to the lender.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Your debt is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at a manageable level.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CircularStd-Book"/>
              </a:rPr>
              <a:t>36-49 percent</a:t>
            </a:r>
            <a:r>
              <a:rPr lang="en-US" b="1" dirty="0">
                <a:solidFill>
                  <a:schemeClr val="tx1"/>
                </a:solidFill>
                <a:latin typeface="CircularStd-Book"/>
              </a:rPr>
              <a:t>: 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There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is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room 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to improve your debt. Consider options that will lower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your debt-to-income ratio in case of an unexpected expense, like a medical bill or expensive 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car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repair.</a:t>
            </a: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/>
                </a:solidFill>
                <a:latin typeface="CircularStd-Book"/>
              </a:rPr>
              <a:t>50 percent or more: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You are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in the </a:t>
            </a:r>
            <a:r>
              <a:rPr lang="en-US" dirty="0">
                <a:solidFill>
                  <a:srgbClr val="FF0000"/>
                </a:solidFill>
                <a:latin typeface="CircularStd-Book"/>
              </a:rPr>
              <a:t>danger zone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and are likely to have very little money left for emergencies. This debt-to-income ratio will </a:t>
            </a:r>
            <a:r>
              <a:rPr lang="en-US" dirty="0" smtClean="0">
                <a:solidFill>
                  <a:schemeClr val="tx1"/>
                </a:solidFill>
                <a:latin typeface="CircularStd-Book"/>
              </a:rPr>
              <a:t>have a severe impact on your </a:t>
            </a:r>
            <a:r>
              <a:rPr lang="en-US" dirty="0">
                <a:solidFill>
                  <a:schemeClr val="tx1"/>
                </a:solidFill>
                <a:latin typeface="CircularStd-Book"/>
              </a:rPr>
              <a:t>borrowing options.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of Debt on Affordability: </a:t>
            </a:r>
            <a:br>
              <a:rPr lang="en-US" dirty="0" smtClean="0"/>
            </a:br>
            <a:r>
              <a:rPr lang="en-US" dirty="0" smtClean="0"/>
              <a:t>Income Comparison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-17418"/>
            <a:ext cx="1255885" cy="1255885"/>
          </a:xfrm>
          <a:prstGeom prst="rect">
            <a:avLst/>
          </a:prstGeom>
        </p:spPr>
      </p:pic>
      <p:graphicFrame>
        <p:nvGraphicFramePr>
          <p:cNvPr id="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08189"/>
              </p:ext>
            </p:extLst>
          </p:nvPr>
        </p:nvGraphicFramePr>
        <p:xfrm>
          <a:off x="497443" y="2764489"/>
          <a:ext cx="11234057" cy="3046859"/>
        </p:xfrm>
        <a:graphic>
          <a:graphicData uri="http://schemas.openxmlformats.org/drawingml/2006/table">
            <a:tbl>
              <a:tblPr/>
              <a:tblGrid>
                <a:gridCol w="634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480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3444" marB="43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Income 1</a:t>
                      </a:r>
                    </a:p>
                  </a:txBody>
                  <a:tcPr marT="43444" marB="43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Income 2</a:t>
                      </a:r>
                    </a:p>
                  </a:txBody>
                  <a:tcPr marT="43444" marB="43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a.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Gross annual income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 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$30,000.00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$30,000.00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b. Gross monthly income (= a/12)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$2,500.00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$2,500.00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c. Maximum allowable combined debt amount (=b x 0.41, 41%)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$1,025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$1,025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602190"/>
                  </a:ext>
                </a:extLst>
              </a:tr>
              <a:tr h="3619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d. </a:t>
                      </a:r>
                      <a:r>
                        <a:rPr kumimoji="0" lang="en-US" altLang="ko-K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Monthly debt payments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$200.00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$400.00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e. Maximum allowable PITI = (c- d)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$825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$625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635703"/>
                  </a:ext>
                </a:extLst>
              </a:tr>
              <a:tr h="4986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f.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Approximate affordable home price 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$97,986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$53,447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72294" y="5811348"/>
            <a:ext cx="6283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*Affordable home price calculation using Nerdwallet.com</a:t>
            </a:r>
          </a:p>
          <a:p>
            <a:pPr algn="ctr"/>
            <a:r>
              <a:rPr lang="en-US" dirty="0" smtClean="0"/>
              <a:t>Price difference: $97,986- (minus) $53,447= $44,539 </a:t>
            </a:r>
            <a:endParaRPr lang="en-US" b="1" dirty="0" smtClean="0"/>
          </a:p>
          <a:p>
            <a:pPr algn="ctr"/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9985" y="232756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Income 1 Vs. Income 2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432" y="3182270"/>
            <a:ext cx="1437446" cy="323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6031" y="3182270"/>
            <a:ext cx="1386421" cy="32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009" y="4589243"/>
            <a:ext cx="1438781" cy="32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031" y="4565719"/>
            <a:ext cx="1438781" cy="323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009" y="5350965"/>
            <a:ext cx="1438781" cy="323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031" y="5350965"/>
            <a:ext cx="143878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70" y="792761"/>
            <a:ext cx="8761413" cy="706964"/>
          </a:xfrm>
        </p:spPr>
        <p:txBody>
          <a:bodyPr/>
          <a:lstStyle/>
          <a:p>
            <a:pPr algn="ctr"/>
            <a:r>
              <a:rPr lang="en-US" dirty="0" smtClean="0"/>
              <a:t>Impact of Debt on Affordability:</a:t>
            </a:r>
            <a:br>
              <a:rPr lang="en-US" dirty="0" smtClean="0"/>
            </a:br>
            <a:r>
              <a:rPr lang="en-US" dirty="0" smtClean="0"/>
              <a:t>Income Comparison </a:t>
            </a:r>
            <a:endParaRPr lang="en-US" dirty="0"/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19634"/>
              </p:ext>
            </p:extLst>
          </p:nvPr>
        </p:nvGraphicFramePr>
        <p:xfrm>
          <a:off x="261259" y="2851335"/>
          <a:ext cx="11643360" cy="3141765"/>
        </p:xfrm>
        <a:graphic>
          <a:graphicData uri="http://schemas.openxmlformats.org/drawingml/2006/table">
            <a:tbl>
              <a:tblPr/>
              <a:tblGrid>
                <a:gridCol w="653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6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4807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3444" marB="43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Income 1</a:t>
                      </a:r>
                    </a:p>
                  </a:txBody>
                  <a:tcPr marT="43444" marB="43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Income 2</a:t>
                      </a:r>
                    </a:p>
                  </a:txBody>
                  <a:tcPr marT="43444" marB="43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alpha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a.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Gross annual income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 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$30,000.00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$50,000.00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b. Gross monthly income (= a/12)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$2,500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$4,167.00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8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c. Maximum allowable combined debt amount  (= b×0.41, 41% maximum combined)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$1,025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$1,708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1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d. </a:t>
                      </a:r>
                      <a:r>
                        <a:rPr kumimoji="0" lang="en-US" altLang="ko-KR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Monthly debt payments 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$200.00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$900.00</a:t>
                      </a:r>
                      <a:endParaRPr kumimoji="0" 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algun Gothic"/>
                        <a:cs typeface="Malgun Gothic"/>
                      </a:endParaRP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e. Maximum allowable PITI = (c- d)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$825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$808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36276"/>
                  </a:ext>
                </a:extLst>
              </a:tr>
              <a:tr h="3711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f. 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Approximate affordable home price </a:t>
                      </a:r>
                    </a:p>
                  </a:txBody>
                  <a:tcPr marL="182880"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$97,986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algun Gothic"/>
                          <a:cs typeface="Malgun Gothic"/>
                        </a:rPr>
                        <a:t>$75,716</a:t>
                      </a:r>
                    </a:p>
                  </a:txBody>
                  <a:tcPr marT="43444" marB="43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54190" y="3335054"/>
            <a:ext cx="1410789" cy="3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493830" y="3340596"/>
            <a:ext cx="1410789" cy="3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96844" y="4912155"/>
            <a:ext cx="1168136" cy="3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90167" y="4848960"/>
            <a:ext cx="1214452" cy="3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9206" y="6119924"/>
            <a:ext cx="648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Price difference: $97,986- (minus) $75,716= $22,270 </a:t>
            </a:r>
            <a:endParaRPr lang="en-US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4715417" y="2402753"/>
            <a:ext cx="2735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Income 1 Vs. Income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21" y="5669984"/>
            <a:ext cx="1438781" cy="323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002" y="5669984"/>
            <a:ext cx="1438781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Homeownerships </a:t>
            </a:r>
            <a:r>
              <a:rPr lang="en-US" dirty="0"/>
              <a:t>C</a:t>
            </a:r>
            <a:r>
              <a:rPr lang="en-US" dirty="0" smtClean="0"/>
              <a:t>osts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 payment: 3-5 % of loan amount (FHA, Conventional, VA)</a:t>
            </a:r>
          </a:p>
          <a:p>
            <a:r>
              <a:rPr lang="en-US" dirty="0" smtClean="0"/>
              <a:t>Closing costs: 2-7 % of loan amount. </a:t>
            </a:r>
          </a:p>
          <a:p>
            <a:r>
              <a:rPr lang="en-US" dirty="0" smtClean="0"/>
              <a:t>Home maintenance fees: 2-5% of the value of the home per year.</a:t>
            </a:r>
          </a:p>
          <a:p>
            <a:pPr lvl="1"/>
            <a:r>
              <a:rPr lang="en-US" dirty="0"/>
              <a:t>Ex: $200,000 (home price) X .02 = $4,000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Housing Affordability Calculators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779" y="2379056"/>
            <a:ext cx="3105188" cy="341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14" y="3117271"/>
            <a:ext cx="5099165" cy="1152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Common </a:t>
            </a:r>
            <a:r>
              <a:rPr lang="en-US" dirty="0"/>
              <a:t>H</a:t>
            </a:r>
            <a:r>
              <a:rPr lang="en-US" dirty="0" smtClean="0"/>
              <a:t>ousing Mistakes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28639" y="2645219"/>
            <a:ext cx="6686466" cy="1768839"/>
          </a:xfrm>
        </p:spPr>
        <p:txBody>
          <a:bodyPr/>
          <a:lstStyle/>
          <a:p>
            <a:pPr lvl="1"/>
            <a:r>
              <a:rPr lang="en-US" dirty="0" smtClean="0"/>
              <a:t>Searching for a home before calculating the costs</a:t>
            </a:r>
          </a:p>
          <a:p>
            <a:pPr lvl="1"/>
            <a:r>
              <a:rPr lang="en-US" dirty="0" smtClean="0"/>
              <a:t>Falling in love with a home you can not afford</a:t>
            </a:r>
          </a:p>
          <a:p>
            <a:pPr lvl="1"/>
            <a:r>
              <a:rPr lang="en-US" dirty="0" smtClean="0"/>
              <a:t>Miscalculating the costs of homeownership </a:t>
            </a:r>
          </a:p>
          <a:p>
            <a:pPr lvl="1"/>
            <a:r>
              <a:rPr lang="en-US" dirty="0" smtClean="0"/>
              <a:t>Maxing out your income to purchase your dream home 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4" y="2520258"/>
            <a:ext cx="3340939" cy="25686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Take-a-way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your debt-to-income ratio exceeds </a:t>
            </a:r>
            <a:r>
              <a:rPr lang="en-US" dirty="0"/>
              <a:t>what the </a:t>
            </a:r>
            <a:r>
              <a:rPr lang="en-US" dirty="0" smtClean="0"/>
              <a:t>calculation allows (41 % or less), you need </a:t>
            </a:r>
            <a:r>
              <a:rPr lang="en-US" dirty="0"/>
              <a:t>to work to reduce </a:t>
            </a:r>
            <a:r>
              <a:rPr lang="en-US" dirty="0" smtClean="0"/>
              <a:t>your current debt-to-income ratio to meet the </a:t>
            </a:r>
            <a:r>
              <a:rPr lang="en-US" dirty="0"/>
              <a:t>allowable amount </a:t>
            </a:r>
            <a:r>
              <a:rPr lang="en-US" b="1" u="sng" dirty="0" smtClean="0">
                <a:solidFill>
                  <a:srgbClr val="FF0000"/>
                </a:solidFill>
              </a:rPr>
              <a:t>before</a:t>
            </a:r>
            <a:r>
              <a:rPr lang="en-US" dirty="0" smtClean="0"/>
              <a:t> applying </a:t>
            </a:r>
            <a:r>
              <a:rPr lang="en-US" dirty="0"/>
              <a:t>for a </a:t>
            </a:r>
            <a:r>
              <a:rPr lang="en-US" dirty="0" smtClean="0"/>
              <a:t>mortgage.</a:t>
            </a:r>
          </a:p>
          <a:p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The </a:t>
            </a:r>
            <a:r>
              <a:rPr lang="en-US" altLang="ko-KR" dirty="0">
                <a:solidFill>
                  <a:prstClr val="black"/>
                </a:solidFill>
                <a:ea typeface="Gulim" pitchFamily="34" charset="-127"/>
              </a:rPr>
              <a:t>difference in monthly debt can make a significant difference in the price of the home you can afford. </a:t>
            </a: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The </a:t>
            </a:r>
            <a:r>
              <a:rPr lang="en-US" altLang="ko-KR" b="1" u="sng" dirty="0" smtClean="0">
                <a:solidFill>
                  <a:srgbClr val="FF0000"/>
                </a:solidFill>
                <a:ea typeface="Gulim" pitchFamily="34" charset="-127"/>
              </a:rPr>
              <a:t>more</a:t>
            </a: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 you owe in debt the </a:t>
            </a:r>
            <a:r>
              <a:rPr lang="en-US" altLang="ko-KR" b="1" u="sng" dirty="0" smtClean="0">
                <a:solidFill>
                  <a:srgbClr val="FF0000"/>
                </a:solidFill>
                <a:ea typeface="Gulim" pitchFamily="34" charset="-127"/>
              </a:rPr>
              <a:t>less </a:t>
            </a: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mortgage you can </a:t>
            </a:r>
            <a:r>
              <a:rPr lang="en-US" altLang="ko-KR" dirty="0" smtClean="0">
                <a:solidFill>
                  <a:prstClr val="black"/>
                </a:solidFill>
                <a:ea typeface="Gulim" pitchFamily="34" charset="-127"/>
              </a:rPr>
              <a:t>afford.</a:t>
            </a:r>
            <a:endParaRPr lang="en-US" altLang="ko-KR" dirty="0" smtClean="0">
              <a:solidFill>
                <a:prstClr val="black"/>
              </a:solidFill>
              <a:ea typeface="Gulim" pitchFamily="34" charset="-127"/>
            </a:endParaRPr>
          </a:p>
          <a:p>
            <a:r>
              <a:rPr lang="en-US" dirty="0" smtClean="0"/>
              <a:t>Find ways to reduce your monthly debt.</a:t>
            </a:r>
          </a:p>
          <a:p>
            <a:r>
              <a:rPr lang="en-US" dirty="0" smtClean="0"/>
              <a:t>If </a:t>
            </a:r>
            <a:r>
              <a:rPr lang="en-US" dirty="0"/>
              <a:t>you already have long-term loans, pay off those debts ASAP. </a:t>
            </a:r>
          </a:p>
          <a:p>
            <a:r>
              <a:rPr lang="en-US" dirty="0"/>
              <a:t>Pay more than the minimum </a:t>
            </a:r>
            <a:r>
              <a:rPr lang="en-US" dirty="0" smtClean="0"/>
              <a:t>payment.</a:t>
            </a:r>
            <a:endParaRPr lang="en-US" dirty="0"/>
          </a:p>
          <a:p>
            <a:r>
              <a:rPr lang="en-US" dirty="0"/>
              <a:t>Avoid using credit </a:t>
            </a:r>
            <a:r>
              <a:rPr lang="en-US" dirty="0" smtClean="0"/>
              <a:t>cards.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Bottom Line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34224" y="2690586"/>
            <a:ext cx="8761412" cy="34163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Start where you are. Use what you have. Do what you can.” ­Arthur Ashe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028" y="2412307"/>
            <a:ext cx="8761412" cy="3416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Lender: Borrower’s Financial Picture</a:t>
            </a:r>
            <a:endParaRPr lang="en-US" sz="4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603" y="4398780"/>
            <a:ext cx="3578955" cy="7559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185" y="3011793"/>
            <a:ext cx="3630816" cy="7498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89762" y="4532468"/>
            <a:ext cx="327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Mortgage (</a:t>
            </a:r>
            <a:r>
              <a:rPr lang="en-US" sz="1400" dirty="0" smtClean="0"/>
              <a:t>Principal, Interest, Taxes, Insurance-PITI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80465" y="3156893"/>
            <a:ext cx="355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Monthly debt ( debt-to-income ratio)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800" y="2878105"/>
            <a:ext cx="3580962" cy="749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2434" y="2981647"/>
            <a:ext cx="226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Gross monthly income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Impact of your Debt-to-Income </a:t>
            </a:r>
            <a:r>
              <a:rPr lang="en-US" sz="4000" dirty="0"/>
              <a:t>R</a:t>
            </a:r>
            <a:r>
              <a:rPr lang="en-US" sz="4000" dirty="0" smtClean="0"/>
              <a:t>atio</a:t>
            </a:r>
            <a:r>
              <a:rPr lang="en-US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Debt-to-income ratio </a:t>
            </a:r>
            <a:r>
              <a:rPr lang="en-US" dirty="0"/>
              <a:t>is one of the metrics that </a:t>
            </a:r>
            <a:r>
              <a:rPr lang="en-US" dirty="0" smtClean="0"/>
              <a:t>lenders use </a:t>
            </a:r>
            <a:r>
              <a:rPr lang="en-US" dirty="0"/>
              <a:t>to measure an individual’s ability to manage monthly payments and repay debts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u="sng" dirty="0" smtClean="0">
                <a:solidFill>
                  <a:schemeClr val="tx1"/>
                </a:solidFill>
              </a:rPr>
              <a:t>​calculation: </a:t>
            </a:r>
            <a:r>
              <a:rPr lang="en-US" b="1" dirty="0" smtClean="0">
                <a:solidFill>
                  <a:schemeClr val="tx1"/>
                </a:solidFill>
              </a:rPr>
              <a:t>Debt-to-income ratio= Total monthly debt payments/(divided) Gross monthly income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Debt-to-income ratio should not exceed more than 41% of gross monthly income. </a:t>
            </a:r>
          </a:p>
          <a:p>
            <a:r>
              <a:rPr lang="en-US" dirty="0" smtClean="0"/>
              <a:t>High debt to income ratio:</a:t>
            </a:r>
          </a:p>
          <a:p>
            <a:pPr lvl="1"/>
            <a:r>
              <a:rPr lang="en-US" dirty="0" smtClean="0"/>
              <a:t>High interest rate</a:t>
            </a:r>
          </a:p>
          <a:p>
            <a:pPr lvl="1"/>
            <a:r>
              <a:rPr lang="en-US" dirty="0" smtClean="0"/>
              <a:t>Denial of mortgage application ​</a:t>
            </a:r>
            <a:r>
              <a:rPr lang="en-US" dirty="0"/>
              <a:t>	</a:t>
            </a:r>
          </a:p>
        </p:txBody>
      </p:sp>
      <p:pic>
        <p:nvPicPr>
          <p:cNvPr id="12" name="Picture Placeholder 11" descr="Open Book">
            <a:extLst>
              <a:ext uri="{FF2B5EF4-FFF2-40B4-BE49-F238E27FC236}">
                <a16:creationId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63313" y="2401888"/>
            <a:ext cx="928687" cy="928687"/>
          </a:xfrm>
        </p:spPr>
      </p:pic>
      <p:pic>
        <p:nvPicPr>
          <p:cNvPr id="14" name="Picture Placeholder 13" descr="Pencil">
            <a:extLst>
              <a:ext uri="{FF2B5EF4-FFF2-40B4-BE49-F238E27FC236}">
                <a16:creationId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61725" y="2400300"/>
            <a:ext cx="930275" cy="9302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29/41% Rule of Thumb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982" y="2512060"/>
            <a:ext cx="8761412" cy="3416300"/>
          </a:xfrm>
        </p:spPr>
        <p:txBody>
          <a:bodyPr/>
          <a:lstStyle/>
          <a:p>
            <a:r>
              <a:rPr lang="en-US" dirty="0"/>
              <a:t>Spend no more than </a:t>
            </a:r>
            <a:r>
              <a:rPr lang="en-US" b="1" u="sng" dirty="0" smtClean="0"/>
              <a:t>29 </a:t>
            </a:r>
            <a:r>
              <a:rPr lang="en-US" b="1" u="sng" dirty="0"/>
              <a:t>% </a:t>
            </a:r>
            <a:r>
              <a:rPr lang="en-US" dirty="0"/>
              <a:t>of your gross monthly income on housing expenses and </a:t>
            </a:r>
            <a:r>
              <a:rPr lang="en-US" dirty="0" smtClean="0"/>
              <a:t>up to</a:t>
            </a:r>
            <a:r>
              <a:rPr lang="en-US" dirty="0"/>
              <a:t> </a:t>
            </a:r>
            <a:r>
              <a:rPr lang="en-US" b="1" u="sng" dirty="0" smtClean="0"/>
              <a:t>41</a:t>
            </a:r>
            <a:r>
              <a:rPr lang="en-US" b="1" u="sng" dirty="0"/>
              <a:t>% </a:t>
            </a:r>
            <a:r>
              <a:rPr lang="en-US" dirty="0"/>
              <a:t> </a:t>
            </a:r>
            <a:r>
              <a:rPr lang="en-US" dirty="0" smtClean="0"/>
              <a:t>on debt.</a:t>
            </a:r>
          </a:p>
          <a:p>
            <a:r>
              <a:rPr lang="en-US" dirty="0" smtClean="0"/>
              <a:t>Exceeding more than 41% can cause you to maxing out your income to purchase your dream home can lead to financial hardship. </a:t>
            </a:r>
          </a:p>
          <a:p>
            <a:pPr lvl="1"/>
            <a:r>
              <a:rPr lang="en-US" dirty="0" smtClean="0"/>
              <a:t>Just because you qualify for a $300,000 loan does not mean you can afford the monthly payment that comes along with it.</a:t>
            </a:r>
          </a:p>
          <a:p>
            <a:r>
              <a:rPr lang="en-US" dirty="0" smtClean="0"/>
              <a:t>Allows you to have enough room in budget for emergencies and unexpected housing expenses. </a:t>
            </a:r>
          </a:p>
          <a:p>
            <a:pPr lvl="1"/>
            <a:r>
              <a:rPr lang="en-US" dirty="0" smtClean="0"/>
              <a:t>Home maintenance costs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</a:rPr>
              <a:t>Crunch the Numbers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Three basic considerations </a:t>
            </a:r>
          </a:p>
          <a:p>
            <a:pPr marL="0" indent="0">
              <a:buNone/>
            </a:pPr>
            <a:r>
              <a:rPr lang="en-US" dirty="0" smtClean="0"/>
              <a:t>	1. Take home pay-</a:t>
            </a:r>
            <a:r>
              <a:rPr lang="en-US" b="1" dirty="0" smtClean="0"/>
              <a:t>you and your co-borrower, if applicable.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Debt payments-</a:t>
            </a:r>
            <a:r>
              <a:rPr lang="en-US" b="1" dirty="0" smtClean="0"/>
              <a:t>minimum payments.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loans (car, student,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credit card payments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alimony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child support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Total combined housing expenses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711" y="3471672"/>
            <a:ext cx="3822192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Much can you Afford?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357382"/>
              </p:ext>
            </p:extLst>
          </p:nvPr>
        </p:nvGraphicFramePr>
        <p:xfrm>
          <a:off x="1520714" y="2445559"/>
          <a:ext cx="8761412" cy="4251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90353">
                  <a:extLst>
                    <a:ext uri="{9D8B030D-6E8A-4147-A177-3AD203B41FA5}">
                      <a16:colId xmlns:a16="http://schemas.microsoft.com/office/drawing/2014/main" val="1181493385"/>
                    </a:ext>
                  </a:extLst>
                </a:gridCol>
                <a:gridCol w="2190353">
                  <a:extLst>
                    <a:ext uri="{9D8B030D-6E8A-4147-A177-3AD203B41FA5}">
                      <a16:colId xmlns:a16="http://schemas.microsoft.com/office/drawing/2014/main" val="2793796900"/>
                    </a:ext>
                  </a:extLst>
                </a:gridCol>
                <a:gridCol w="2190353">
                  <a:extLst>
                    <a:ext uri="{9D8B030D-6E8A-4147-A177-3AD203B41FA5}">
                      <a16:colId xmlns:a16="http://schemas.microsoft.com/office/drawing/2014/main" val="2646801973"/>
                    </a:ext>
                  </a:extLst>
                </a:gridCol>
                <a:gridCol w="2190353">
                  <a:extLst>
                    <a:ext uri="{9D8B030D-6E8A-4147-A177-3AD203B41FA5}">
                      <a16:colId xmlns:a16="http://schemas.microsoft.com/office/drawing/2014/main" val="2030610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Annual Gross</a:t>
                      </a:r>
                      <a:r>
                        <a:rPr lang="en-US" baseline="0" dirty="0" smtClean="0"/>
                        <a:t> Income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r>
                        <a:rPr lang="en-US" baseline="0" dirty="0" smtClean="0"/>
                        <a:t> Gross Income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</a:t>
                      </a:r>
                      <a:r>
                        <a:rPr lang="en-US" baseline="0" dirty="0" smtClean="0"/>
                        <a:t> Mortgage PITI (29%)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</a:t>
                      </a:r>
                      <a:r>
                        <a:rPr lang="en-US" baseline="0" dirty="0" smtClean="0"/>
                        <a:t>y Mortgage (PITI (41%)-No debt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22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88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$1,367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70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005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$2,050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8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$5,833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$1,692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$2,392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813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$6,667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$1,933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$2,733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2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$2,175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2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$8,333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$3,417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48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$9,167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$2,658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$3,758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85576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Principal, Interest, Taxes, and Insurance Calculation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0761" b="9470"/>
          <a:stretch/>
        </p:blipFill>
        <p:spPr>
          <a:xfrm>
            <a:off x="929440" y="2656114"/>
            <a:ext cx="3038676" cy="375952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7009" b="9240"/>
          <a:stretch/>
        </p:blipFill>
        <p:spPr>
          <a:xfrm>
            <a:off x="4598126" y="2656114"/>
            <a:ext cx="3108960" cy="3759527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8300968" y="2649883"/>
            <a:ext cx="3227887" cy="34163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Principal &amp; Interest-$637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Property Taxes-$368 ($4,416/</a:t>
            </a:r>
            <a:r>
              <a:rPr lang="en-US" b="1" dirty="0" err="1" smtClean="0">
                <a:solidFill>
                  <a:srgbClr val="FF0000"/>
                </a:solidFill>
              </a:rPr>
              <a:t>yr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HOA- $</a:t>
            </a:r>
            <a:r>
              <a:rPr lang="en-US" b="1" dirty="0" smtClean="0">
                <a:solidFill>
                  <a:srgbClr val="FF0000"/>
                </a:solidFill>
              </a:rPr>
              <a:t>383</a:t>
            </a:r>
          </a:p>
          <a:p>
            <a:endParaRPr lang="en-US" dirty="0" smtClean="0"/>
          </a:p>
          <a:p>
            <a:r>
              <a:rPr lang="en-US" dirty="0" smtClean="0"/>
              <a:t>Home insurance- $56</a:t>
            </a:r>
          </a:p>
          <a:p>
            <a:endParaRPr lang="en-US" dirty="0"/>
          </a:p>
          <a:p>
            <a:r>
              <a:rPr lang="en-US" dirty="0" smtClean="0"/>
              <a:t>Mortgage Insurance-$123</a:t>
            </a:r>
          </a:p>
          <a:p>
            <a:endParaRPr lang="en-US" dirty="0"/>
          </a:p>
          <a:p>
            <a:r>
              <a:rPr lang="en-US" b="1" u="sng" dirty="0" smtClean="0"/>
              <a:t>Total: $ 1,567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3022" y="5883691"/>
            <a:ext cx="1111667" cy="97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6942" y="6092475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*Visit your property appraisers website to find property tax information.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749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HOA Fees and Property 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HOA fees </a:t>
            </a:r>
          </a:p>
          <a:p>
            <a:pPr lvl="1"/>
            <a:r>
              <a:rPr lang="en-US" dirty="0" smtClean="0"/>
              <a:t>Fees may exceed maximum allowable limits.</a:t>
            </a:r>
          </a:p>
          <a:p>
            <a:pPr lvl="1"/>
            <a:r>
              <a:rPr lang="en-US" dirty="0" smtClean="0"/>
              <a:t>Could affect your ability to afford the home of your choice.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Taxes</a:t>
            </a:r>
          </a:p>
          <a:p>
            <a:pPr lvl="1"/>
            <a:r>
              <a:rPr lang="en-US" dirty="0" smtClean="0"/>
              <a:t>Homestead</a:t>
            </a:r>
          </a:p>
          <a:p>
            <a:pPr lvl="1"/>
            <a:r>
              <a:rPr lang="en-US" dirty="0"/>
              <a:t>Community Development District (CDD)-included in </a:t>
            </a:r>
            <a:r>
              <a:rPr lang="en-US" dirty="0" smtClean="0"/>
              <a:t>taxes</a:t>
            </a:r>
          </a:p>
          <a:p>
            <a:pPr lvl="1"/>
            <a:r>
              <a:rPr lang="en-US" dirty="0" smtClean="0"/>
              <a:t>Fluctuates each year.</a:t>
            </a:r>
          </a:p>
          <a:p>
            <a:pPr lvl="1"/>
            <a:r>
              <a:rPr lang="en-US" dirty="0"/>
              <a:t>May not qualify for home despite approving for the loan amount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Budget Accordingly.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394" y="0"/>
            <a:ext cx="1255885" cy="1255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022" y="5651846"/>
            <a:ext cx="1111667" cy="11116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6575" y="5651846"/>
            <a:ext cx="633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 your research!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42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83CA34-C6E2-49BA-ACFF-78ADEC0C28F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1307</Words>
  <Application>Microsoft Office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Malgun Gothic</vt:lpstr>
      <vt:lpstr>Arial</vt:lpstr>
      <vt:lpstr>Calibri</vt:lpstr>
      <vt:lpstr>Calibri Light</vt:lpstr>
      <vt:lpstr>Century Gothic</vt:lpstr>
      <vt:lpstr>CircularStd-Book</vt:lpstr>
      <vt:lpstr>Gulim</vt:lpstr>
      <vt:lpstr>Times New Roman</vt:lpstr>
      <vt:lpstr>Wingdings</vt:lpstr>
      <vt:lpstr>Wingdings 3</vt:lpstr>
      <vt:lpstr>Ion Boardroom</vt:lpstr>
      <vt:lpstr>Housing Affordability: How much home can you afford?</vt:lpstr>
      <vt:lpstr>Common Housing Mistakes</vt:lpstr>
      <vt:lpstr>Lender: Borrower’s Financial Picture</vt:lpstr>
      <vt:lpstr>Impact of your Debt-to-Income Ratio </vt:lpstr>
      <vt:lpstr>29/41% Rule of Thumb </vt:lpstr>
      <vt:lpstr>Crunch the Numbers </vt:lpstr>
      <vt:lpstr>How Much can you Afford?</vt:lpstr>
      <vt:lpstr>Principal, Interest, Taxes, and Insurance Calculation</vt:lpstr>
      <vt:lpstr>HOA Fees and Property Taxes</vt:lpstr>
      <vt:lpstr>How Much House can you Afford: Activity</vt:lpstr>
      <vt:lpstr>Calculating your Monthly Income</vt:lpstr>
      <vt:lpstr>Calculating your Monthly Debt </vt:lpstr>
      <vt:lpstr>What is Ms. Homestead’s Debt-to-Income Ratio?</vt:lpstr>
      <vt:lpstr>Debt-to-Income Ratio </vt:lpstr>
      <vt:lpstr>What your Debt-to income ratio says about you:</vt:lpstr>
      <vt:lpstr>Impact of Debt on Affordability:  Income Comparison  </vt:lpstr>
      <vt:lpstr>Impact of Debt on Affordability: Income Comparison </vt:lpstr>
      <vt:lpstr>Homeownerships Costs </vt:lpstr>
      <vt:lpstr>Housing Affordability Calculators  </vt:lpstr>
      <vt:lpstr>Key Take-a-way</vt:lpstr>
      <vt:lpstr>Bottom Line 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2020-07-25T00:57:23Z</dcterms:created>
  <dcterms:modified xsi:type="dcterms:W3CDTF">2021-02-11T19:05:17Z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