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9" r:id="rId3"/>
    <p:sldId id="271" r:id="rId4"/>
    <p:sldId id="273" r:id="rId5"/>
    <p:sldId id="280" r:id="rId6"/>
    <p:sldId id="284" r:id="rId7"/>
    <p:sldId id="277" r:id="rId8"/>
    <p:sldId id="285" r:id="rId9"/>
    <p:sldId id="264" r:id="rId10"/>
    <p:sldId id="278" r:id="rId11"/>
    <p:sldId id="281" r:id="rId12"/>
    <p:sldId id="279" r:id="rId13"/>
    <p:sldId id="275" r:id="rId14"/>
    <p:sldId id="282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83" d="100"/>
          <a:sy n="83" d="100"/>
        </p:scale>
        <p:origin x="141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9F96A-2F89-484E-BB6B-05BF2D30323E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DD39F3-77BF-4436-A183-526B9BFAD13B}">
      <dgm:prSet phldrT="[Text]" custT="1"/>
      <dgm:spPr/>
      <dgm:t>
        <a:bodyPr/>
        <a:lstStyle/>
        <a:p>
          <a:r>
            <a:rPr lang="en-US" sz="2000" dirty="0" smtClean="0"/>
            <a:t>Offer accepted</a:t>
          </a:r>
          <a:endParaRPr lang="en-US" sz="2000" dirty="0"/>
        </a:p>
      </dgm:t>
    </dgm:pt>
    <dgm:pt modelId="{CD7A0A02-605B-4BA1-80F6-AE0F2E09EEB0}" type="parTrans" cxnId="{4EFD8062-7229-4E16-93FC-5BCFF81D1BF6}">
      <dgm:prSet/>
      <dgm:spPr/>
      <dgm:t>
        <a:bodyPr/>
        <a:lstStyle/>
        <a:p>
          <a:endParaRPr lang="en-US"/>
        </a:p>
      </dgm:t>
    </dgm:pt>
    <dgm:pt modelId="{70EA6926-BD98-42AA-9FCF-2C41A901E1D9}" type="sibTrans" cxnId="{4EFD8062-7229-4E16-93FC-5BCFF81D1BF6}">
      <dgm:prSet/>
      <dgm:spPr/>
      <dgm:t>
        <a:bodyPr/>
        <a:lstStyle/>
        <a:p>
          <a:endParaRPr lang="en-US"/>
        </a:p>
      </dgm:t>
    </dgm:pt>
    <dgm:pt modelId="{884E7711-B19B-4D57-842E-AD4D45337DFF}">
      <dgm:prSet phldrT="[Text]" custT="1"/>
      <dgm:spPr/>
      <dgm:t>
        <a:bodyPr/>
        <a:lstStyle/>
        <a:p>
          <a:r>
            <a:rPr lang="en-US" sz="2000" dirty="0" smtClean="0"/>
            <a:t>Apply for loan(5 days)</a:t>
          </a:r>
          <a:endParaRPr lang="en-US" sz="2000" dirty="0"/>
        </a:p>
      </dgm:t>
    </dgm:pt>
    <dgm:pt modelId="{36014CB7-59E0-4971-9152-3A144F89B185}" type="parTrans" cxnId="{81585F8F-8CDA-4865-B84D-8499B5E59AC3}">
      <dgm:prSet/>
      <dgm:spPr/>
      <dgm:t>
        <a:bodyPr/>
        <a:lstStyle/>
        <a:p>
          <a:endParaRPr lang="en-US"/>
        </a:p>
      </dgm:t>
    </dgm:pt>
    <dgm:pt modelId="{0EC0A7EB-5A7C-4179-A4AE-0355085597AA}" type="sibTrans" cxnId="{81585F8F-8CDA-4865-B84D-8499B5E59AC3}">
      <dgm:prSet/>
      <dgm:spPr/>
      <dgm:t>
        <a:bodyPr/>
        <a:lstStyle/>
        <a:p>
          <a:endParaRPr lang="en-US"/>
        </a:p>
      </dgm:t>
    </dgm:pt>
    <dgm:pt modelId="{5FDB93E4-9280-40C9-AC0C-23A61120D5E7}">
      <dgm:prSet phldrT="[Text]" custT="1"/>
      <dgm:spPr/>
      <dgm:t>
        <a:bodyPr/>
        <a:lstStyle/>
        <a:p>
          <a:r>
            <a:rPr lang="en-US" sz="2000" dirty="0" smtClean="0"/>
            <a:t>Make deposit</a:t>
          </a:r>
        </a:p>
        <a:p>
          <a:r>
            <a:rPr lang="en-US" sz="2000" dirty="0" smtClean="0"/>
            <a:t>(3days) </a:t>
          </a:r>
          <a:endParaRPr lang="en-US" sz="2000" dirty="0"/>
        </a:p>
      </dgm:t>
    </dgm:pt>
    <dgm:pt modelId="{EA036C94-BB32-4D58-90FC-A53CA07896F0}" type="parTrans" cxnId="{25432B97-1948-45BB-BA5E-1DAD3B274F4C}">
      <dgm:prSet/>
      <dgm:spPr/>
      <dgm:t>
        <a:bodyPr/>
        <a:lstStyle/>
        <a:p>
          <a:endParaRPr lang="en-US"/>
        </a:p>
      </dgm:t>
    </dgm:pt>
    <dgm:pt modelId="{6A347EE1-26BB-4C00-AF2E-F2596F35CA2C}" type="sibTrans" cxnId="{25432B97-1948-45BB-BA5E-1DAD3B274F4C}">
      <dgm:prSet/>
      <dgm:spPr/>
      <dgm:t>
        <a:bodyPr/>
        <a:lstStyle/>
        <a:p>
          <a:endParaRPr lang="en-US"/>
        </a:p>
      </dgm:t>
    </dgm:pt>
    <dgm:pt modelId="{AEA2DBC8-1672-4186-AA28-984851B77A4F}">
      <dgm:prSet phldrT="[Text]" custT="1"/>
      <dgm:spPr/>
      <dgm:t>
        <a:bodyPr/>
        <a:lstStyle/>
        <a:p>
          <a:r>
            <a:rPr lang="en-US" sz="2000" dirty="0" smtClean="0"/>
            <a:t>Inspection (15days?)</a:t>
          </a:r>
        </a:p>
        <a:p>
          <a:r>
            <a:rPr lang="en-US" sz="1600" dirty="0" smtClean="0"/>
            <a:t>Research Insurance</a:t>
          </a:r>
          <a:endParaRPr lang="en-US" sz="1600" dirty="0"/>
        </a:p>
      </dgm:t>
    </dgm:pt>
    <dgm:pt modelId="{C9F47A07-8514-4804-80CE-372A901B1D67}" type="parTrans" cxnId="{B3DB455A-8E77-4BF4-9ACE-08EFA754179F}">
      <dgm:prSet/>
      <dgm:spPr/>
      <dgm:t>
        <a:bodyPr/>
        <a:lstStyle/>
        <a:p>
          <a:endParaRPr lang="en-US"/>
        </a:p>
      </dgm:t>
    </dgm:pt>
    <dgm:pt modelId="{940BB421-C0D8-48D5-853E-C463564A280D}" type="sibTrans" cxnId="{B3DB455A-8E77-4BF4-9ACE-08EFA754179F}">
      <dgm:prSet/>
      <dgm:spPr/>
      <dgm:t>
        <a:bodyPr/>
        <a:lstStyle/>
        <a:p>
          <a:endParaRPr lang="en-US"/>
        </a:p>
      </dgm:t>
    </dgm:pt>
    <dgm:pt modelId="{137B04C4-68CB-4297-821E-B94DC1F43D8E}">
      <dgm:prSet phldrT="[Text]" custT="1"/>
      <dgm:spPr/>
      <dgm:t>
        <a:bodyPr/>
        <a:lstStyle/>
        <a:p>
          <a:r>
            <a:rPr lang="en-US" sz="2000" dirty="0" smtClean="0"/>
            <a:t>Appraisal</a:t>
          </a:r>
          <a:endParaRPr lang="en-US" sz="2000" dirty="0"/>
        </a:p>
      </dgm:t>
    </dgm:pt>
    <dgm:pt modelId="{4979D615-5467-40B1-A9E2-4FB73AECEADF}" type="parTrans" cxnId="{96C46495-63C6-447B-B542-AEC3FC22775F}">
      <dgm:prSet/>
      <dgm:spPr/>
      <dgm:t>
        <a:bodyPr/>
        <a:lstStyle/>
        <a:p>
          <a:endParaRPr lang="en-US"/>
        </a:p>
      </dgm:t>
    </dgm:pt>
    <dgm:pt modelId="{F918DB98-AC1E-4257-9FC3-48C08EE2F3D3}" type="sibTrans" cxnId="{96C46495-63C6-447B-B542-AEC3FC22775F}">
      <dgm:prSet/>
      <dgm:spPr/>
      <dgm:t>
        <a:bodyPr/>
        <a:lstStyle/>
        <a:p>
          <a:endParaRPr lang="en-US"/>
        </a:p>
      </dgm:t>
    </dgm:pt>
    <dgm:pt modelId="{BF275D2A-A93A-4D8D-82E5-32E351F983E3}">
      <dgm:prSet custT="1"/>
      <dgm:spPr/>
      <dgm:t>
        <a:bodyPr/>
        <a:lstStyle/>
        <a:p>
          <a:r>
            <a:rPr lang="en-US" sz="2000" dirty="0" smtClean="0"/>
            <a:t>Closing Docs(3 days before)</a:t>
          </a:r>
        </a:p>
        <a:p>
          <a:r>
            <a:rPr lang="en-US" sz="2000" dirty="0" smtClean="0"/>
            <a:t>Utilities</a:t>
          </a:r>
          <a:endParaRPr lang="en-US" sz="2000" dirty="0"/>
        </a:p>
      </dgm:t>
    </dgm:pt>
    <dgm:pt modelId="{4E0ACC19-D8C8-4A59-9DF4-640BFD9BB6DD}" type="parTrans" cxnId="{5E6E6414-8282-491C-A82E-7F3F86ED983C}">
      <dgm:prSet/>
      <dgm:spPr/>
      <dgm:t>
        <a:bodyPr/>
        <a:lstStyle/>
        <a:p>
          <a:endParaRPr lang="en-US"/>
        </a:p>
      </dgm:t>
    </dgm:pt>
    <dgm:pt modelId="{19BA2E9F-DE1C-417A-9210-48E02E2FA977}" type="sibTrans" cxnId="{5E6E6414-8282-491C-A82E-7F3F86ED983C}">
      <dgm:prSet/>
      <dgm:spPr/>
      <dgm:t>
        <a:bodyPr/>
        <a:lstStyle/>
        <a:p>
          <a:endParaRPr lang="en-US"/>
        </a:p>
      </dgm:t>
    </dgm:pt>
    <dgm:pt modelId="{4C2D80A8-BFB2-4E8D-985C-0A7B7F38E60B}">
      <dgm:prSet custT="1"/>
      <dgm:spPr/>
      <dgm:t>
        <a:bodyPr/>
        <a:lstStyle/>
        <a:p>
          <a:r>
            <a:rPr lang="en-US" sz="2000" dirty="0" smtClean="0"/>
            <a:t>Pre-Close Walk thru</a:t>
          </a:r>
          <a:endParaRPr lang="en-US" sz="2000" dirty="0"/>
        </a:p>
      </dgm:t>
    </dgm:pt>
    <dgm:pt modelId="{16DBFD88-7C25-4AAF-9753-9D714B3D1DED}" type="parTrans" cxnId="{3CB1A3B4-F50B-4B7E-BD13-C58EFFB2038C}">
      <dgm:prSet/>
      <dgm:spPr/>
      <dgm:t>
        <a:bodyPr/>
        <a:lstStyle/>
        <a:p>
          <a:endParaRPr lang="en-US"/>
        </a:p>
      </dgm:t>
    </dgm:pt>
    <dgm:pt modelId="{D288C068-8CFF-4131-A800-E8C3A250440A}" type="sibTrans" cxnId="{3CB1A3B4-F50B-4B7E-BD13-C58EFFB2038C}">
      <dgm:prSet/>
      <dgm:spPr/>
      <dgm:t>
        <a:bodyPr/>
        <a:lstStyle/>
        <a:p>
          <a:endParaRPr lang="en-US"/>
        </a:p>
      </dgm:t>
    </dgm:pt>
    <dgm:pt modelId="{7DA6573F-556F-414F-A845-6C80A57186B8}">
      <dgm:prSet custT="1"/>
      <dgm:spPr/>
      <dgm:t>
        <a:bodyPr/>
        <a:lstStyle/>
        <a:p>
          <a:r>
            <a:rPr lang="en-US" sz="2000" dirty="0" smtClean="0"/>
            <a:t>Sign Docs</a:t>
          </a:r>
          <a:endParaRPr lang="en-US" sz="2000" dirty="0"/>
        </a:p>
      </dgm:t>
    </dgm:pt>
    <dgm:pt modelId="{27FDD516-0968-4061-BDE1-ACEB24C741AF}" type="sibTrans" cxnId="{968D64F9-59DA-4FED-8F7C-7A83DD99D77E}">
      <dgm:prSet/>
      <dgm:spPr/>
      <dgm:t>
        <a:bodyPr/>
        <a:lstStyle/>
        <a:p>
          <a:endParaRPr lang="en-US"/>
        </a:p>
      </dgm:t>
    </dgm:pt>
    <dgm:pt modelId="{8B0269E9-6762-451B-B82C-641F66FB16FD}" type="parTrans" cxnId="{968D64F9-59DA-4FED-8F7C-7A83DD99D77E}">
      <dgm:prSet/>
      <dgm:spPr/>
      <dgm:t>
        <a:bodyPr/>
        <a:lstStyle/>
        <a:p>
          <a:endParaRPr lang="en-US"/>
        </a:p>
      </dgm:t>
    </dgm:pt>
    <dgm:pt modelId="{C15F60CB-C895-4D0F-8B60-9C8703F72E99}" type="pres">
      <dgm:prSet presAssocID="{3DC9F96A-2F89-484E-BB6B-05BF2D3032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DE66CE-7DB9-4228-95A3-0C94CE67768E}" type="pres">
      <dgm:prSet presAssocID="{3DC9F96A-2F89-484E-BB6B-05BF2D30323E}" presName="cycle" presStyleCnt="0"/>
      <dgm:spPr/>
    </dgm:pt>
    <dgm:pt modelId="{3FE809C3-731D-40DB-B32C-F4FDFC026591}" type="pres">
      <dgm:prSet presAssocID="{DBDD39F3-77BF-4436-A183-526B9BFAD13B}" presName="nodeFirstNode" presStyleLbl="node1" presStyleIdx="0" presStyleCnt="8" custScaleX="120214" custScaleY="205857" custRadScaleRad="213743" custRadScaleInc="-170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3B120-62C7-48E9-A159-2D39ED19D96F}" type="pres">
      <dgm:prSet presAssocID="{70EA6926-BD98-42AA-9FCF-2C41A901E1D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7BE17AA-DB91-4D79-90F5-85C9B61896E2}" type="pres">
      <dgm:prSet presAssocID="{884E7711-B19B-4D57-842E-AD4D45337DFF}" presName="nodeFollowingNodes" presStyleLbl="node1" presStyleIdx="1" presStyleCnt="8" custScaleX="120393" custScaleY="202767" custRadScaleRad="97958" custRadScaleInc="-13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81C46-E3A6-4FB3-9028-CB58E8A507B6}" type="pres">
      <dgm:prSet presAssocID="{5FDB93E4-9280-40C9-AC0C-23A61120D5E7}" presName="nodeFollowingNodes" presStyleLbl="node1" presStyleIdx="2" presStyleCnt="8" custScaleX="120073" custScaleY="200825" custRadScaleRad="141903" custRadScaleInc="-351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9F79F-2A86-4169-9DE9-EB976696AD87}" type="pres">
      <dgm:prSet presAssocID="{AEA2DBC8-1672-4186-AA28-984851B77A4F}" presName="nodeFollowingNodes" presStyleLbl="node1" presStyleIdx="3" presStyleCnt="8" custScaleX="130181" custScaleY="197873" custRadScaleRad="113318" custRadScaleInc="-222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7317-1F4F-4E05-854A-B05041057388}" type="pres">
      <dgm:prSet presAssocID="{137B04C4-68CB-4297-821E-B94DC1F43D8E}" presName="nodeFollowingNodes" presStyleLbl="node1" presStyleIdx="4" presStyleCnt="8" custAng="0" custScaleX="114502" custScaleY="242560" custRadScaleRad="146024" custRadScaleInc="194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472A7-A05E-418D-864E-5703C6508E25}" type="pres">
      <dgm:prSet presAssocID="{BF275D2A-A93A-4D8D-82E5-32E351F983E3}" presName="nodeFollowingNodes" presStyleLbl="node1" presStyleIdx="5" presStyleCnt="8" custScaleX="109965" custScaleY="240432" custRadScaleRad="48384" custRadScaleInc="15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CB7E1-272D-4276-AD29-EED355A7D179}" type="pres">
      <dgm:prSet presAssocID="{4C2D80A8-BFB2-4E8D-985C-0A7B7F38E60B}" presName="nodeFollowingNodes" presStyleLbl="node1" presStyleIdx="6" presStyleCnt="8" custScaleX="114501" custScaleY="240434" custRadScaleRad="82268" custRadScaleInc="-394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91CBA-CB16-4F9C-9BA0-A34B1D4939B0}" type="pres">
      <dgm:prSet presAssocID="{7DA6573F-556F-414F-A845-6C80A57186B8}" presName="nodeFollowingNodes" presStyleLbl="node1" presStyleIdx="7" presStyleCnt="8" custScaleX="120215" custScaleY="222342" custRadScaleRad="192731" custRadScaleInc="366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585F8F-8CDA-4865-B84D-8499B5E59AC3}" srcId="{3DC9F96A-2F89-484E-BB6B-05BF2D30323E}" destId="{884E7711-B19B-4D57-842E-AD4D45337DFF}" srcOrd="1" destOrd="0" parTransId="{36014CB7-59E0-4971-9152-3A144F89B185}" sibTransId="{0EC0A7EB-5A7C-4179-A4AE-0355085597AA}"/>
    <dgm:cxn modelId="{96C46495-63C6-447B-B542-AEC3FC22775F}" srcId="{3DC9F96A-2F89-484E-BB6B-05BF2D30323E}" destId="{137B04C4-68CB-4297-821E-B94DC1F43D8E}" srcOrd="4" destOrd="0" parTransId="{4979D615-5467-40B1-A9E2-4FB73AECEADF}" sibTransId="{F918DB98-AC1E-4257-9FC3-48C08EE2F3D3}"/>
    <dgm:cxn modelId="{D0B885AD-D74C-4559-91F9-056E434FB6D4}" type="presOf" srcId="{884E7711-B19B-4D57-842E-AD4D45337DFF}" destId="{A7BE17AA-DB91-4D79-90F5-85C9B61896E2}" srcOrd="0" destOrd="0" presId="urn:microsoft.com/office/officeart/2005/8/layout/cycle3"/>
    <dgm:cxn modelId="{4EFD8062-7229-4E16-93FC-5BCFF81D1BF6}" srcId="{3DC9F96A-2F89-484E-BB6B-05BF2D30323E}" destId="{DBDD39F3-77BF-4436-A183-526B9BFAD13B}" srcOrd="0" destOrd="0" parTransId="{CD7A0A02-605B-4BA1-80F6-AE0F2E09EEB0}" sibTransId="{70EA6926-BD98-42AA-9FCF-2C41A901E1D9}"/>
    <dgm:cxn modelId="{968D64F9-59DA-4FED-8F7C-7A83DD99D77E}" srcId="{3DC9F96A-2F89-484E-BB6B-05BF2D30323E}" destId="{7DA6573F-556F-414F-A845-6C80A57186B8}" srcOrd="7" destOrd="0" parTransId="{8B0269E9-6762-451B-B82C-641F66FB16FD}" sibTransId="{27FDD516-0968-4061-BDE1-ACEB24C741AF}"/>
    <dgm:cxn modelId="{DA8203D9-D608-497A-A6F9-20FED088571F}" type="presOf" srcId="{BF275D2A-A93A-4D8D-82E5-32E351F983E3}" destId="{0B5472A7-A05E-418D-864E-5703C6508E25}" srcOrd="0" destOrd="0" presId="urn:microsoft.com/office/officeart/2005/8/layout/cycle3"/>
    <dgm:cxn modelId="{A054E356-362C-4431-B9CB-5D412EDF89D8}" type="presOf" srcId="{DBDD39F3-77BF-4436-A183-526B9BFAD13B}" destId="{3FE809C3-731D-40DB-B32C-F4FDFC026591}" srcOrd="0" destOrd="0" presId="urn:microsoft.com/office/officeart/2005/8/layout/cycle3"/>
    <dgm:cxn modelId="{5E6E6414-8282-491C-A82E-7F3F86ED983C}" srcId="{3DC9F96A-2F89-484E-BB6B-05BF2D30323E}" destId="{BF275D2A-A93A-4D8D-82E5-32E351F983E3}" srcOrd="5" destOrd="0" parTransId="{4E0ACC19-D8C8-4A59-9DF4-640BFD9BB6DD}" sibTransId="{19BA2E9F-DE1C-417A-9210-48E02E2FA977}"/>
    <dgm:cxn modelId="{63FDBCDF-1B0B-476B-92F4-396B08DE895D}" type="presOf" srcId="{AEA2DBC8-1672-4186-AA28-984851B77A4F}" destId="{D149F79F-2A86-4169-9DE9-EB976696AD87}" srcOrd="0" destOrd="0" presId="urn:microsoft.com/office/officeart/2005/8/layout/cycle3"/>
    <dgm:cxn modelId="{D3E573A9-3BA7-459A-9028-0CDCEAC23687}" type="presOf" srcId="{70EA6926-BD98-42AA-9FCF-2C41A901E1D9}" destId="{A393B120-62C7-48E9-A159-2D39ED19D96F}" srcOrd="0" destOrd="0" presId="urn:microsoft.com/office/officeart/2005/8/layout/cycle3"/>
    <dgm:cxn modelId="{ACDA36FE-28A0-4AA6-AA53-A560B01975C2}" type="presOf" srcId="{5FDB93E4-9280-40C9-AC0C-23A61120D5E7}" destId="{40A81C46-E3A6-4FB3-9028-CB58E8A507B6}" srcOrd="0" destOrd="0" presId="urn:microsoft.com/office/officeart/2005/8/layout/cycle3"/>
    <dgm:cxn modelId="{CACE6B06-5FF8-4204-B1CA-E7732F1EE523}" type="presOf" srcId="{4C2D80A8-BFB2-4E8D-985C-0A7B7F38E60B}" destId="{DB6CB7E1-272D-4276-AD29-EED355A7D179}" srcOrd="0" destOrd="0" presId="urn:microsoft.com/office/officeart/2005/8/layout/cycle3"/>
    <dgm:cxn modelId="{C572F560-1052-4F75-9110-2B192944785C}" type="presOf" srcId="{7DA6573F-556F-414F-A845-6C80A57186B8}" destId="{12691CBA-CB16-4F9C-9BA0-A34B1D4939B0}" srcOrd="0" destOrd="0" presId="urn:microsoft.com/office/officeart/2005/8/layout/cycle3"/>
    <dgm:cxn modelId="{1AD9ED15-078A-4CC9-83FF-71CC3A2DB2DE}" type="presOf" srcId="{3DC9F96A-2F89-484E-BB6B-05BF2D30323E}" destId="{C15F60CB-C895-4D0F-8B60-9C8703F72E99}" srcOrd="0" destOrd="0" presId="urn:microsoft.com/office/officeart/2005/8/layout/cycle3"/>
    <dgm:cxn modelId="{25432B97-1948-45BB-BA5E-1DAD3B274F4C}" srcId="{3DC9F96A-2F89-484E-BB6B-05BF2D30323E}" destId="{5FDB93E4-9280-40C9-AC0C-23A61120D5E7}" srcOrd="2" destOrd="0" parTransId="{EA036C94-BB32-4D58-90FC-A53CA07896F0}" sibTransId="{6A347EE1-26BB-4C00-AF2E-F2596F35CA2C}"/>
    <dgm:cxn modelId="{3CB1A3B4-F50B-4B7E-BD13-C58EFFB2038C}" srcId="{3DC9F96A-2F89-484E-BB6B-05BF2D30323E}" destId="{4C2D80A8-BFB2-4E8D-985C-0A7B7F38E60B}" srcOrd="6" destOrd="0" parTransId="{16DBFD88-7C25-4AAF-9753-9D714B3D1DED}" sibTransId="{D288C068-8CFF-4131-A800-E8C3A250440A}"/>
    <dgm:cxn modelId="{B3DB455A-8E77-4BF4-9ACE-08EFA754179F}" srcId="{3DC9F96A-2F89-484E-BB6B-05BF2D30323E}" destId="{AEA2DBC8-1672-4186-AA28-984851B77A4F}" srcOrd="3" destOrd="0" parTransId="{C9F47A07-8514-4804-80CE-372A901B1D67}" sibTransId="{940BB421-C0D8-48D5-853E-C463564A280D}"/>
    <dgm:cxn modelId="{37F068CB-36F8-4CDE-8DBC-A5A7859FEF04}" type="presOf" srcId="{137B04C4-68CB-4297-821E-B94DC1F43D8E}" destId="{35F37317-1F4F-4E05-854A-B05041057388}" srcOrd="0" destOrd="0" presId="urn:microsoft.com/office/officeart/2005/8/layout/cycle3"/>
    <dgm:cxn modelId="{87AB3F94-CD8C-4BE2-A676-96C6DD70A8F1}" type="presParOf" srcId="{C15F60CB-C895-4D0F-8B60-9C8703F72E99}" destId="{CBDE66CE-7DB9-4228-95A3-0C94CE67768E}" srcOrd="0" destOrd="0" presId="urn:microsoft.com/office/officeart/2005/8/layout/cycle3"/>
    <dgm:cxn modelId="{84A3B533-F138-4CE9-89D5-89BC54EF48A1}" type="presParOf" srcId="{CBDE66CE-7DB9-4228-95A3-0C94CE67768E}" destId="{3FE809C3-731D-40DB-B32C-F4FDFC026591}" srcOrd="0" destOrd="0" presId="urn:microsoft.com/office/officeart/2005/8/layout/cycle3"/>
    <dgm:cxn modelId="{E105E33D-BEDE-463E-8D82-60AD37D03574}" type="presParOf" srcId="{CBDE66CE-7DB9-4228-95A3-0C94CE67768E}" destId="{A393B120-62C7-48E9-A159-2D39ED19D96F}" srcOrd="1" destOrd="0" presId="urn:microsoft.com/office/officeart/2005/8/layout/cycle3"/>
    <dgm:cxn modelId="{6FE9CFBE-45AF-4D6C-8096-8AEF846765C3}" type="presParOf" srcId="{CBDE66CE-7DB9-4228-95A3-0C94CE67768E}" destId="{A7BE17AA-DB91-4D79-90F5-85C9B61896E2}" srcOrd="2" destOrd="0" presId="urn:microsoft.com/office/officeart/2005/8/layout/cycle3"/>
    <dgm:cxn modelId="{CEA30295-303C-429F-AC02-C2A658FE9386}" type="presParOf" srcId="{CBDE66CE-7DB9-4228-95A3-0C94CE67768E}" destId="{40A81C46-E3A6-4FB3-9028-CB58E8A507B6}" srcOrd="3" destOrd="0" presId="urn:microsoft.com/office/officeart/2005/8/layout/cycle3"/>
    <dgm:cxn modelId="{54E62F47-3A19-4FFF-8378-F67855405F74}" type="presParOf" srcId="{CBDE66CE-7DB9-4228-95A3-0C94CE67768E}" destId="{D149F79F-2A86-4169-9DE9-EB976696AD87}" srcOrd="4" destOrd="0" presId="urn:microsoft.com/office/officeart/2005/8/layout/cycle3"/>
    <dgm:cxn modelId="{689562F5-A343-4D6B-B31E-AC5BE04ACF16}" type="presParOf" srcId="{CBDE66CE-7DB9-4228-95A3-0C94CE67768E}" destId="{35F37317-1F4F-4E05-854A-B05041057388}" srcOrd="5" destOrd="0" presId="urn:microsoft.com/office/officeart/2005/8/layout/cycle3"/>
    <dgm:cxn modelId="{099F76C7-D5BE-4044-9993-92E7BC0D4AA5}" type="presParOf" srcId="{CBDE66CE-7DB9-4228-95A3-0C94CE67768E}" destId="{0B5472A7-A05E-418D-864E-5703C6508E25}" srcOrd="6" destOrd="0" presId="urn:microsoft.com/office/officeart/2005/8/layout/cycle3"/>
    <dgm:cxn modelId="{86E8F7D8-2903-4069-A82A-93E93A2B9368}" type="presParOf" srcId="{CBDE66CE-7DB9-4228-95A3-0C94CE67768E}" destId="{DB6CB7E1-272D-4276-AD29-EED355A7D179}" srcOrd="7" destOrd="0" presId="urn:microsoft.com/office/officeart/2005/8/layout/cycle3"/>
    <dgm:cxn modelId="{FE2EA36B-9D20-45E5-BE79-975FD4A26A0B}" type="presParOf" srcId="{CBDE66CE-7DB9-4228-95A3-0C94CE67768E}" destId="{12691CBA-CB16-4F9C-9BA0-A34B1D4939B0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3B120-62C7-48E9-A159-2D39ED19D96F}">
      <dsp:nvSpPr>
        <dsp:cNvPr id="0" name=""/>
        <dsp:cNvSpPr/>
      </dsp:nvSpPr>
      <dsp:spPr>
        <a:xfrm>
          <a:off x="-1308261" y="236319"/>
          <a:ext cx="4356723" cy="4356723"/>
        </a:xfrm>
        <a:prstGeom prst="circularArrow">
          <a:avLst>
            <a:gd name="adj1" fmla="val 5544"/>
            <a:gd name="adj2" fmla="val 330680"/>
            <a:gd name="adj3" fmla="val 14368117"/>
            <a:gd name="adj4" fmla="val 17035119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809C3-731D-40DB-B32C-F4FDFC026591}">
      <dsp:nvSpPr>
        <dsp:cNvPr id="0" name=""/>
        <dsp:cNvSpPr/>
      </dsp:nvSpPr>
      <dsp:spPr>
        <a:xfrm>
          <a:off x="121352" y="-7625"/>
          <a:ext cx="1497495" cy="12821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Offer accepted</a:t>
          </a:r>
          <a:endParaRPr lang="en-US" sz="2000" kern="1200" dirty="0"/>
        </a:p>
      </dsp:txBody>
      <dsp:txXfrm>
        <a:off x="183942" y="54965"/>
        <a:ext cx="1372315" cy="1156991"/>
      </dsp:txXfrm>
    </dsp:sp>
    <dsp:sp modelId="{A7BE17AA-DB91-4D79-90F5-85C9B61896E2}">
      <dsp:nvSpPr>
        <dsp:cNvPr id="0" name=""/>
        <dsp:cNvSpPr/>
      </dsp:nvSpPr>
      <dsp:spPr>
        <a:xfrm>
          <a:off x="3513672" y="0"/>
          <a:ext cx="1499725" cy="1262925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Apply for loan(5 days)</a:t>
          </a:r>
          <a:endParaRPr lang="en-US" sz="2000" kern="1200" dirty="0"/>
        </a:p>
      </dsp:txBody>
      <dsp:txXfrm>
        <a:off x="3575323" y="61651"/>
        <a:ext cx="1376423" cy="1139623"/>
      </dsp:txXfrm>
    </dsp:sp>
    <dsp:sp modelId="{40A81C46-E3A6-4FB3-9028-CB58E8A507B6}">
      <dsp:nvSpPr>
        <dsp:cNvPr id="0" name=""/>
        <dsp:cNvSpPr/>
      </dsp:nvSpPr>
      <dsp:spPr>
        <a:xfrm>
          <a:off x="1763947" y="0"/>
          <a:ext cx="1495739" cy="1250829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Make deposit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(3days) </a:t>
          </a:r>
          <a:endParaRPr lang="en-US" sz="2000" kern="1200" dirty="0"/>
        </a:p>
      </dsp:txBody>
      <dsp:txXfrm>
        <a:off x="1825007" y="61060"/>
        <a:ext cx="1373619" cy="1128709"/>
      </dsp:txXfrm>
    </dsp:sp>
    <dsp:sp modelId="{D149F79F-2A86-4169-9DE9-EB976696AD87}">
      <dsp:nvSpPr>
        <dsp:cNvPr id="0" name=""/>
        <dsp:cNvSpPr/>
      </dsp:nvSpPr>
      <dsp:spPr>
        <a:xfrm>
          <a:off x="5257794" y="35380"/>
          <a:ext cx="1621653" cy="1232443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Inspection (15days?)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Research Insurance</a:t>
          </a:r>
          <a:endParaRPr lang="en-US" sz="1600" kern="1200" dirty="0"/>
        </a:p>
      </dsp:txBody>
      <dsp:txXfrm>
        <a:off x="5317957" y="95543"/>
        <a:ext cx="1501327" cy="1112117"/>
      </dsp:txXfrm>
    </dsp:sp>
    <dsp:sp modelId="{35F37317-1F4F-4E05-854A-B05041057388}">
      <dsp:nvSpPr>
        <dsp:cNvPr id="0" name=""/>
        <dsp:cNvSpPr/>
      </dsp:nvSpPr>
      <dsp:spPr>
        <a:xfrm>
          <a:off x="1188160" y="1924845"/>
          <a:ext cx="1426341" cy="1510774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Appraisal</a:t>
          </a:r>
          <a:endParaRPr lang="en-US" sz="2000" kern="1200" dirty="0"/>
        </a:p>
      </dsp:txBody>
      <dsp:txXfrm>
        <a:off x="1257788" y="1994473"/>
        <a:ext cx="1287085" cy="1371518"/>
      </dsp:txXfrm>
    </dsp:sp>
    <dsp:sp modelId="{0B5472A7-A05E-418D-864E-5703C6508E25}">
      <dsp:nvSpPr>
        <dsp:cNvPr id="0" name=""/>
        <dsp:cNvSpPr/>
      </dsp:nvSpPr>
      <dsp:spPr>
        <a:xfrm>
          <a:off x="3171134" y="1931480"/>
          <a:ext cx="1369824" cy="1497520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Closing Docs(3 days before)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Utilities</a:t>
          </a:r>
          <a:endParaRPr lang="en-US" sz="2000" kern="1200" dirty="0"/>
        </a:p>
      </dsp:txBody>
      <dsp:txXfrm>
        <a:off x="3238003" y="1998349"/>
        <a:ext cx="1236086" cy="1363782"/>
      </dsp:txXfrm>
    </dsp:sp>
    <dsp:sp modelId="{DB6CB7E1-272D-4276-AD29-EED355A7D179}">
      <dsp:nvSpPr>
        <dsp:cNvPr id="0" name=""/>
        <dsp:cNvSpPr/>
      </dsp:nvSpPr>
      <dsp:spPr>
        <a:xfrm>
          <a:off x="5257802" y="1940383"/>
          <a:ext cx="1426329" cy="1497532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Pre-Close Walk thru</a:t>
          </a:r>
          <a:endParaRPr lang="en-US" sz="2000" kern="1200" dirty="0"/>
        </a:p>
      </dsp:txBody>
      <dsp:txXfrm>
        <a:off x="5327430" y="2010011"/>
        <a:ext cx="1287073" cy="1358276"/>
      </dsp:txXfrm>
    </dsp:sp>
    <dsp:sp modelId="{12691CBA-CB16-4F9C-9BA0-A34B1D4939B0}">
      <dsp:nvSpPr>
        <dsp:cNvPr id="0" name=""/>
        <dsp:cNvSpPr/>
      </dsp:nvSpPr>
      <dsp:spPr>
        <a:xfrm>
          <a:off x="7315204" y="2133602"/>
          <a:ext cx="1497507" cy="138484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Sign Docs</a:t>
          </a:r>
          <a:endParaRPr lang="en-US" sz="2000" kern="1200" dirty="0"/>
        </a:p>
      </dsp:txBody>
      <dsp:txXfrm>
        <a:off x="7382807" y="2201205"/>
        <a:ext cx="1362301" cy="1249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1D625-1DC1-4320-AFD3-309839EBB8D1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D5D07-226B-4473-9CF6-145F60A267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EBE-4BEF-4997-9743-B8E597B4E2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EE9D-376A-46E4-9C0C-6977F94EF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EBE-4BEF-4997-9743-B8E597B4E2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EE9D-376A-46E4-9C0C-6977F94EF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EBE-4BEF-4997-9743-B8E597B4E2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EE9D-376A-46E4-9C0C-6977F94EF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72FFF7-5E1A-ED4B-9880-F872EAF5C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1" y="1211264"/>
            <a:ext cx="7614047" cy="693737"/>
          </a:xfrm>
          <a:prstGeom prst="rect">
            <a:avLst/>
          </a:prstGeom>
        </p:spPr>
        <p:txBody>
          <a:bodyPr/>
          <a:lstStyle>
            <a:lvl1pPr algn="ctr">
              <a:defRPr sz="4400" cap="all" baseline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B73907-9529-B544-8E93-031C2A86AF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1" y="2133601"/>
            <a:ext cx="7614047" cy="482600"/>
          </a:xfrm>
          <a:prstGeom prst="rect">
            <a:avLst/>
          </a:prstGeom>
        </p:spPr>
        <p:txBody>
          <a:bodyPr/>
          <a:lstStyle>
            <a:lvl1pPr algn="ctr">
              <a:defRPr sz="2800" b="0" i="1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subhead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F390C3-9754-004B-987E-BEEDE7BAA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1" y="5232402"/>
            <a:ext cx="2825750" cy="330199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Presenter Name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538426D-308F-F148-8953-F7F2FAB20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1" y="5638802"/>
            <a:ext cx="2825750" cy="330199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Presenter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F7844A5-E2BA-A041-8829-88288F7CD9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398" y="5232402"/>
            <a:ext cx="2825750" cy="330199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Presenter Name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97C2823-E1A3-304C-AFDD-0F555110F9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8398" y="5638802"/>
            <a:ext cx="2825750" cy="330199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158766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8800"/>
            <a:ext cx="7886700" cy="1131888"/>
          </a:xfrm>
          <a:prstGeom prst="rect">
            <a:avLst/>
          </a:prstGeom>
        </p:spPr>
        <p:txBody>
          <a:bodyPr/>
          <a:lstStyle>
            <a:lvl1pPr>
              <a:defRPr b="1" cap="all" baseline="0">
                <a:latin typeface="Gentona Book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67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Gentona Book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entona Boo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070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6468"/>
            <a:ext cx="7886700" cy="1174221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B5FB6-C435-564E-B08E-0472604E899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3476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ntona Book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ntona Book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3D591-1B9C-324D-9306-2FF71983618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8650" y="2624667"/>
            <a:ext cx="3886200" cy="355229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798D88-959C-8E4C-9F34-ADF9A144548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29150" y="2624667"/>
            <a:ext cx="3886200" cy="355229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B35865-C3BF-E541-8F36-45F79C1A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6468"/>
            <a:ext cx="7886700" cy="1174221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3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707E27-5F0C-BE46-9612-8467BE88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6468"/>
            <a:ext cx="7886700" cy="1174221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08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D13F4-5177-4C1D-916F-A8287F13191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C3BF8-4C1A-4156-837A-F52657EEB2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020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8050E-B668-4FA7-85AD-C750C80A6E9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D5ECE-8B49-45CD-BE81-EF81920D19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0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EBE-4BEF-4997-9743-B8E597B4E2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EE9D-376A-46E4-9C0C-6977F94EF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EBE-4BEF-4997-9743-B8E597B4E2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EE9D-376A-46E4-9C0C-6977F94EF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EBE-4BEF-4997-9743-B8E597B4E2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EE9D-376A-46E4-9C0C-6977F94EF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EBE-4BEF-4997-9743-B8E597B4E2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EE9D-376A-46E4-9C0C-6977F94EF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EBE-4BEF-4997-9743-B8E597B4E2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EE9D-376A-46E4-9C0C-6977F94EF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EBE-4BEF-4997-9743-B8E597B4E2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EE9D-376A-46E4-9C0C-6977F94EF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EBE-4BEF-4997-9743-B8E597B4E2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EE9D-376A-46E4-9C0C-6977F94EF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EBE-4BEF-4997-9743-B8E597B4E2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EE9D-376A-46E4-9C0C-6977F94EF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03EBE-4BEF-4997-9743-B8E597B4E2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EE9D-376A-46E4-9C0C-6977F94EFB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5D1C9F-A053-8B48-BE4D-9D8846639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0"/>
          <a:stretch/>
        </p:blipFill>
        <p:spPr>
          <a:xfrm rot="5400000">
            <a:off x="4253454" y="1959749"/>
            <a:ext cx="640080" cy="9141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7F99C4-3A62-754C-AF4E-8B403070C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0"/>
          <a:stretch/>
        </p:blipFill>
        <p:spPr>
          <a:xfrm rot="16200000">
            <a:off x="4250466" y="-4246550"/>
            <a:ext cx="640080" cy="9141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67EC7-11A2-8947-9A65-8C9BDF7CE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4"/>
          <a:stretch/>
        </p:blipFill>
        <p:spPr>
          <a:xfrm rot="10800000">
            <a:off x="3799802" y="5841787"/>
            <a:ext cx="1588705" cy="1016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23BD93-7304-5D41-8EA8-C8E19610CFA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4758" y="6202509"/>
            <a:ext cx="1378791" cy="2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9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3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1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Working with a Realtor</a:t>
            </a:r>
            <a:endParaRPr lang="en-US" altLang="en-US" dirty="0" smtClean="0">
              <a:latin typeface="Gentona Book" panose="000008000000000000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64008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Lori Rivera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UF Master Money Mentor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 smtClean="0">
              <a:latin typeface="Gentona Book" panose="000008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" y="1295400"/>
            <a:ext cx="7886700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Questions to ask your Home Inspector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he/she ASHI or NACHI Certified?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there a package cost?  If so what does it include?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your contract is accepted, how long will it take to schedule?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88142"/>
            <a:ext cx="8763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For your Protection get a Home Inspection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03315"/>
            <a:ext cx="1433309" cy="1486813"/>
          </a:xfrm>
          <a:prstGeom prst="rect">
            <a:avLst/>
          </a:prstGeom>
        </p:spPr>
      </p:pic>
      <p:sp>
        <p:nvSpPr>
          <p:cNvPr id="4" name="AutoShape 2" descr="Home Inspection Illustration Design Graphic Over A White ..."/>
          <p:cNvSpPr>
            <a:spLocks noChangeAspect="1" noChangeArrowheads="1"/>
          </p:cNvSpPr>
          <p:nvPr/>
        </p:nvSpPr>
        <p:spPr bwMode="auto">
          <a:xfrm>
            <a:off x="155575" y="-876300"/>
            <a:ext cx="1914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ome Inspection Illustration Design Graphic Over A White ..."/>
          <p:cNvSpPr>
            <a:spLocks noChangeAspect="1" noChangeArrowheads="1"/>
          </p:cNvSpPr>
          <p:nvPr/>
        </p:nvSpPr>
        <p:spPr bwMode="auto">
          <a:xfrm>
            <a:off x="307975" y="-723900"/>
            <a:ext cx="1914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Free art print of Home inspection. Check mark in a house box ..."/>
          <p:cNvSpPr>
            <a:spLocks noChangeAspect="1" noChangeArrowheads="1"/>
          </p:cNvSpPr>
          <p:nvPr/>
        </p:nvSpPr>
        <p:spPr bwMode="auto">
          <a:xfrm>
            <a:off x="155575" y="-830263"/>
            <a:ext cx="16764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 smtClean="0">
              <a:latin typeface="Gentona Book" panose="000008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" y="1447800"/>
            <a:ext cx="8763000" cy="19882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Offer Price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Market conditions, SOLD properties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     May need to negotiate with Seller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Escrow Deposit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-How to communicate that you are a serious contender usually  $1,000- 1 % of purchase price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13944"/>
            <a:ext cx="586740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Real Life Negotiation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85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 smtClean="0">
              <a:latin typeface="Gentona Book" panose="00000800000000000000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265239"/>
            <a:ext cx="8382000" cy="3200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Contingencies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Inspections (Average $500)                                          - -Full, WDO, Wind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4 point, etc. (up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15 days)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HOA or Condo Docs (3 days)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Financing, Appraisal(Average  $450)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221159"/>
            <a:ext cx="609600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Real Life Negotiation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83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 smtClean="0">
              <a:latin typeface="Gentona Book" panose="00000800000000000000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600200"/>
            <a:ext cx="8382000" cy="1447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Warranty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minor repair and appliances($500)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Closing Costs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3-6% of purchase price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438148"/>
            <a:ext cx="609600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Real Life Negotiation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2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64008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affects the cost of your Homeowners’ Insurance?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1"/>
            <a:ext cx="6629400" cy="2438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Home, Detached Structure, Contents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Replacement Cost vs Cash Value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Geography(Flood Zone,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 of construction and fire protection</a:t>
            </a:r>
          </a:p>
        </p:txBody>
      </p:sp>
    </p:spTree>
    <p:extLst>
      <p:ext uri="{BB962C8B-B14F-4D97-AF65-F5344CB8AC3E}">
        <p14:creationId xmlns:p14="http://schemas.microsoft.com/office/powerpoint/2010/main" val="88712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 smtClean="0">
              <a:latin typeface="Gentona Book" panose="00000800000000000000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68580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affects the cost of your Homeowners’ Insurance?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6858000" cy="289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Liability Protection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credit score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Size of your deductible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Discounts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company you choose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 smtClean="0">
              <a:latin typeface="Gentona Book" panose="00000800000000000000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371600"/>
            <a:ext cx="7467600" cy="3429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Code of </a:t>
            </a:r>
            <a:r>
              <a:rPr lang="en-US" sz="2800" dirty="0" smtClean="0">
                <a:solidFill>
                  <a:schemeClr val="tx1"/>
                </a:solidFill>
              </a:rPr>
              <a:t>Ethics/Core Law: </a:t>
            </a:r>
            <a:r>
              <a:rPr lang="en-US" sz="2800" b="0" dirty="0" smtClean="0">
                <a:solidFill>
                  <a:schemeClr val="tx1"/>
                </a:solidFill>
              </a:rPr>
              <a:t>Belong to a recognized </a:t>
            </a:r>
            <a:r>
              <a:rPr lang="en-US" sz="2800" dirty="0" smtClean="0">
                <a:solidFill>
                  <a:schemeClr val="tx1"/>
                </a:solidFill>
              </a:rPr>
              <a:t>Board</a:t>
            </a:r>
            <a:r>
              <a:rPr lang="en-US" sz="2800" b="0" dirty="0" smtClean="0">
                <a:solidFill>
                  <a:schemeClr val="tx1"/>
                </a:solidFill>
              </a:rPr>
              <a:t> and have </a:t>
            </a:r>
            <a:r>
              <a:rPr lang="en-US" sz="2800" dirty="0" smtClean="0">
                <a:solidFill>
                  <a:schemeClr val="tx1"/>
                </a:solidFill>
              </a:rPr>
              <a:t>continuing education </a:t>
            </a:r>
            <a:r>
              <a:rPr lang="en-US" sz="2800" dirty="0">
                <a:solidFill>
                  <a:schemeClr val="tx1"/>
                </a:solidFill>
              </a:rPr>
              <a:t>requirements </a:t>
            </a:r>
            <a:r>
              <a:rPr lang="en-US" sz="2800" b="0" smtClean="0">
                <a:solidFill>
                  <a:schemeClr val="tx1"/>
                </a:solidFill>
              </a:rPr>
              <a:t>-licensee/investors/sellers </a:t>
            </a:r>
            <a:r>
              <a:rPr lang="en-US" sz="2800" b="0" dirty="0">
                <a:solidFill>
                  <a:schemeClr val="tx1"/>
                </a:solidFill>
              </a:rPr>
              <a:t>do NOT </a:t>
            </a:r>
            <a:endParaRPr lang="en-US" sz="2800" b="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For a Good/Great Realtor finding the house </a:t>
            </a:r>
            <a:r>
              <a:rPr lang="en-US" sz="2800" b="0" dirty="0" smtClean="0">
                <a:solidFill>
                  <a:schemeClr val="tx1"/>
                </a:solidFill>
              </a:rPr>
              <a:t>is a small percentage of what they do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Know When and How to Negotiate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420687"/>
            <a:ext cx="5715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About a Realtor/</a:t>
            </a:r>
            <a:r>
              <a:rPr lang="en-US" dirty="0" err="1" smtClean="0"/>
              <a:t>Realtist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 smtClean="0">
              <a:latin typeface="Gentona Book" panose="0000080000000000000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0433"/>
            <a:ext cx="7848600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Set of rules and pool of knowledge-their broker, local board, state (DBPR-RE division) and national levels, holistic </a:t>
            </a:r>
            <a:r>
              <a:rPr lang="en-US" sz="2800" dirty="0" smtClean="0">
                <a:solidFill>
                  <a:prstClr val="black"/>
                </a:solidFill>
              </a:rPr>
              <a:t>approach</a:t>
            </a: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Realtor generally not paid until after you close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533400"/>
            <a:ext cx="5715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About a Realtor/</a:t>
            </a:r>
            <a:r>
              <a:rPr lang="en-US" dirty="0" err="1" smtClean="0"/>
              <a:t>Realtist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 smtClean="0">
              <a:latin typeface="Gentona Book" panose="000008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436769"/>
            <a:ext cx="61722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How to Choose a Great Realtor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1524000"/>
            <a:ext cx="7772400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Knowledge</a:t>
            </a:r>
            <a:r>
              <a:rPr lang="en-US" sz="2000" dirty="0"/>
              <a:t> </a:t>
            </a:r>
            <a:r>
              <a:rPr lang="en-US" sz="2000" b="1" dirty="0"/>
              <a:t>and Experience</a:t>
            </a:r>
            <a:r>
              <a:rPr lang="en-US" sz="2000" dirty="0"/>
              <a:t>-Designations, Education,  Familiar with the type of financing and DPA that you are using?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b="1" dirty="0"/>
              <a:t>Attitude-</a:t>
            </a:r>
            <a:r>
              <a:rPr lang="en-US" sz="2000" dirty="0"/>
              <a:t>clients goals ahead of their own?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b="1" dirty="0"/>
              <a:t>Accessible</a:t>
            </a:r>
            <a:r>
              <a:rPr lang="en-US" sz="2000" dirty="0"/>
              <a:t>-are they available when you are?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89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 smtClean="0">
              <a:latin typeface="Gentona Book" panose="000008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436769"/>
            <a:ext cx="61722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How to Choose a Great Realtor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1524000"/>
            <a:ext cx="7772400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Communicate</a:t>
            </a:r>
            <a:r>
              <a:rPr lang="en-US" sz="2000" dirty="0" smtClean="0"/>
              <a:t>-Keep </a:t>
            </a:r>
            <a:r>
              <a:rPr lang="en-US" sz="2000" dirty="0"/>
              <a:t>client informed, Answer YOUR questions,</a:t>
            </a:r>
          </a:p>
          <a:p>
            <a:pPr>
              <a:buNone/>
            </a:pPr>
            <a:r>
              <a:rPr lang="en-US" sz="2000" dirty="0"/>
              <a:t>                                Anticipates , Responds to  calls, texts, e-mails </a:t>
            </a:r>
          </a:p>
          <a:p>
            <a:pPr>
              <a:buNone/>
            </a:pPr>
            <a:r>
              <a:rPr lang="en-US" sz="2000" dirty="0"/>
              <a:t>                                  promptly in the way most comfortable for you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b="1" dirty="0"/>
              <a:t>Honesty</a:t>
            </a:r>
            <a:r>
              <a:rPr lang="en-US" sz="2000" dirty="0"/>
              <a:t> </a:t>
            </a:r>
            <a:r>
              <a:rPr lang="en-US" sz="2000" b="1" dirty="0"/>
              <a:t>and Integrity</a:t>
            </a:r>
            <a:r>
              <a:rPr lang="en-US" sz="2000" dirty="0"/>
              <a:t>-Protect Clients interests ALWAYS</a:t>
            </a:r>
          </a:p>
        </p:txBody>
      </p:sp>
    </p:spTree>
    <p:extLst>
      <p:ext uri="{BB962C8B-B14F-4D97-AF65-F5344CB8AC3E}">
        <p14:creationId xmlns:p14="http://schemas.microsoft.com/office/powerpoint/2010/main" val="345259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 smtClean="0">
              <a:latin typeface="Gentona Book" panose="000008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709" y="456864"/>
            <a:ext cx="76962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Determine type and location of Your Home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83820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9144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Make a list of your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priorities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yard, close to work, HOA, no HOA, schools, extracurricular activities, time frame to move</a:t>
            </a:r>
          </a:p>
          <a:p>
            <a:pPr marL="9144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9144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Determine what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type of home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will work within confines of loan,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condo, SFH, townhouse</a:t>
            </a:r>
          </a:p>
          <a:p>
            <a:pPr marL="9144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0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 smtClean="0">
              <a:latin typeface="Gentona Book" panose="000008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709" y="456864"/>
            <a:ext cx="76962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Determine type and location of Your Home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838200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9144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Discuss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locations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-be open to new and different options</a:t>
            </a:r>
          </a:p>
          <a:p>
            <a:pPr marL="9144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9144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Type of transference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-Homeowner, Short sale, Foreclosure(auction)</a:t>
            </a:r>
          </a:p>
        </p:txBody>
      </p:sp>
    </p:spTree>
    <p:extLst>
      <p:ext uri="{BB962C8B-B14F-4D97-AF65-F5344CB8AC3E}">
        <p14:creationId xmlns:p14="http://schemas.microsoft.com/office/powerpoint/2010/main" val="139288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620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 Contract-In a perfect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Determine the market, get CMA, submit EDUCATED offer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7812279"/>
              </p:ext>
            </p:extLst>
          </p:nvPr>
        </p:nvGraphicFramePr>
        <p:xfrm>
          <a:off x="304800" y="2098221"/>
          <a:ext cx="9144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 smtClean="0">
              <a:latin typeface="Gentona Book" panose="000008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127" y="1278273"/>
            <a:ext cx="81153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Questions to ask your Home Inspector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type of inspections is he qualified to do?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(First time Homebuyer, New Construction, WDO, Septic, Pool</a:t>
            </a:r>
            <a:r>
              <a:rPr lang="en-US" sz="2400" kern="0" dirty="0" smtClean="0">
                <a:solidFill>
                  <a:prstClr val="black"/>
                </a:solidFill>
              </a:rPr>
              <a:t>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Wind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4 point, VA,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Reno loan- HUD Consultant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127" y="457200"/>
            <a:ext cx="83058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For your Protection get a Home Inspection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22" y="3870086"/>
            <a:ext cx="1433309" cy="14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2DCFA001-769E-604C-9719-16868F5FC73F}" vid="{ABE4D84C-1B8F-FA48-A768-AEEA0528A98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550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Gentona Book</vt:lpstr>
      <vt:lpstr>Wingdings</vt:lpstr>
      <vt:lpstr>Office Theme</vt:lpstr>
      <vt:lpstr>1_Office Theme</vt:lpstr>
      <vt:lpstr>Working with a Realtor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Contract-In a perfect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Homebuyers Education</dc:title>
  <dc:creator>Lenovo</dc:creator>
  <cp:lastModifiedBy>Lori Rivera</cp:lastModifiedBy>
  <cp:revision>35</cp:revision>
  <dcterms:created xsi:type="dcterms:W3CDTF">2020-06-19T01:12:54Z</dcterms:created>
  <dcterms:modified xsi:type="dcterms:W3CDTF">2021-05-13T17:29:49Z</dcterms:modified>
</cp:coreProperties>
</file>