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8" r:id="rId3"/>
    <p:sldId id="259" r:id="rId4"/>
    <p:sldId id="361" r:id="rId5"/>
    <p:sldId id="270" r:id="rId6"/>
    <p:sldId id="360" r:id="rId7"/>
    <p:sldId id="269" r:id="rId8"/>
    <p:sldId id="271" r:id="rId9"/>
    <p:sldId id="260" r:id="rId10"/>
    <p:sldId id="267" r:id="rId11"/>
    <p:sldId id="261" r:id="rId12"/>
    <p:sldId id="263" r:id="rId13"/>
    <p:sldId id="273" r:id="rId14"/>
    <p:sldId id="350" r:id="rId15"/>
    <p:sldId id="351" r:id="rId16"/>
    <p:sldId id="356" r:id="rId17"/>
    <p:sldId id="272" r:id="rId18"/>
    <p:sldId id="265" r:id="rId19"/>
    <p:sldId id="274" r:id="rId20"/>
    <p:sldId id="268" r:id="rId21"/>
    <p:sldId id="359" r:id="rId22"/>
    <p:sldId id="352" r:id="rId23"/>
    <p:sldId id="283" r:id="rId24"/>
    <p:sldId id="353" r:id="rId25"/>
    <p:sldId id="276" r:id="rId26"/>
    <p:sldId id="277" r:id="rId27"/>
    <p:sldId id="278" r:id="rId28"/>
    <p:sldId id="354" r:id="rId29"/>
    <p:sldId id="355" r:id="rId30"/>
    <p:sldId id="279" r:id="rId31"/>
    <p:sldId id="321" r:id="rId32"/>
    <p:sldId id="281" r:id="rId33"/>
    <p:sldId id="275" r:id="rId34"/>
    <p:sldId id="36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71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802" autoAdjust="0"/>
  </p:normalViewPr>
  <p:slideViewPr>
    <p:cSldViewPr snapToGrid="0">
      <p:cViewPr varScale="1">
        <p:scale>
          <a:sx n="52" d="100"/>
          <a:sy n="52" d="100"/>
        </p:scale>
        <p:origin x="122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ABB1FE-F3F6-4BA1-B7D5-6EBE2C0C68DE}"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6A72233-120B-4DE6-9060-E0C344CB3F9B}">
      <dgm:prSet/>
      <dgm:spPr/>
      <dgm:t>
        <a:bodyPr/>
        <a:lstStyle/>
        <a:p>
          <a:r>
            <a:rPr lang="en-US"/>
            <a:t>Easy-to-read summary of your credit accounts and debts</a:t>
          </a:r>
        </a:p>
      </dgm:t>
    </dgm:pt>
    <dgm:pt modelId="{6B54A3F2-8306-4B40-9C36-6A1E6C5BCA22}" type="parTrans" cxnId="{71BE8CEB-24B7-4999-BCB7-2D2A91115FFB}">
      <dgm:prSet/>
      <dgm:spPr/>
      <dgm:t>
        <a:bodyPr/>
        <a:lstStyle/>
        <a:p>
          <a:endParaRPr lang="en-US"/>
        </a:p>
      </dgm:t>
    </dgm:pt>
    <dgm:pt modelId="{9296C377-31DD-4667-BA5F-C9049810230A}" type="sibTrans" cxnId="{71BE8CEB-24B7-4999-BCB7-2D2A91115FFB}">
      <dgm:prSet/>
      <dgm:spPr/>
      <dgm:t>
        <a:bodyPr/>
        <a:lstStyle/>
        <a:p>
          <a:endParaRPr lang="en-US"/>
        </a:p>
      </dgm:t>
    </dgm:pt>
    <dgm:pt modelId="{E915A12F-8F4A-44C4-934D-8DA86ABC8596}">
      <dgm:prSet/>
      <dgm:spPr/>
      <dgm:t>
        <a:bodyPr/>
        <a:lstStyle/>
        <a:p>
          <a:r>
            <a:rPr lang="en-US"/>
            <a:t>Information compiled by a credit bureau from merchants, utility companies, banks, court records, and creditors about your payment history</a:t>
          </a:r>
        </a:p>
      </dgm:t>
    </dgm:pt>
    <dgm:pt modelId="{810B8486-0AE5-4C4C-8CFD-36F72DD6DC30}" type="parTrans" cxnId="{A304DF01-9B76-43E7-82BB-426A2AB69D55}">
      <dgm:prSet/>
      <dgm:spPr/>
      <dgm:t>
        <a:bodyPr/>
        <a:lstStyle/>
        <a:p>
          <a:endParaRPr lang="en-US"/>
        </a:p>
      </dgm:t>
    </dgm:pt>
    <dgm:pt modelId="{B985F24C-5152-40FB-BA23-A3389DACCD77}" type="sibTrans" cxnId="{A304DF01-9B76-43E7-82BB-426A2AB69D55}">
      <dgm:prSet/>
      <dgm:spPr/>
      <dgm:t>
        <a:bodyPr/>
        <a:lstStyle/>
        <a:p>
          <a:endParaRPr lang="en-US"/>
        </a:p>
      </dgm:t>
    </dgm:pt>
    <dgm:pt modelId="{1CA0CC3D-5A24-453A-A6F4-DE4A7D7EC34B}">
      <dgm:prSet/>
      <dgm:spPr/>
      <dgm:t>
        <a:bodyPr/>
        <a:lstStyle/>
        <a:p>
          <a:r>
            <a:rPr lang="en-US"/>
            <a:t>The “behind the scenes” information on your score</a:t>
          </a:r>
        </a:p>
      </dgm:t>
    </dgm:pt>
    <dgm:pt modelId="{9815B59F-B474-460A-9A4C-EBB8513AFEA3}" type="parTrans" cxnId="{98FF338E-AF2E-4AF8-AC3D-378176730713}">
      <dgm:prSet/>
      <dgm:spPr/>
      <dgm:t>
        <a:bodyPr/>
        <a:lstStyle/>
        <a:p>
          <a:endParaRPr lang="en-US"/>
        </a:p>
      </dgm:t>
    </dgm:pt>
    <dgm:pt modelId="{2369D566-09AD-47CE-9FA8-DC3EFF40E412}" type="sibTrans" cxnId="{98FF338E-AF2E-4AF8-AC3D-378176730713}">
      <dgm:prSet/>
      <dgm:spPr/>
      <dgm:t>
        <a:bodyPr/>
        <a:lstStyle/>
        <a:p>
          <a:endParaRPr lang="en-US"/>
        </a:p>
      </dgm:t>
    </dgm:pt>
    <dgm:pt modelId="{7CD52A1E-45D8-4E3E-924C-8FFEC18ABD08}">
      <dgm:prSet/>
      <dgm:spPr/>
      <dgm:t>
        <a:bodyPr/>
        <a:lstStyle/>
        <a:p>
          <a:r>
            <a:rPr lang="en-US"/>
            <a:t>A report that details your financial behaviors</a:t>
          </a:r>
        </a:p>
      </dgm:t>
    </dgm:pt>
    <dgm:pt modelId="{F3DBB5C7-07F0-4E91-8F97-93DBD83F81A8}" type="parTrans" cxnId="{E9EE5B66-4D5B-4A9A-A2DC-223FFA26D4FA}">
      <dgm:prSet/>
      <dgm:spPr/>
      <dgm:t>
        <a:bodyPr/>
        <a:lstStyle/>
        <a:p>
          <a:endParaRPr lang="en-US"/>
        </a:p>
      </dgm:t>
    </dgm:pt>
    <dgm:pt modelId="{95B6FA7B-C6C9-4FF4-B3AC-8F7BFCEBC707}" type="sibTrans" cxnId="{E9EE5B66-4D5B-4A9A-A2DC-223FFA26D4FA}">
      <dgm:prSet/>
      <dgm:spPr/>
      <dgm:t>
        <a:bodyPr/>
        <a:lstStyle/>
        <a:p>
          <a:endParaRPr lang="en-US"/>
        </a:p>
      </dgm:t>
    </dgm:pt>
    <dgm:pt modelId="{227A912D-FE59-4445-B4F3-D2324A86BB7C}">
      <dgm:prSet/>
      <dgm:spPr/>
      <dgm:t>
        <a:bodyPr/>
        <a:lstStyle/>
        <a:p>
          <a:r>
            <a:rPr lang="en-US"/>
            <a:t>Do you repay debts as agreed?</a:t>
          </a:r>
        </a:p>
      </dgm:t>
    </dgm:pt>
    <dgm:pt modelId="{746B66D3-C6BC-46A4-BD51-650D9DA71AEB}" type="parTrans" cxnId="{2933D2EC-C4A1-4F9D-8ABA-9D6F3F568C30}">
      <dgm:prSet/>
      <dgm:spPr/>
      <dgm:t>
        <a:bodyPr/>
        <a:lstStyle/>
        <a:p>
          <a:endParaRPr lang="en-US"/>
        </a:p>
      </dgm:t>
    </dgm:pt>
    <dgm:pt modelId="{EB8A58DD-81DA-408E-B7BA-734A8062E663}" type="sibTrans" cxnId="{2933D2EC-C4A1-4F9D-8ABA-9D6F3F568C30}">
      <dgm:prSet/>
      <dgm:spPr/>
      <dgm:t>
        <a:bodyPr/>
        <a:lstStyle/>
        <a:p>
          <a:endParaRPr lang="en-US"/>
        </a:p>
      </dgm:t>
    </dgm:pt>
    <dgm:pt modelId="{848D24F3-3621-42D1-BB0B-30AB55BF3210}">
      <dgm:prSet/>
      <dgm:spPr/>
      <dgm:t>
        <a:bodyPr/>
        <a:lstStyle/>
        <a:p>
          <a:r>
            <a:rPr lang="en-US"/>
            <a:t>Any late payments?</a:t>
          </a:r>
        </a:p>
      </dgm:t>
    </dgm:pt>
    <dgm:pt modelId="{064654A8-8D17-495C-8664-9BB6F7572204}" type="parTrans" cxnId="{0BDB3C49-797B-4D0C-9400-9EFFC5314407}">
      <dgm:prSet/>
      <dgm:spPr/>
      <dgm:t>
        <a:bodyPr/>
        <a:lstStyle/>
        <a:p>
          <a:endParaRPr lang="en-US"/>
        </a:p>
      </dgm:t>
    </dgm:pt>
    <dgm:pt modelId="{6E22FD3A-AC0E-4B48-83D0-AE0AEB5AF408}" type="sibTrans" cxnId="{0BDB3C49-797B-4D0C-9400-9EFFC5314407}">
      <dgm:prSet/>
      <dgm:spPr/>
      <dgm:t>
        <a:bodyPr/>
        <a:lstStyle/>
        <a:p>
          <a:endParaRPr lang="en-US"/>
        </a:p>
      </dgm:t>
    </dgm:pt>
    <dgm:pt modelId="{EAB57D92-1372-4BCA-B0DE-48ACF6DC93C9}">
      <dgm:prSet/>
      <dgm:spPr/>
      <dgm:t>
        <a:bodyPr/>
        <a:lstStyle/>
        <a:p>
          <a:r>
            <a:rPr lang="en-US"/>
            <a:t>Anything in collections?</a:t>
          </a:r>
        </a:p>
      </dgm:t>
    </dgm:pt>
    <dgm:pt modelId="{5C897784-E355-4BB9-9DD9-2A831C612E56}" type="parTrans" cxnId="{3F9B7514-4E36-4A3C-A0F3-08CD6C24334F}">
      <dgm:prSet/>
      <dgm:spPr/>
      <dgm:t>
        <a:bodyPr/>
        <a:lstStyle/>
        <a:p>
          <a:endParaRPr lang="en-US"/>
        </a:p>
      </dgm:t>
    </dgm:pt>
    <dgm:pt modelId="{4EF10EB6-1CD2-4041-92C7-DAA458A785E6}" type="sibTrans" cxnId="{3F9B7514-4E36-4A3C-A0F3-08CD6C24334F}">
      <dgm:prSet/>
      <dgm:spPr/>
      <dgm:t>
        <a:bodyPr/>
        <a:lstStyle/>
        <a:p>
          <a:endParaRPr lang="en-US"/>
        </a:p>
      </dgm:t>
    </dgm:pt>
    <dgm:pt modelId="{E00D293D-2E6E-44F3-B337-FB9D6A7BE583}">
      <dgm:prSet/>
      <dgm:spPr/>
      <dgm:t>
        <a:bodyPr/>
        <a:lstStyle/>
        <a:p>
          <a:r>
            <a:rPr lang="en-US"/>
            <a:t>Etc.</a:t>
          </a:r>
        </a:p>
      </dgm:t>
    </dgm:pt>
    <dgm:pt modelId="{752D963B-274F-4093-A96E-EB581326C34F}" type="parTrans" cxnId="{E6E43B9C-AA2B-48D2-BE54-EF3EAC7996A6}">
      <dgm:prSet/>
      <dgm:spPr/>
      <dgm:t>
        <a:bodyPr/>
        <a:lstStyle/>
        <a:p>
          <a:endParaRPr lang="en-US"/>
        </a:p>
      </dgm:t>
    </dgm:pt>
    <dgm:pt modelId="{45ABF4B3-6DA7-4B20-A3A6-0778CEA7F301}" type="sibTrans" cxnId="{E6E43B9C-AA2B-48D2-BE54-EF3EAC7996A6}">
      <dgm:prSet/>
      <dgm:spPr/>
      <dgm:t>
        <a:bodyPr/>
        <a:lstStyle/>
        <a:p>
          <a:endParaRPr lang="en-US"/>
        </a:p>
      </dgm:t>
    </dgm:pt>
    <dgm:pt modelId="{ACC2F2CE-AB23-40E3-8FCE-B4C17EF8D1FB}">
      <dgm:prSet/>
      <dgm:spPr/>
      <dgm:t>
        <a:bodyPr/>
        <a:lstStyle/>
        <a:p>
          <a:r>
            <a:rPr lang="en-US"/>
            <a:t>Creditors provide your history/info to the 3 credit reporting agencies</a:t>
          </a:r>
        </a:p>
      </dgm:t>
    </dgm:pt>
    <dgm:pt modelId="{7A359F0F-50E9-4EAD-94F8-D8AC9F5B82AE}" type="parTrans" cxnId="{D4F6460C-596F-4B89-A33F-189946C1AA7D}">
      <dgm:prSet/>
      <dgm:spPr/>
      <dgm:t>
        <a:bodyPr/>
        <a:lstStyle/>
        <a:p>
          <a:endParaRPr lang="en-US"/>
        </a:p>
      </dgm:t>
    </dgm:pt>
    <dgm:pt modelId="{16405582-81D1-4821-BA33-1B9D22D0DC6E}" type="sibTrans" cxnId="{D4F6460C-596F-4B89-A33F-189946C1AA7D}">
      <dgm:prSet/>
      <dgm:spPr/>
      <dgm:t>
        <a:bodyPr/>
        <a:lstStyle/>
        <a:p>
          <a:endParaRPr lang="en-US"/>
        </a:p>
      </dgm:t>
    </dgm:pt>
    <dgm:pt modelId="{EF5C02AA-D633-4A69-91FF-2FC3E4D15832}">
      <dgm:prSet/>
      <dgm:spPr/>
      <dgm:t>
        <a:bodyPr/>
        <a:lstStyle/>
        <a:p>
          <a:r>
            <a:rPr lang="en-US"/>
            <a:t>Public records also provide information</a:t>
          </a:r>
        </a:p>
      </dgm:t>
    </dgm:pt>
    <dgm:pt modelId="{16EDC32E-F62A-4021-BB29-8381B466EC28}" type="parTrans" cxnId="{701CE8E6-B94D-4139-8E48-4FDDFF2D0FD4}">
      <dgm:prSet/>
      <dgm:spPr/>
      <dgm:t>
        <a:bodyPr/>
        <a:lstStyle/>
        <a:p>
          <a:endParaRPr lang="en-US"/>
        </a:p>
      </dgm:t>
    </dgm:pt>
    <dgm:pt modelId="{21674B6F-B781-4636-BDA7-F439D0F475CF}" type="sibTrans" cxnId="{701CE8E6-B94D-4139-8E48-4FDDFF2D0FD4}">
      <dgm:prSet/>
      <dgm:spPr/>
      <dgm:t>
        <a:bodyPr/>
        <a:lstStyle/>
        <a:p>
          <a:endParaRPr lang="en-US"/>
        </a:p>
      </dgm:t>
    </dgm:pt>
    <dgm:pt modelId="{0EC8634B-D523-43ED-BBD6-3083C4FC60C8}" type="pres">
      <dgm:prSet presAssocID="{13ABB1FE-F3F6-4BA1-B7D5-6EBE2C0C68DE}" presName="diagram" presStyleCnt="0">
        <dgm:presLayoutVars>
          <dgm:dir/>
          <dgm:resizeHandles val="exact"/>
        </dgm:presLayoutVars>
      </dgm:prSet>
      <dgm:spPr/>
    </dgm:pt>
    <dgm:pt modelId="{47438826-E33D-4B63-A15C-9A88318FF8D1}" type="pres">
      <dgm:prSet presAssocID="{66A72233-120B-4DE6-9060-E0C344CB3F9B}" presName="node" presStyleLbl="node1" presStyleIdx="0" presStyleCnt="6">
        <dgm:presLayoutVars>
          <dgm:bulletEnabled val="1"/>
        </dgm:presLayoutVars>
      </dgm:prSet>
      <dgm:spPr/>
    </dgm:pt>
    <dgm:pt modelId="{9459559C-CAFE-4E03-9897-0423BC4AC569}" type="pres">
      <dgm:prSet presAssocID="{9296C377-31DD-4667-BA5F-C9049810230A}" presName="sibTrans" presStyleCnt="0"/>
      <dgm:spPr/>
    </dgm:pt>
    <dgm:pt modelId="{65B97C81-E4C6-4906-B44F-10E14C6CDC61}" type="pres">
      <dgm:prSet presAssocID="{E915A12F-8F4A-44C4-934D-8DA86ABC8596}" presName="node" presStyleLbl="node1" presStyleIdx="1" presStyleCnt="6">
        <dgm:presLayoutVars>
          <dgm:bulletEnabled val="1"/>
        </dgm:presLayoutVars>
      </dgm:prSet>
      <dgm:spPr/>
    </dgm:pt>
    <dgm:pt modelId="{0940FD34-2A29-42FF-A295-94330611AA6F}" type="pres">
      <dgm:prSet presAssocID="{B985F24C-5152-40FB-BA23-A3389DACCD77}" presName="sibTrans" presStyleCnt="0"/>
      <dgm:spPr/>
    </dgm:pt>
    <dgm:pt modelId="{C9A32CEF-E218-4836-9B6D-4B4C024AA140}" type="pres">
      <dgm:prSet presAssocID="{1CA0CC3D-5A24-453A-A6F4-DE4A7D7EC34B}" presName="node" presStyleLbl="node1" presStyleIdx="2" presStyleCnt="6">
        <dgm:presLayoutVars>
          <dgm:bulletEnabled val="1"/>
        </dgm:presLayoutVars>
      </dgm:prSet>
      <dgm:spPr/>
    </dgm:pt>
    <dgm:pt modelId="{27EBC85A-E8FA-420F-A96F-F3CA14079D27}" type="pres">
      <dgm:prSet presAssocID="{2369D566-09AD-47CE-9FA8-DC3EFF40E412}" presName="sibTrans" presStyleCnt="0"/>
      <dgm:spPr/>
    </dgm:pt>
    <dgm:pt modelId="{23C3C0BE-060F-4058-8CBD-7B210DD39D95}" type="pres">
      <dgm:prSet presAssocID="{7CD52A1E-45D8-4E3E-924C-8FFEC18ABD08}" presName="node" presStyleLbl="node1" presStyleIdx="3" presStyleCnt="6">
        <dgm:presLayoutVars>
          <dgm:bulletEnabled val="1"/>
        </dgm:presLayoutVars>
      </dgm:prSet>
      <dgm:spPr/>
    </dgm:pt>
    <dgm:pt modelId="{D0EECB09-10CC-42A7-A65C-0C3D1E020337}" type="pres">
      <dgm:prSet presAssocID="{95B6FA7B-C6C9-4FF4-B3AC-8F7BFCEBC707}" presName="sibTrans" presStyleCnt="0"/>
      <dgm:spPr/>
    </dgm:pt>
    <dgm:pt modelId="{D19DCC7D-D203-4E19-A943-0159C548A0E6}" type="pres">
      <dgm:prSet presAssocID="{ACC2F2CE-AB23-40E3-8FCE-B4C17EF8D1FB}" presName="node" presStyleLbl="node1" presStyleIdx="4" presStyleCnt="6">
        <dgm:presLayoutVars>
          <dgm:bulletEnabled val="1"/>
        </dgm:presLayoutVars>
      </dgm:prSet>
      <dgm:spPr/>
    </dgm:pt>
    <dgm:pt modelId="{E8DBD003-6433-4D93-8422-0BCF02312A08}" type="pres">
      <dgm:prSet presAssocID="{16405582-81D1-4821-BA33-1B9D22D0DC6E}" presName="sibTrans" presStyleCnt="0"/>
      <dgm:spPr/>
    </dgm:pt>
    <dgm:pt modelId="{368CC697-D043-4F9D-AC06-A03305931541}" type="pres">
      <dgm:prSet presAssocID="{EF5C02AA-D633-4A69-91FF-2FC3E4D15832}" presName="node" presStyleLbl="node1" presStyleIdx="5" presStyleCnt="6">
        <dgm:presLayoutVars>
          <dgm:bulletEnabled val="1"/>
        </dgm:presLayoutVars>
      </dgm:prSet>
      <dgm:spPr/>
    </dgm:pt>
  </dgm:ptLst>
  <dgm:cxnLst>
    <dgm:cxn modelId="{A304DF01-9B76-43E7-82BB-426A2AB69D55}" srcId="{13ABB1FE-F3F6-4BA1-B7D5-6EBE2C0C68DE}" destId="{E915A12F-8F4A-44C4-934D-8DA86ABC8596}" srcOrd="1" destOrd="0" parTransId="{810B8486-0AE5-4C4C-8CFD-36F72DD6DC30}" sibTransId="{B985F24C-5152-40FB-BA23-A3389DACCD77}"/>
    <dgm:cxn modelId="{D4F6460C-596F-4B89-A33F-189946C1AA7D}" srcId="{13ABB1FE-F3F6-4BA1-B7D5-6EBE2C0C68DE}" destId="{ACC2F2CE-AB23-40E3-8FCE-B4C17EF8D1FB}" srcOrd="4" destOrd="0" parTransId="{7A359F0F-50E9-4EAD-94F8-D8AC9F5B82AE}" sibTransId="{16405582-81D1-4821-BA33-1B9D22D0DC6E}"/>
    <dgm:cxn modelId="{3F9B7514-4E36-4A3C-A0F3-08CD6C24334F}" srcId="{7CD52A1E-45D8-4E3E-924C-8FFEC18ABD08}" destId="{EAB57D92-1372-4BCA-B0DE-48ACF6DC93C9}" srcOrd="2" destOrd="0" parTransId="{5C897784-E355-4BB9-9DD9-2A831C612E56}" sibTransId="{4EF10EB6-1CD2-4041-92C7-DAA458A785E6}"/>
    <dgm:cxn modelId="{4918D617-683D-4CB3-8BAC-50E259A00A6A}" type="presOf" srcId="{227A912D-FE59-4445-B4F3-D2324A86BB7C}" destId="{23C3C0BE-060F-4058-8CBD-7B210DD39D95}" srcOrd="0" destOrd="1" presId="urn:microsoft.com/office/officeart/2005/8/layout/default"/>
    <dgm:cxn modelId="{87227619-41CD-4198-84E9-05FB8ACA8E8C}" type="presOf" srcId="{E915A12F-8F4A-44C4-934D-8DA86ABC8596}" destId="{65B97C81-E4C6-4906-B44F-10E14C6CDC61}" srcOrd="0" destOrd="0" presId="urn:microsoft.com/office/officeart/2005/8/layout/default"/>
    <dgm:cxn modelId="{F8709E22-5AAE-46DD-9820-2780120575C4}" type="presOf" srcId="{13ABB1FE-F3F6-4BA1-B7D5-6EBE2C0C68DE}" destId="{0EC8634B-D523-43ED-BBD6-3083C4FC60C8}" srcOrd="0" destOrd="0" presId="urn:microsoft.com/office/officeart/2005/8/layout/default"/>
    <dgm:cxn modelId="{6BB8AC26-FB9D-4FB4-9666-1832CD8D3BEE}" type="presOf" srcId="{ACC2F2CE-AB23-40E3-8FCE-B4C17EF8D1FB}" destId="{D19DCC7D-D203-4E19-A943-0159C548A0E6}" srcOrd="0" destOrd="0" presId="urn:microsoft.com/office/officeart/2005/8/layout/default"/>
    <dgm:cxn modelId="{DA3D7A5C-640E-4778-A5ED-6B8856272A48}" type="presOf" srcId="{66A72233-120B-4DE6-9060-E0C344CB3F9B}" destId="{47438826-E33D-4B63-A15C-9A88318FF8D1}" srcOrd="0" destOrd="0" presId="urn:microsoft.com/office/officeart/2005/8/layout/default"/>
    <dgm:cxn modelId="{E9EE5B66-4D5B-4A9A-A2DC-223FFA26D4FA}" srcId="{13ABB1FE-F3F6-4BA1-B7D5-6EBE2C0C68DE}" destId="{7CD52A1E-45D8-4E3E-924C-8FFEC18ABD08}" srcOrd="3" destOrd="0" parTransId="{F3DBB5C7-07F0-4E91-8F97-93DBD83F81A8}" sibTransId="{95B6FA7B-C6C9-4FF4-B3AC-8F7BFCEBC707}"/>
    <dgm:cxn modelId="{0BDB3C49-797B-4D0C-9400-9EFFC5314407}" srcId="{7CD52A1E-45D8-4E3E-924C-8FFEC18ABD08}" destId="{848D24F3-3621-42D1-BB0B-30AB55BF3210}" srcOrd="1" destOrd="0" parTransId="{064654A8-8D17-495C-8664-9BB6F7572204}" sibTransId="{6E22FD3A-AC0E-4B48-83D0-AE0AEB5AF408}"/>
    <dgm:cxn modelId="{693BBA6A-7BAC-4BC0-9AD5-640D542FBF97}" type="presOf" srcId="{1CA0CC3D-5A24-453A-A6F4-DE4A7D7EC34B}" destId="{C9A32CEF-E218-4836-9B6D-4B4C024AA140}" srcOrd="0" destOrd="0" presId="urn:microsoft.com/office/officeart/2005/8/layout/default"/>
    <dgm:cxn modelId="{A7A7B94C-D541-4BD9-AFAB-2C27D44B78F5}" type="presOf" srcId="{7CD52A1E-45D8-4E3E-924C-8FFEC18ABD08}" destId="{23C3C0BE-060F-4058-8CBD-7B210DD39D95}" srcOrd="0" destOrd="0" presId="urn:microsoft.com/office/officeart/2005/8/layout/default"/>
    <dgm:cxn modelId="{68A92A70-2DC7-4109-A136-1F8FC2739462}" type="presOf" srcId="{EF5C02AA-D633-4A69-91FF-2FC3E4D15832}" destId="{368CC697-D043-4F9D-AC06-A03305931541}" srcOrd="0" destOrd="0" presId="urn:microsoft.com/office/officeart/2005/8/layout/default"/>
    <dgm:cxn modelId="{8A9DD487-3800-4D52-9BE2-33793DAB4DE5}" type="presOf" srcId="{848D24F3-3621-42D1-BB0B-30AB55BF3210}" destId="{23C3C0BE-060F-4058-8CBD-7B210DD39D95}" srcOrd="0" destOrd="2" presId="urn:microsoft.com/office/officeart/2005/8/layout/default"/>
    <dgm:cxn modelId="{98FF338E-AF2E-4AF8-AC3D-378176730713}" srcId="{13ABB1FE-F3F6-4BA1-B7D5-6EBE2C0C68DE}" destId="{1CA0CC3D-5A24-453A-A6F4-DE4A7D7EC34B}" srcOrd="2" destOrd="0" parTransId="{9815B59F-B474-460A-9A4C-EBB8513AFEA3}" sibTransId="{2369D566-09AD-47CE-9FA8-DC3EFF40E412}"/>
    <dgm:cxn modelId="{2DF0C395-6C72-4F90-9636-4F70C096242D}" type="presOf" srcId="{EAB57D92-1372-4BCA-B0DE-48ACF6DC93C9}" destId="{23C3C0BE-060F-4058-8CBD-7B210DD39D95}" srcOrd="0" destOrd="3" presId="urn:microsoft.com/office/officeart/2005/8/layout/default"/>
    <dgm:cxn modelId="{E6E43B9C-AA2B-48D2-BE54-EF3EAC7996A6}" srcId="{7CD52A1E-45D8-4E3E-924C-8FFEC18ABD08}" destId="{E00D293D-2E6E-44F3-B337-FB9D6A7BE583}" srcOrd="3" destOrd="0" parTransId="{752D963B-274F-4093-A96E-EB581326C34F}" sibTransId="{45ABF4B3-6DA7-4B20-A3A6-0778CEA7F301}"/>
    <dgm:cxn modelId="{17AAE9CA-1542-4EEE-8A38-728B869CBC57}" type="presOf" srcId="{E00D293D-2E6E-44F3-B337-FB9D6A7BE583}" destId="{23C3C0BE-060F-4058-8CBD-7B210DD39D95}" srcOrd="0" destOrd="4" presId="urn:microsoft.com/office/officeart/2005/8/layout/default"/>
    <dgm:cxn modelId="{701CE8E6-B94D-4139-8E48-4FDDFF2D0FD4}" srcId="{13ABB1FE-F3F6-4BA1-B7D5-6EBE2C0C68DE}" destId="{EF5C02AA-D633-4A69-91FF-2FC3E4D15832}" srcOrd="5" destOrd="0" parTransId="{16EDC32E-F62A-4021-BB29-8381B466EC28}" sibTransId="{21674B6F-B781-4636-BDA7-F439D0F475CF}"/>
    <dgm:cxn modelId="{71BE8CEB-24B7-4999-BCB7-2D2A91115FFB}" srcId="{13ABB1FE-F3F6-4BA1-B7D5-6EBE2C0C68DE}" destId="{66A72233-120B-4DE6-9060-E0C344CB3F9B}" srcOrd="0" destOrd="0" parTransId="{6B54A3F2-8306-4B40-9C36-6A1E6C5BCA22}" sibTransId="{9296C377-31DD-4667-BA5F-C9049810230A}"/>
    <dgm:cxn modelId="{2933D2EC-C4A1-4F9D-8ABA-9D6F3F568C30}" srcId="{7CD52A1E-45D8-4E3E-924C-8FFEC18ABD08}" destId="{227A912D-FE59-4445-B4F3-D2324A86BB7C}" srcOrd="0" destOrd="0" parTransId="{746B66D3-C6BC-46A4-BD51-650D9DA71AEB}" sibTransId="{EB8A58DD-81DA-408E-B7BA-734A8062E663}"/>
    <dgm:cxn modelId="{BDE86230-5FDD-454A-A505-C0513A6799B7}" type="presParOf" srcId="{0EC8634B-D523-43ED-BBD6-3083C4FC60C8}" destId="{47438826-E33D-4B63-A15C-9A88318FF8D1}" srcOrd="0" destOrd="0" presId="urn:microsoft.com/office/officeart/2005/8/layout/default"/>
    <dgm:cxn modelId="{F90F41B4-29FA-4CF8-A733-642F9D062D96}" type="presParOf" srcId="{0EC8634B-D523-43ED-BBD6-3083C4FC60C8}" destId="{9459559C-CAFE-4E03-9897-0423BC4AC569}" srcOrd="1" destOrd="0" presId="urn:microsoft.com/office/officeart/2005/8/layout/default"/>
    <dgm:cxn modelId="{002358F9-1414-4ABB-AAEA-4C313EF6F413}" type="presParOf" srcId="{0EC8634B-D523-43ED-BBD6-3083C4FC60C8}" destId="{65B97C81-E4C6-4906-B44F-10E14C6CDC61}" srcOrd="2" destOrd="0" presId="urn:microsoft.com/office/officeart/2005/8/layout/default"/>
    <dgm:cxn modelId="{911AA81E-BD45-42E2-B355-C9181966AF1E}" type="presParOf" srcId="{0EC8634B-D523-43ED-BBD6-3083C4FC60C8}" destId="{0940FD34-2A29-42FF-A295-94330611AA6F}" srcOrd="3" destOrd="0" presId="urn:microsoft.com/office/officeart/2005/8/layout/default"/>
    <dgm:cxn modelId="{16277391-75E6-4018-88CA-D453BF8C0454}" type="presParOf" srcId="{0EC8634B-D523-43ED-BBD6-3083C4FC60C8}" destId="{C9A32CEF-E218-4836-9B6D-4B4C024AA140}" srcOrd="4" destOrd="0" presId="urn:microsoft.com/office/officeart/2005/8/layout/default"/>
    <dgm:cxn modelId="{296683F7-3E7F-4D72-A1A6-AB6C9D060704}" type="presParOf" srcId="{0EC8634B-D523-43ED-BBD6-3083C4FC60C8}" destId="{27EBC85A-E8FA-420F-A96F-F3CA14079D27}" srcOrd="5" destOrd="0" presId="urn:microsoft.com/office/officeart/2005/8/layout/default"/>
    <dgm:cxn modelId="{15908E5C-A469-477A-A2F8-2DBE2747E4C5}" type="presParOf" srcId="{0EC8634B-D523-43ED-BBD6-3083C4FC60C8}" destId="{23C3C0BE-060F-4058-8CBD-7B210DD39D95}" srcOrd="6" destOrd="0" presId="urn:microsoft.com/office/officeart/2005/8/layout/default"/>
    <dgm:cxn modelId="{08B443E3-8AFA-48DB-8FCA-5D36CC0F7DE0}" type="presParOf" srcId="{0EC8634B-D523-43ED-BBD6-3083C4FC60C8}" destId="{D0EECB09-10CC-42A7-A65C-0C3D1E020337}" srcOrd="7" destOrd="0" presId="urn:microsoft.com/office/officeart/2005/8/layout/default"/>
    <dgm:cxn modelId="{4257B085-D25B-4B98-9B2C-40D6A6C3BDF0}" type="presParOf" srcId="{0EC8634B-D523-43ED-BBD6-3083C4FC60C8}" destId="{D19DCC7D-D203-4E19-A943-0159C548A0E6}" srcOrd="8" destOrd="0" presId="urn:microsoft.com/office/officeart/2005/8/layout/default"/>
    <dgm:cxn modelId="{6B3F63BB-D099-4E60-8C5E-7E4A761ED172}" type="presParOf" srcId="{0EC8634B-D523-43ED-BBD6-3083C4FC60C8}" destId="{E8DBD003-6433-4D93-8422-0BCF02312A08}" srcOrd="9" destOrd="0" presId="urn:microsoft.com/office/officeart/2005/8/layout/default"/>
    <dgm:cxn modelId="{45C4917B-66C5-4BD3-AA86-D5AA85907708}" type="presParOf" srcId="{0EC8634B-D523-43ED-BBD6-3083C4FC60C8}" destId="{368CC697-D043-4F9D-AC06-A0330593154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31C9DDC-4F5E-4557-8A7E-939D0F98CBA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D7C68FA-3C36-4828-B25A-7D47906910A3}">
      <dgm:prSet/>
      <dgm:spPr/>
      <dgm:t>
        <a:bodyPr/>
        <a:lstStyle/>
        <a:p>
          <a:r>
            <a:rPr lang="en-US"/>
            <a:t>Can you pay off balance in full? </a:t>
          </a:r>
        </a:p>
      </dgm:t>
    </dgm:pt>
    <dgm:pt modelId="{71ECCC7D-ADB8-4D0A-9EE8-6BD79E8BA965}" type="parTrans" cxnId="{8C5D738A-DE41-4511-BB32-D18F9C7FD08C}">
      <dgm:prSet/>
      <dgm:spPr/>
      <dgm:t>
        <a:bodyPr/>
        <a:lstStyle/>
        <a:p>
          <a:endParaRPr lang="en-US"/>
        </a:p>
      </dgm:t>
    </dgm:pt>
    <dgm:pt modelId="{FAD013C5-9B7D-4C8A-A292-0B558E9E9A0B}" type="sibTrans" cxnId="{8C5D738A-DE41-4511-BB32-D18F9C7FD08C}">
      <dgm:prSet/>
      <dgm:spPr/>
      <dgm:t>
        <a:bodyPr/>
        <a:lstStyle/>
        <a:p>
          <a:endParaRPr lang="en-US"/>
        </a:p>
      </dgm:t>
    </dgm:pt>
    <dgm:pt modelId="{EA610140-3216-4665-A49F-4C234FE8E7C4}">
      <dgm:prSet/>
      <dgm:spPr/>
      <dgm:t>
        <a:bodyPr/>
        <a:lstStyle/>
        <a:p>
          <a:r>
            <a:rPr lang="en-US"/>
            <a:t>If so, offer this if they promise to remove from credit report</a:t>
          </a:r>
        </a:p>
      </dgm:t>
    </dgm:pt>
    <dgm:pt modelId="{761EF41A-12FF-4264-BA1D-1F4C5777482B}" type="parTrans" cxnId="{3E698C8C-8B73-47BC-977E-03988CD938AA}">
      <dgm:prSet/>
      <dgm:spPr/>
      <dgm:t>
        <a:bodyPr/>
        <a:lstStyle/>
        <a:p>
          <a:endParaRPr lang="en-US"/>
        </a:p>
      </dgm:t>
    </dgm:pt>
    <dgm:pt modelId="{61A658E5-0B32-4B25-B20F-53B552FC29A6}" type="sibTrans" cxnId="{3E698C8C-8B73-47BC-977E-03988CD938AA}">
      <dgm:prSet/>
      <dgm:spPr/>
      <dgm:t>
        <a:bodyPr/>
        <a:lstStyle/>
        <a:p>
          <a:endParaRPr lang="en-US"/>
        </a:p>
      </dgm:t>
    </dgm:pt>
    <dgm:pt modelId="{EE2B5AF2-6B77-4DB2-BF50-21291B5ADC63}">
      <dgm:prSet/>
      <dgm:spPr/>
      <dgm:t>
        <a:bodyPr/>
        <a:lstStyle/>
        <a:p>
          <a:r>
            <a:rPr lang="en-US"/>
            <a:t>Check for inaccuracies on dates, balance, terms, account numbers, etc.</a:t>
          </a:r>
        </a:p>
      </dgm:t>
    </dgm:pt>
    <dgm:pt modelId="{BA11D332-2255-4BC8-82BE-0D55A6A79B1F}" type="parTrans" cxnId="{4F6865A6-692A-4D6A-A370-A0829C634A18}">
      <dgm:prSet/>
      <dgm:spPr/>
      <dgm:t>
        <a:bodyPr/>
        <a:lstStyle/>
        <a:p>
          <a:endParaRPr lang="en-US"/>
        </a:p>
      </dgm:t>
    </dgm:pt>
    <dgm:pt modelId="{FB998C3C-35B6-4D53-A906-1ABE47BFFC03}" type="sibTrans" cxnId="{4F6865A6-692A-4D6A-A370-A0829C634A18}">
      <dgm:prSet/>
      <dgm:spPr/>
      <dgm:t>
        <a:bodyPr/>
        <a:lstStyle/>
        <a:p>
          <a:endParaRPr lang="en-US"/>
        </a:p>
      </dgm:t>
    </dgm:pt>
    <dgm:pt modelId="{3702B110-9826-4F53-910E-5BBADC802CD7}">
      <dgm:prSet/>
      <dgm:spPr/>
      <dgm:t>
        <a:bodyPr/>
        <a:lstStyle/>
        <a:p>
          <a:r>
            <a:rPr lang="en-US"/>
            <a:t>Can dispute anything wrong to the credit bureau and they may remove it if they verify the inaccuracies (part of FCRA)</a:t>
          </a:r>
        </a:p>
      </dgm:t>
    </dgm:pt>
    <dgm:pt modelId="{ABF01172-3547-4E21-94A2-559453DB796B}" type="parTrans" cxnId="{6F1161BB-D916-48D3-A03F-3033A06A46A7}">
      <dgm:prSet/>
      <dgm:spPr/>
      <dgm:t>
        <a:bodyPr/>
        <a:lstStyle/>
        <a:p>
          <a:endParaRPr lang="en-US"/>
        </a:p>
      </dgm:t>
    </dgm:pt>
    <dgm:pt modelId="{A8BA26CE-EBEE-42A9-AA71-63969350507B}" type="sibTrans" cxnId="{6F1161BB-D916-48D3-A03F-3033A06A46A7}">
      <dgm:prSet/>
      <dgm:spPr/>
      <dgm:t>
        <a:bodyPr/>
        <a:lstStyle/>
        <a:p>
          <a:endParaRPr lang="en-US"/>
        </a:p>
      </dgm:t>
    </dgm:pt>
    <dgm:pt modelId="{E62EFC94-D05F-41F3-92F0-616C95B7E679}" type="pres">
      <dgm:prSet presAssocID="{D31C9DDC-4F5E-4557-8A7E-939D0F98CBAB}" presName="root" presStyleCnt="0">
        <dgm:presLayoutVars>
          <dgm:dir/>
          <dgm:resizeHandles val="exact"/>
        </dgm:presLayoutVars>
      </dgm:prSet>
      <dgm:spPr/>
    </dgm:pt>
    <dgm:pt modelId="{6EFD435C-BF1B-4594-B725-DD23A0D1D6CF}" type="pres">
      <dgm:prSet presAssocID="{AD7C68FA-3C36-4828-B25A-7D47906910A3}" presName="compNode" presStyleCnt="0"/>
      <dgm:spPr/>
    </dgm:pt>
    <dgm:pt modelId="{57184FC0-E2D7-4204-8503-FEE98A0E1FF4}" type="pres">
      <dgm:prSet presAssocID="{AD7C68FA-3C36-4828-B25A-7D47906910A3}" presName="bgRect" presStyleLbl="bgShp" presStyleIdx="0" presStyleCnt="3"/>
      <dgm:spPr/>
    </dgm:pt>
    <dgm:pt modelId="{AD29EC1B-4304-4203-BD17-8592EBC5019A}" type="pres">
      <dgm:prSet presAssocID="{AD7C68FA-3C36-4828-B25A-7D47906910A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DA806C11-6CF4-4560-995B-5E865336EE11}" type="pres">
      <dgm:prSet presAssocID="{AD7C68FA-3C36-4828-B25A-7D47906910A3}" presName="spaceRect" presStyleCnt="0"/>
      <dgm:spPr/>
    </dgm:pt>
    <dgm:pt modelId="{6412E98B-F6AF-48AC-937A-9AFDC478F2BD}" type="pres">
      <dgm:prSet presAssocID="{AD7C68FA-3C36-4828-B25A-7D47906910A3}" presName="parTx" presStyleLbl="revTx" presStyleIdx="0" presStyleCnt="4">
        <dgm:presLayoutVars>
          <dgm:chMax val="0"/>
          <dgm:chPref val="0"/>
        </dgm:presLayoutVars>
      </dgm:prSet>
      <dgm:spPr/>
    </dgm:pt>
    <dgm:pt modelId="{16FF396B-E1E9-40B3-B179-238E184F43A2}" type="pres">
      <dgm:prSet presAssocID="{FAD013C5-9B7D-4C8A-A292-0B558E9E9A0B}" presName="sibTrans" presStyleCnt="0"/>
      <dgm:spPr/>
    </dgm:pt>
    <dgm:pt modelId="{29EC517E-3CEC-44BB-9BA2-9264D1D03688}" type="pres">
      <dgm:prSet presAssocID="{EA610140-3216-4665-A49F-4C234FE8E7C4}" presName="compNode" presStyleCnt="0"/>
      <dgm:spPr/>
    </dgm:pt>
    <dgm:pt modelId="{C6C4CD27-24A0-437B-93C4-2CE6B3B8ED15}" type="pres">
      <dgm:prSet presAssocID="{EA610140-3216-4665-A49F-4C234FE8E7C4}" presName="bgRect" presStyleLbl="bgShp" presStyleIdx="1" presStyleCnt="3"/>
      <dgm:spPr/>
    </dgm:pt>
    <dgm:pt modelId="{E359CE1D-5A7E-4230-BB8A-65ACB081FDC5}" type="pres">
      <dgm:prSet presAssocID="{EA610140-3216-4665-A49F-4C234FE8E7C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tract"/>
        </a:ext>
      </dgm:extLst>
    </dgm:pt>
    <dgm:pt modelId="{3B340FA4-91AD-49B4-8162-2D0242CCC4C3}" type="pres">
      <dgm:prSet presAssocID="{EA610140-3216-4665-A49F-4C234FE8E7C4}" presName="spaceRect" presStyleCnt="0"/>
      <dgm:spPr/>
    </dgm:pt>
    <dgm:pt modelId="{4C548941-18DA-4FB4-8A62-64FD7F02BF78}" type="pres">
      <dgm:prSet presAssocID="{EA610140-3216-4665-A49F-4C234FE8E7C4}" presName="parTx" presStyleLbl="revTx" presStyleIdx="1" presStyleCnt="4">
        <dgm:presLayoutVars>
          <dgm:chMax val="0"/>
          <dgm:chPref val="0"/>
        </dgm:presLayoutVars>
      </dgm:prSet>
      <dgm:spPr/>
    </dgm:pt>
    <dgm:pt modelId="{7FA0BA21-7969-45CE-A5E9-D8D8D42DCBEE}" type="pres">
      <dgm:prSet presAssocID="{61A658E5-0B32-4B25-B20F-53B552FC29A6}" presName="sibTrans" presStyleCnt="0"/>
      <dgm:spPr/>
    </dgm:pt>
    <dgm:pt modelId="{29718333-87E9-43D8-912A-5EDD8DBD03CC}" type="pres">
      <dgm:prSet presAssocID="{EE2B5AF2-6B77-4DB2-BF50-21291B5ADC63}" presName="compNode" presStyleCnt="0"/>
      <dgm:spPr/>
    </dgm:pt>
    <dgm:pt modelId="{D340F535-C383-4CF1-88F4-CFCE9E541010}" type="pres">
      <dgm:prSet presAssocID="{EE2B5AF2-6B77-4DB2-BF50-21291B5ADC63}" presName="bgRect" presStyleLbl="bgShp" presStyleIdx="2" presStyleCnt="3"/>
      <dgm:spPr/>
    </dgm:pt>
    <dgm:pt modelId="{3EBCAEFE-BB4C-47E7-A8DC-9A4A7F68C95F}" type="pres">
      <dgm:prSet presAssocID="{EE2B5AF2-6B77-4DB2-BF50-21291B5ADC6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rbidden"/>
        </a:ext>
      </dgm:extLst>
    </dgm:pt>
    <dgm:pt modelId="{DC7CD82D-BA99-44B6-B914-052F00B22AE8}" type="pres">
      <dgm:prSet presAssocID="{EE2B5AF2-6B77-4DB2-BF50-21291B5ADC63}" presName="spaceRect" presStyleCnt="0"/>
      <dgm:spPr/>
    </dgm:pt>
    <dgm:pt modelId="{C6463D3C-1E4B-4B73-92B9-1E3D6B2F140A}" type="pres">
      <dgm:prSet presAssocID="{EE2B5AF2-6B77-4DB2-BF50-21291B5ADC63}" presName="parTx" presStyleLbl="revTx" presStyleIdx="2" presStyleCnt="4">
        <dgm:presLayoutVars>
          <dgm:chMax val="0"/>
          <dgm:chPref val="0"/>
        </dgm:presLayoutVars>
      </dgm:prSet>
      <dgm:spPr/>
    </dgm:pt>
    <dgm:pt modelId="{4A0DC266-2929-4A67-887F-9630B0570BD5}" type="pres">
      <dgm:prSet presAssocID="{EE2B5AF2-6B77-4DB2-BF50-21291B5ADC63}" presName="desTx" presStyleLbl="revTx" presStyleIdx="3" presStyleCnt="4">
        <dgm:presLayoutVars/>
      </dgm:prSet>
      <dgm:spPr/>
    </dgm:pt>
  </dgm:ptLst>
  <dgm:cxnLst>
    <dgm:cxn modelId="{D2152928-0420-4304-805A-B3B929C9671F}" type="presOf" srcId="{D31C9DDC-4F5E-4557-8A7E-939D0F98CBAB}" destId="{E62EFC94-D05F-41F3-92F0-616C95B7E679}" srcOrd="0" destOrd="0" presId="urn:microsoft.com/office/officeart/2018/2/layout/IconVerticalSolidList"/>
    <dgm:cxn modelId="{2280A45C-CC67-4B02-9010-269F478939FF}" type="presOf" srcId="{AD7C68FA-3C36-4828-B25A-7D47906910A3}" destId="{6412E98B-F6AF-48AC-937A-9AFDC478F2BD}" srcOrd="0" destOrd="0" presId="urn:microsoft.com/office/officeart/2018/2/layout/IconVerticalSolidList"/>
    <dgm:cxn modelId="{331C6D71-D09F-418C-A93F-CC93886F0407}" type="presOf" srcId="{EE2B5AF2-6B77-4DB2-BF50-21291B5ADC63}" destId="{C6463D3C-1E4B-4B73-92B9-1E3D6B2F140A}" srcOrd="0" destOrd="0" presId="urn:microsoft.com/office/officeart/2018/2/layout/IconVerticalSolidList"/>
    <dgm:cxn modelId="{54D3027C-DCD5-42FD-A583-D50B6871FC7A}" type="presOf" srcId="{3702B110-9826-4F53-910E-5BBADC802CD7}" destId="{4A0DC266-2929-4A67-887F-9630B0570BD5}" srcOrd="0" destOrd="0" presId="urn:microsoft.com/office/officeart/2018/2/layout/IconVerticalSolidList"/>
    <dgm:cxn modelId="{EFFA4289-5C7F-442C-AA37-7F2946CE6024}" type="presOf" srcId="{EA610140-3216-4665-A49F-4C234FE8E7C4}" destId="{4C548941-18DA-4FB4-8A62-64FD7F02BF78}" srcOrd="0" destOrd="0" presId="urn:microsoft.com/office/officeart/2018/2/layout/IconVerticalSolidList"/>
    <dgm:cxn modelId="{8C5D738A-DE41-4511-BB32-D18F9C7FD08C}" srcId="{D31C9DDC-4F5E-4557-8A7E-939D0F98CBAB}" destId="{AD7C68FA-3C36-4828-B25A-7D47906910A3}" srcOrd="0" destOrd="0" parTransId="{71ECCC7D-ADB8-4D0A-9EE8-6BD79E8BA965}" sibTransId="{FAD013C5-9B7D-4C8A-A292-0B558E9E9A0B}"/>
    <dgm:cxn modelId="{3E698C8C-8B73-47BC-977E-03988CD938AA}" srcId="{D31C9DDC-4F5E-4557-8A7E-939D0F98CBAB}" destId="{EA610140-3216-4665-A49F-4C234FE8E7C4}" srcOrd="1" destOrd="0" parTransId="{761EF41A-12FF-4264-BA1D-1F4C5777482B}" sibTransId="{61A658E5-0B32-4B25-B20F-53B552FC29A6}"/>
    <dgm:cxn modelId="{4F6865A6-692A-4D6A-A370-A0829C634A18}" srcId="{D31C9DDC-4F5E-4557-8A7E-939D0F98CBAB}" destId="{EE2B5AF2-6B77-4DB2-BF50-21291B5ADC63}" srcOrd="2" destOrd="0" parTransId="{BA11D332-2255-4BC8-82BE-0D55A6A79B1F}" sibTransId="{FB998C3C-35B6-4D53-A906-1ABE47BFFC03}"/>
    <dgm:cxn modelId="{6F1161BB-D916-48D3-A03F-3033A06A46A7}" srcId="{EE2B5AF2-6B77-4DB2-BF50-21291B5ADC63}" destId="{3702B110-9826-4F53-910E-5BBADC802CD7}" srcOrd="0" destOrd="0" parTransId="{ABF01172-3547-4E21-94A2-559453DB796B}" sibTransId="{A8BA26CE-EBEE-42A9-AA71-63969350507B}"/>
    <dgm:cxn modelId="{7373E35E-8F7D-4194-B865-4B71004ED4B6}" type="presParOf" srcId="{E62EFC94-D05F-41F3-92F0-616C95B7E679}" destId="{6EFD435C-BF1B-4594-B725-DD23A0D1D6CF}" srcOrd="0" destOrd="0" presId="urn:microsoft.com/office/officeart/2018/2/layout/IconVerticalSolidList"/>
    <dgm:cxn modelId="{569F16E3-D6CD-41C0-970D-32F5418903BE}" type="presParOf" srcId="{6EFD435C-BF1B-4594-B725-DD23A0D1D6CF}" destId="{57184FC0-E2D7-4204-8503-FEE98A0E1FF4}" srcOrd="0" destOrd="0" presId="urn:microsoft.com/office/officeart/2018/2/layout/IconVerticalSolidList"/>
    <dgm:cxn modelId="{B862033D-D569-4A53-A6E9-232AC6E6DEEB}" type="presParOf" srcId="{6EFD435C-BF1B-4594-B725-DD23A0D1D6CF}" destId="{AD29EC1B-4304-4203-BD17-8592EBC5019A}" srcOrd="1" destOrd="0" presId="urn:microsoft.com/office/officeart/2018/2/layout/IconVerticalSolidList"/>
    <dgm:cxn modelId="{CEB36068-2E9F-452D-BACC-5676F7739177}" type="presParOf" srcId="{6EFD435C-BF1B-4594-B725-DD23A0D1D6CF}" destId="{DA806C11-6CF4-4560-995B-5E865336EE11}" srcOrd="2" destOrd="0" presId="urn:microsoft.com/office/officeart/2018/2/layout/IconVerticalSolidList"/>
    <dgm:cxn modelId="{9979ED04-AE6F-4DBA-BB4E-9DCCCEAF0EC3}" type="presParOf" srcId="{6EFD435C-BF1B-4594-B725-DD23A0D1D6CF}" destId="{6412E98B-F6AF-48AC-937A-9AFDC478F2BD}" srcOrd="3" destOrd="0" presId="urn:microsoft.com/office/officeart/2018/2/layout/IconVerticalSolidList"/>
    <dgm:cxn modelId="{C8FB6439-B5D6-42E5-BBC1-04AF15C25435}" type="presParOf" srcId="{E62EFC94-D05F-41F3-92F0-616C95B7E679}" destId="{16FF396B-E1E9-40B3-B179-238E184F43A2}" srcOrd="1" destOrd="0" presId="urn:microsoft.com/office/officeart/2018/2/layout/IconVerticalSolidList"/>
    <dgm:cxn modelId="{F125734F-8AF5-4C9E-A149-517F76F8DE94}" type="presParOf" srcId="{E62EFC94-D05F-41F3-92F0-616C95B7E679}" destId="{29EC517E-3CEC-44BB-9BA2-9264D1D03688}" srcOrd="2" destOrd="0" presId="urn:microsoft.com/office/officeart/2018/2/layout/IconVerticalSolidList"/>
    <dgm:cxn modelId="{8765DE6F-3F82-407A-957F-10DD559CC7CC}" type="presParOf" srcId="{29EC517E-3CEC-44BB-9BA2-9264D1D03688}" destId="{C6C4CD27-24A0-437B-93C4-2CE6B3B8ED15}" srcOrd="0" destOrd="0" presId="urn:microsoft.com/office/officeart/2018/2/layout/IconVerticalSolidList"/>
    <dgm:cxn modelId="{883A8EE8-CD28-490B-A4A5-E4701D94C2E9}" type="presParOf" srcId="{29EC517E-3CEC-44BB-9BA2-9264D1D03688}" destId="{E359CE1D-5A7E-4230-BB8A-65ACB081FDC5}" srcOrd="1" destOrd="0" presId="urn:microsoft.com/office/officeart/2018/2/layout/IconVerticalSolidList"/>
    <dgm:cxn modelId="{8BD04788-08EF-4EA9-AC57-71F410D6A157}" type="presParOf" srcId="{29EC517E-3CEC-44BB-9BA2-9264D1D03688}" destId="{3B340FA4-91AD-49B4-8162-2D0242CCC4C3}" srcOrd="2" destOrd="0" presId="urn:microsoft.com/office/officeart/2018/2/layout/IconVerticalSolidList"/>
    <dgm:cxn modelId="{9EDCEE69-7D19-43C2-BF18-34AD3B3782C8}" type="presParOf" srcId="{29EC517E-3CEC-44BB-9BA2-9264D1D03688}" destId="{4C548941-18DA-4FB4-8A62-64FD7F02BF78}" srcOrd="3" destOrd="0" presId="urn:microsoft.com/office/officeart/2018/2/layout/IconVerticalSolidList"/>
    <dgm:cxn modelId="{D0DE0162-96B8-460F-BE84-D0EDE505C821}" type="presParOf" srcId="{E62EFC94-D05F-41F3-92F0-616C95B7E679}" destId="{7FA0BA21-7969-45CE-A5E9-D8D8D42DCBEE}" srcOrd="3" destOrd="0" presId="urn:microsoft.com/office/officeart/2018/2/layout/IconVerticalSolidList"/>
    <dgm:cxn modelId="{34084908-8487-444F-A102-7DEC52CD2C01}" type="presParOf" srcId="{E62EFC94-D05F-41F3-92F0-616C95B7E679}" destId="{29718333-87E9-43D8-912A-5EDD8DBD03CC}" srcOrd="4" destOrd="0" presId="urn:microsoft.com/office/officeart/2018/2/layout/IconVerticalSolidList"/>
    <dgm:cxn modelId="{AE647518-77C1-4AF7-8BB8-8E116B8CC83C}" type="presParOf" srcId="{29718333-87E9-43D8-912A-5EDD8DBD03CC}" destId="{D340F535-C383-4CF1-88F4-CFCE9E541010}" srcOrd="0" destOrd="0" presId="urn:microsoft.com/office/officeart/2018/2/layout/IconVerticalSolidList"/>
    <dgm:cxn modelId="{53C7E745-53C6-4C95-82C4-6E1B985F1CA6}" type="presParOf" srcId="{29718333-87E9-43D8-912A-5EDD8DBD03CC}" destId="{3EBCAEFE-BB4C-47E7-A8DC-9A4A7F68C95F}" srcOrd="1" destOrd="0" presId="urn:microsoft.com/office/officeart/2018/2/layout/IconVerticalSolidList"/>
    <dgm:cxn modelId="{098A18C2-D9AD-4477-851D-544071690B71}" type="presParOf" srcId="{29718333-87E9-43D8-912A-5EDD8DBD03CC}" destId="{DC7CD82D-BA99-44B6-B914-052F00B22AE8}" srcOrd="2" destOrd="0" presId="urn:microsoft.com/office/officeart/2018/2/layout/IconVerticalSolidList"/>
    <dgm:cxn modelId="{E296A73F-A852-4582-8688-D3EE3E5AE495}" type="presParOf" srcId="{29718333-87E9-43D8-912A-5EDD8DBD03CC}" destId="{C6463D3C-1E4B-4B73-92B9-1E3D6B2F140A}" srcOrd="3" destOrd="0" presId="urn:microsoft.com/office/officeart/2018/2/layout/IconVerticalSolidList"/>
    <dgm:cxn modelId="{7C5F96DF-7C7C-4B58-B97D-5E498B239484}" type="presParOf" srcId="{29718333-87E9-43D8-912A-5EDD8DBD03CC}" destId="{4A0DC266-2929-4A67-887F-9630B0570BD5}"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6D933A-C46D-48B1-93B8-50926E2B2AB4}"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29F58244-D40A-42B7-B174-F61EA177AF6F}">
      <dgm:prSet/>
      <dgm:spPr/>
      <dgm:t>
        <a:bodyPr/>
        <a:lstStyle/>
        <a:p>
          <a:r>
            <a:rPr lang="en-US" dirty="0"/>
            <a:t>Creditors/Lenders  </a:t>
          </a:r>
        </a:p>
      </dgm:t>
    </dgm:pt>
    <dgm:pt modelId="{ECBF5553-7F28-47CA-86CB-1F8F2BEB6800}" type="parTrans" cxnId="{9FFEFEE5-4DBD-4151-84A7-B8EC83D03D6C}">
      <dgm:prSet/>
      <dgm:spPr/>
      <dgm:t>
        <a:bodyPr/>
        <a:lstStyle/>
        <a:p>
          <a:endParaRPr lang="en-US"/>
        </a:p>
      </dgm:t>
    </dgm:pt>
    <dgm:pt modelId="{FBB2231E-22B3-4257-B8B3-A1D61FC6E657}" type="sibTrans" cxnId="{9FFEFEE5-4DBD-4151-84A7-B8EC83D03D6C}">
      <dgm:prSet/>
      <dgm:spPr/>
      <dgm:t>
        <a:bodyPr/>
        <a:lstStyle/>
        <a:p>
          <a:endParaRPr lang="en-US"/>
        </a:p>
      </dgm:t>
    </dgm:pt>
    <dgm:pt modelId="{166839F0-4DEC-47A7-9C7A-A42EAACE6956}">
      <dgm:prSet/>
      <dgm:spPr/>
      <dgm:t>
        <a:bodyPr/>
        <a:lstStyle/>
        <a:p>
          <a:r>
            <a:rPr lang="en-US"/>
            <a:t>Employers</a:t>
          </a:r>
        </a:p>
      </dgm:t>
    </dgm:pt>
    <dgm:pt modelId="{D1EF22EC-F22C-42BE-8A00-7B40CF62837D}" type="parTrans" cxnId="{71E24B75-D712-4386-8BD4-3111F6CDA21F}">
      <dgm:prSet/>
      <dgm:spPr/>
      <dgm:t>
        <a:bodyPr/>
        <a:lstStyle/>
        <a:p>
          <a:endParaRPr lang="en-US"/>
        </a:p>
      </dgm:t>
    </dgm:pt>
    <dgm:pt modelId="{91590574-E54E-4478-B182-765813A160F7}" type="sibTrans" cxnId="{71E24B75-D712-4386-8BD4-3111F6CDA21F}">
      <dgm:prSet/>
      <dgm:spPr/>
      <dgm:t>
        <a:bodyPr/>
        <a:lstStyle/>
        <a:p>
          <a:endParaRPr lang="en-US"/>
        </a:p>
      </dgm:t>
    </dgm:pt>
    <dgm:pt modelId="{FC0ECAB4-B21D-498B-98CA-E97598ED73B5}">
      <dgm:prSet/>
      <dgm:spPr/>
      <dgm:t>
        <a:bodyPr/>
        <a:lstStyle/>
        <a:p>
          <a:r>
            <a:rPr lang="en-US"/>
            <a:t>Insurance companies</a:t>
          </a:r>
        </a:p>
      </dgm:t>
    </dgm:pt>
    <dgm:pt modelId="{FE9063A5-5ED1-4008-BEB5-2FAE23F2ABBF}" type="parTrans" cxnId="{8A543E62-53BD-4658-B77C-CB74D2989CE6}">
      <dgm:prSet/>
      <dgm:spPr/>
      <dgm:t>
        <a:bodyPr/>
        <a:lstStyle/>
        <a:p>
          <a:endParaRPr lang="en-US"/>
        </a:p>
      </dgm:t>
    </dgm:pt>
    <dgm:pt modelId="{E8EBAECB-F7EE-451F-A5B6-194D046559BD}" type="sibTrans" cxnId="{8A543E62-53BD-4658-B77C-CB74D2989CE6}">
      <dgm:prSet/>
      <dgm:spPr/>
      <dgm:t>
        <a:bodyPr/>
        <a:lstStyle/>
        <a:p>
          <a:endParaRPr lang="en-US"/>
        </a:p>
      </dgm:t>
    </dgm:pt>
    <dgm:pt modelId="{877DB4FE-9623-4261-896F-3121D2B2AD64}">
      <dgm:prSet/>
      <dgm:spPr/>
      <dgm:t>
        <a:bodyPr/>
        <a:lstStyle/>
        <a:p>
          <a:r>
            <a:rPr lang="en-US"/>
            <a:t>Landlords</a:t>
          </a:r>
        </a:p>
      </dgm:t>
    </dgm:pt>
    <dgm:pt modelId="{3BFEBE08-D12B-4A0E-88A5-F57E786B6FA8}" type="parTrans" cxnId="{05FB8BA0-2466-432D-B8D6-46A9C49DB791}">
      <dgm:prSet/>
      <dgm:spPr/>
      <dgm:t>
        <a:bodyPr/>
        <a:lstStyle/>
        <a:p>
          <a:endParaRPr lang="en-US"/>
        </a:p>
      </dgm:t>
    </dgm:pt>
    <dgm:pt modelId="{B796CF0F-749C-44A6-8B09-80B625F05931}" type="sibTrans" cxnId="{05FB8BA0-2466-432D-B8D6-46A9C49DB791}">
      <dgm:prSet/>
      <dgm:spPr/>
      <dgm:t>
        <a:bodyPr/>
        <a:lstStyle/>
        <a:p>
          <a:endParaRPr lang="en-US"/>
        </a:p>
      </dgm:t>
    </dgm:pt>
    <dgm:pt modelId="{E3E69AD9-4980-482A-A26D-E5FC6D801D2D}">
      <dgm:prSet/>
      <dgm:spPr/>
      <dgm:t>
        <a:bodyPr/>
        <a:lstStyle/>
        <a:p>
          <a:r>
            <a:rPr lang="en-US"/>
            <a:t>Utility companies</a:t>
          </a:r>
        </a:p>
      </dgm:t>
    </dgm:pt>
    <dgm:pt modelId="{1EDBE9D8-65BC-454B-ACD6-90988FB7F0B3}" type="parTrans" cxnId="{7E8D6B08-E679-47AC-934B-86159541D4AA}">
      <dgm:prSet/>
      <dgm:spPr/>
      <dgm:t>
        <a:bodyPr/>
        <a:lstStyle/>
        <a:p>
          <a:endParaRPr lang="en-US"/>
        </a:p>
      </dgm:t>
    </dgm:pt>
    <dgm:pt modelId="{9E13A44D-7292-41AA-803D-919C62303960}" type="sibTrans" cxnId="{7E8D6B08-E679-47AC-934B-86159541D4AA}">
      <dgm:prSet/>
      <dgm:spPr/>
      <dgm:t>
        <a:bodyPr/>
        <a:lstStyle/>
        <a:p>
          <a:endParaRPr lang="en-US"/>
        </a:p>
      </dgm:t>
    </dgm:pt>
    <dgm:pt modelId="{FFE0503A-1469-470A-B51D-D70F7B90F4AF}">
      <dgm:prSet/>
      <dgm:spPr/>
      <dgm:t>
        <a:bodyPr/>
        <a:lstStyle/>
        <a:p>
          <a:r>
            <a:rPr lang="en-US"/>
            <a:t>Government agencies (for public assistance eligibility or collecting child support) </a:t>
          </a:r>
        </a:p>
      </dgm:t>
    </dgm:pt>
    <dgm:pt modelId="{AFA6D7B4-1856-4E92-9055-308574A2BE37}" type="parTrans" cxnId="{2190A39B-B2E2-4C03-8D27-394D29FD488E}">
      <dgm:prSet/>
      <dgm:spPr/>
      <dgm:t>
        <a:bodyPr/>
        <a:lstStyle/>
        <a:p>
          <a:endParaRPr lang="en-US"/>
        </a:p>
      </dgm:t>
    </dgm:pt>
    <dgm:pt modelId="{6FDC5029-44EA-49E5-A552-86AC78F39593}" type="sibTrans" cxnId="{2190A39B-B2E2-4C03-8D27-394D29FD488E}">
      <dgm:prSet/>
      <dgm:spPr/>
      <dgm:t>
        <a:bodyPr/>
        <a:lstStyle/>
        <a:p>
          <a:endParaRPr lang="en-US"/>
        </a:p>
      </dgm:t>
    </dgm:pt>
    <dgm:pt modelId="{1F34F4B4-3870-4F51-B6D5-56D5C97B73D2}" type="pres">
      <dgm:prSet presAssocID="{266D933A-C46D-48B1-93B8-50926E2B2AB4}" presName="linear" presStyleCnt="0">
        <dgm:presLayoutVars>
          <dgm:animLvl val="lvl"/>
          <dgm:resizeHandles val="exact"/>
        </dgm:presLayoutVars>
      </dgm:prSet>
      <dgm:spPr/>
    </dgm:pt>
    <dgm:pt modelId="{28B0B197-0853-4F6F-990C-64DAA0B718BD}" type="pres">
      <dgm:prSet presAssocID="{29F58244-D40A-42B7-B174-F61EA177AF6F}" presName="parentText" presStyleLbl="node1" presStyleIdx="0" presStyleCnt="6">
        <dgm:presLayoutVars>
          <dgm:chMax val="0"/>
          <dgm:bulletEnabled val="1"/>
        </dgm:presLayoutVars>
      </dgm:prSet>
      <dgm:spPr/>
    </dgm:pt>
    <dgm:pt modelId="{4CBCCF2B-91F5-4EC0-B8D7-6DAD7E69B7FE}" type="pres">
      <dgm:prSet presAssocID="{FBB2231E-22B3-4257-B8B3-A1D61FC6E657}" presName="spacer" presStyleCnt="0"/>
      <dgm:spPr/>
    </dgm:pt>
    <dgm:pt modelId="{F48FEE8E-49CF-42F4-B607-E7C7CD0C1237}" type="pres">
      <dgm:prSet presAssocID="{166839F0-4DEC-47A7-9C7A-A42EAACE6956}" presName="parentText" presStyleLbl="node1" presStyleIdx="1" presStyleCnt="6">
        <dgm:presLayoutVars>
          <dgm:chMax val="0"/>
          <dgm:bulletEnabled val="1"/>
        </dgm:presLayoutVars>
      </dgm:prSet>
      <dgm:spPr/>
    </dgm:pt>
    <dgm:pt modelId="{43905EA2-0225-4810-87FB-890C873D360C}" type="pres">
      <dgm:prSet presAssocID="{91590574-E54E-4478-B182-765813A160F7}" presName="spacer" presStyleCnt="0"/>
      <dgm:spPr/>
    </dgm:pt>
    <dgm:pt modelId="{20D485FC-7AC7-4A84-B6E0-202A0278C7BE}" type="pres">
      <dgm:prSet presAssocID="{FC0ECAB4-B21D-498B-98CA-E97598ED73B5}" presName="parentText" presStyleLbl="node1" presStyleIdx="2" presStyleCnt="6">
        <dgm:presLayoutVars>
          <dgm:chMax val="0"/>
          <dgm:bulletEnabled val="1"/>
        </dgm:presLayoutVars>
      </dgm:prSet>
      <dgm:spPr/>
    </dgm:pt>
    <dgm:pt modelId="{D5DA970C-5EC8-4D4D-B4DC-099F1894E188}" type="pres">
      <dgm:prSet presAssocID="{E8EBAECB-F7EE-451F-A5B6-194D046559BD}" presName="spacer" presStyleCnt="0"/>
      <dgm:spPr/>
    </dgm:pt>
    <dgm:pt modelId="{759D226C-323F-4D02-8999-6A4758B7E9C6}" type="pres">
      <dgm:prSet presAssocID="{877DB4FE-9623-4261-896F-3121D2B2AD64}" presName="parentText" presStyleLbl="node1" presStyleIdx="3" presStyleCnt="6">
        <dgm:presLayoutVars>
          <dgm:chMax val="0"/>
          <dgm:bulletEnabled val="1"/>
        </dgm:presLayoutVars>
      </dgm:prSet>
      <dgm:spPr/>
    </dgm:pt>
    <dgm:pt modelId="{CB780293-3D36-4305-8A8C-4DE49FACEA46}" type="pres">
      <dgm:prSet presAssocID="{B796CF0F-749C-44A6-8B09-80B625F05931}" presName="spacer" presStyleCnt="0"/>
      <dgm:spPr/>
    </dgm:pt>
    <dgm:pt modelId="{BC9350FC-8CD1-46B3-B44B-1674D8083382}" type="pres">
      <dgm:prSet presAssocID="{E3E69AD9-4980-482A-A26D-E5FC6D801D2D}" presName="parentText" presStyleLbl="node1" presStyleIdx="4" presStyleCnt="6">
        <dgm:presLayoutVars>
          <dgm:chMax val="0"/>
          <dgm:bulletEnabled val="1"/>
        </dgm:presLayoutVars>
      </dgm:prSet>
      <dgm:spPr/>
    </dgm:pt>
    <dgm:pt modelId="{5D8FB7FB-FF73-4A6D-83EB-C0B60B493425}" type="pres">
      <dgm:prSet presAssocID="{9E13A44D-7292-41AA-803D-919C62303960}" presName="spacer" presStyleCnt="0"/>
      <dgm:spPr/>
    </dgm:pt>
    <dgm:pt modelId="{648354EA-D605-4485-B240-7D3760397DE0}" type="pres">
      <dgm:prSet presAssocID="{FFE0503A-1469-470A-B51D-D70F7B90F4AF}" presName="parentText" presStyleLbl="node1" presStyleIdx="5" presStyleCnt="6">
        <dgm:presLayoutVars>
          <dgm:chMax val="0"/>
          <dgm:bulletEnabled val="1"/>
        </dgm:presLayoutVars>
      </dgm:prSet>
      <dgm:spPr/>
    </dgm:pt>
  </dgm:ptLst>
  <dgm:cxnLst>
    <dgm:cxn modelId="{5287DF03-9370-4435-B716-9440C6D346B3}" type="presOf" srcId="{877DB4FE-9623-4261-896F-3121D2B2AD64}" destId="{759D226C-323F-4D02-8999-6A4758B7E9C6}" srcOrd="0" destOrd="0" presId="urn:microsoft.com/office/officeart/2005/8/layout/vList2"/>
    <dgm:cxn modelId="{7E8D6B08-E679-47AC-934B-86159541D4AA}" srcId="{266D933A-C46D-48B1-93B8-50926E2B2AB4}" destId="{E3E69AD9-4980-482A-A26D-E5FC6D801D2D}" srcOrd="4" destOrd="0" parTransId="{1EDBE9D8-65BC-454B-ACD6-90988FB7F0B3}" sibTransId="{9E13A44D-7292-41AA-803D-919C62303960}"/>
    <dgm:cxn modelId="{8F89C70B-0DB6-402B-A815-FA5203C25C7B}" type="presOf" srcId="{29F58244-D40A-42B7-B174-F61EA177AF6F}" destId="{28B0B197-0853-4F6F-990C-64DAA0B718BD}" srcOrd="0" destOrd="0" presId="urn:microsoft.com/office/officeart/2005/8/layout/vList2"/>
    <dgm:cxn modelId="{29E1191B-EF48-4929-A0F0-34DD42868788}" type="presOf" srcId="{FC0ECAB4-B21D-498B-98CA-E97598ED73B5}" destId="{20D485FC-7AC7-4A84-B6E0-202A0278C7BE}" srcOrd="0" destOrd="0" presId="urn:microsoft.com/office/officeart/2005/8/layout/vList2"/>
    <dgm:cxn modelId="{8A543E62-53BD-4658-B77C-CB74D2989CE6}" srcId="{266D933A-C46D-48B1-93B8-50926E2B2AB4}" destId="{FC0ECAB4-B21D-498B-98CA-E97598ED73B5}" srcOrd="2" destOrd="0" parTransId="{FE9063A5-5ED1-4008-BEB5-2FAE23F2ABBF}" sibTransId="{E8EBAECB-F7EE-451F-A5B6-194D046559BD}"/>
    <dgm:cxn modelId="{50C48766-3E86-4D5E-995E-74B3012F0976}" type="presOf" srcId="{166839F0-4DEC-47A7-9C7A-A42EAACE6956}" destId="{F48FEE8E-49CF-42F4-B607-E7C7CD0C1237}" srcOrd="0" destOrd="0" presId="urn:microsoft.com/office/officeart/2005/8/layout/vList2"/>
    <dgm:cxn modelId="{71E24B75-D712-4386-8BD4-3111F6CDA21F}" srcId="{266D933A-C46D-48B1-93B8-50926E2B2AB4}" destId="{166839F0-4DEC-47A7-9C7A-A42EAACE6956}" srcOrd="1" destOrd="0" parTransId="{D1EF22EC-F22C-42BE-8A00-7B40CF62837D}" sibTransId="{91590574-E54E-4478-B182-765813A160F7}"/>
    <dgm:cxn modelId="{26E54B81-B1B3-420B-B73A-9BAC87EC5580}" type="presOf" srcId="{FFE0503A-1469-470A-B51D-D70F7B90F4AF}" destId="{648354EA-D605-4485-B240-7D3760397DE0}" srcOrd="0" destOrd="0" presId="urn:microsoft.com/office/officeart/2005/8/layout/vList2"/>
    <dgm:cxn modelId="{7AB1E08D-13FB-4AE1-9CD8-538847FB9A27}" type="presOf" srcId="{E3E69AD9-4980-482A-A26D-E5FC6D801D2D}" destId="{BC9350FC-8CD1-46B3-B44B-1674D8083382}" srcOrd="0" destOrd="0" presId="urn:microsoft.com/office/officeart/2005/8/layout/vList2"/>
    <dgm:cxn modelId="{2190A39B-B2E2-4C03-8D27-394D29FD488E}" srcId="{266D933A-C46D-48B1-93B8-50926E2B2AB4}" destId="{FFE0503A-1469-470A-B51D-D70F7B90F4AF}" srcOrd="5" destOrd="0" parTransId="{AFA6D7B4-1856-4E92-9055-308574A2BE37}" sibTransId="{6FDC5029-44EA-49E5-A552-86AC78F39593}"/>
    <dgm:cxn modelId="{05FB8BA0-2466-432D-B8D6-46A9C49DB791}" srcId="{266D933A-C46D-48B1-93B8-50926E2B2AB4}" destId="{877DB4FE-9623-4261-896F-3121D2B2AD64}" srcOrd="3" destOrd="0" parTransId="{3BFEBE08-D12B-4A0E-88A5-F57E786B6FA8}" sibTransId="{B796CF0F-749C-44A6-8B09-80B625F05931}"/>
    <dgm:cxn modelId="{00DF5AAA-70F6-46A4-8B4D-883320F28934}" type="presOf" srcId="{266D933A-C46D-48B1-93B8-50926E2B2AB4}" destId="{1F34F4B4-3870-4F51-B6D5-56D5C97B73D2}" srcOrd="0" destOrd="0" presId="urn:microsoft.com/office/officeart/2005/8/layout/vList2"/>
    <dgm:cxn modelId="{9FFEFEE5-4DBD-4151-84A7-B8EC83D03D6C}" srcId="{266D933A-C46D-48B1-93B8-50926E2B2AB4}" destId="{29F58244-D40A-42B7-B174-F61EA177AF6F}" srcOrd="0" destOrd="0" parTransId="{ECBF5553-7F28-47CA-86CB-1F8F2BEB6800}" sibTransId="{FBB2231E-22B3-4257-B8B3-A1D61FC6E657}"/>
    <dgm:cxn modelId="{FDE70703-F756-4AFF-96B6-71E60A7C8F8B}" type="presParOf" srcId="{1F34F4B4-3870-4F51-B6D5-56D5C97B73D2}" destId="{28B0B197-0853-4F6F-990C-64DAA0B718BD}" srcOrd="0" destOrd="0" presId="urn:microsoft.com/office/officeart/2005/8/layout/vList2"/>
    <dgm:cxn modelId="{3938F14D-F394-407E-826D-4EFE7DD0326F}" type="presParOf" srcId="{1F34F4B4-3870-4F51-B6D5-56D5C97B73D2}" destId="{4CBCCF2B-91F5-4EC0-B8D7-6DAD7E69B7FE}" srcOrd="1" destOrd="0" presId="urn:microsoft.com/office/officeart/2005/8/layout/vList2"/>
    <dgm:cxn modelId="{C979B62C-4BA2-48C5-8823-2D915A23CB9F}" type="presParOf" srcId="{1F34F4B4-3870-4F51-B6D5-56D5C97B73D2}" destId="{F48FEE8E-49CF-42F4-B607-E7C7CD0C1237}" srcOrd="2" destOrd="0" presId="urn:microsoft.com/office/officeart/2005/8/layout/vList2"/>
    <dgm:cxn modelId="{23C95DAC-5664-4807-9976-BB7297E4084A}" type="presParOf" srcId="{1F34F4B4-3870-4F51-B6D5-56D5C97B73D2}" destId="{43905EA2-0225-4810-87FB-890C873D360C}" srcOrd="3" destOrd="0" presId="urn:microsoft.com/office/officeart/2005/8/layout/vList2"/>
    <dgm:cxn modelId="{5ADE89FA-3826-432C-834B-F058012EC4E9}" type="presParOf" srcId="{1F34F4B4-3870-4F51-B6D5-56D5C97B73D2}" destId="{20D485FC-7AC7-4A84-B6E0-202A0278C7BE}" srcOrd="4" destOrd="0" presId="urn:microsoft.com/office/officeart/2005/8/layout/vList2"/>
    <dgm:cxn modelId="{3836E61E-C575-4F09-9BF1-4B6285CDAD4D}" type="presParOf" srcId="{1F34F4B4-3870-4F51-B6D5-56D5C97B73D2}" destId="{D5DA970C-5EC8-4D4D-B4DC-099F1894E188}" srcOrd="5" destOrd="0" presId="urn:microsoft.com/office/officeart/2005/8/layout/vList2"/>
    <dgm:cxn modelId="{8168F5FF-7D47-437A-A696-866A08A4B004}" type="presParOf" srcId="{1F34F4B4-3870-4F51-B6D5-56D5C97B73D2}" destId="{759D226C-323F-4D02-8999-6A4758B7E9C6}" srcOrd="6" destOrd="0" presId="urn:microsoft.com/office/officeart/2005/8/layout/vList2"/>
    <dgm:cxn modelId="{F944DDEE-22B5-47C5-9E97-A789A11AFE38}" type="presParOf" srcId="{1F34F4B4-3870-4F51-B6D5-56D5C97B73D2}" destId="{CB780293-3D36-4305-8A8C-4DE49FACEA46}" srcOrd="7" destOrd="0" presId="urn:microsoft.com/office/officeart/2005/8/layout/vList2"/>
    <dgm:cxn modelId="{D20A1D6E-9AF7-48DF-BDE7-7636F11C589B}" type="presParOf" srcId="{1F34F4B4-3870-4F51-B6D5-56D5C97B73D2}" destId="{BC9350FC-8CD1-46B3-B44B-1674D8083382}" srcOrd="8" destOrd="0" presId="urn:microsoft.com/office/officeart/2005/8/layout/vList2"/>
    <dgm:cxn modelId="{8164CACB-E8C3-401E-A5D3-9CE36306F4FF}" type="presParOf" srcId="{1F34F4B4-3870-4F51-B6D5-56D5C97B73D2}" destId="{5D8FB7FB-FF73-4A6D-83EB-C0B60B493425}" srcOrd="9" destOrd="0" presId="urn:microsoft.com/office/officeart/2005/8/layout/vList2"/>
    <dgm:cxn modelId="{C797ACEC-5C59-4C14-B9D7-833989F7F8AE}" type="presParOf" srcId="{1F34F4B4-3870-4F51-B6D5-56D5C97B73D2}" destId="{648354EA-D605-4485-B240-7D3760397DE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C40462-43B8-4AF3-9511-BDE01858E58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335B710-9442-48DB-8C96-0F69D251A46E}">
      <dgm:prSet/>
      <dgm:spPr/>
      <dgm:t>
        <a:bodyPr/>
        <a:lstStyle/>
        <a:p>
          <a:r>
            <a:rPr lang="en-US" dirty="0"/>
            <a:t>So you can see what lenders, landlords, and companies see</a:t>
          </a:r>
        </a:p>
      </dgm:t>
    </dgm:pt>
    <dgm:pt modelId="{0A843539-FE25-4E5F-86F1-B9AD8FF5F441}" type="parTrans" cxnId="{0B5DB6BB-A8EE-4136-8643-3F13123D29C0}">
      <dgm:prSet/>
      <dgm:spPr/>
      <dgm:t>
        <a:bodyPr/>
        <a:lstStyle/>
        <a:p>
          <a:endParaRPr lang="en-US"/>
        </a:p>
      </dgm:t>
    </dgm:pt>
    <dgm:pt modelId="{38870052-CDB9-44D2-AD09-36B7A72DB538}" type="sibTrans" cxnId="{0B5DB6BB-A8EE-4136-8643-3F13123D29C0}">
      <dgm:prSet/>
      <dgm:spPr/>
      <dgm:t>
        <a:bodyPr/>
        <a:lstStyle/>
        <a:p>
          <a:endParaRPr lang="en-US"/>
        </a:p>
      </dgm:t>
    </dgm:pt>
    <dgm:pt modelId="{30D16D8E-7244-48D2-9028-84DC540FF9F6}">
      <dgm:prSet/>
      <dgm:spPr/>
      <dgm:t>
        <a:bodyPr/>
        <a:lstStyle/>
        <a:p>
          <a:r>
            <a:rPr lang="en-US"/>
            <a:t>Gives you an idea on terms and interest rates you’ll be offered for big purchases</a:t>
          </a:r>
        </a:p>
      </dgm:t>
    </dgm:pt>
    <dgm:pt modelId="{2AC2ECB6-1F9B-4FFA-B51F-A207A461298E}" type="parTrans" cxnId="{CE6432A1-5DBB-49E4-A6B6-84166F3471B0}">
      <dgm:prSet/>
      <dgm:spPr/>
      <dgm:t>
        <a:bodyPr/>
        <a:lstStyle/>
        <a:p>
          <a:endParaRPr lang="en-US"/>
        </a:p>
      </dgm:t>
    </dgm:pt>
    <dgm:pt modelId="{C74FFFC3-9ADD-494B-AA99-12FD7D16892B}" type="sibTrans" cxnId="{CE6432A1-5DBB-49E4-A6B6-84166F3471B0}">
      <dgm:prSet/>
      <dgm:spPr/>
      <dgm:t>
        <a:bodyPr/>
        <a:lstStyle/>
        <a:p>
          <a:endParaRPr lang="en-US"/>
        </a:p>
      </dgm:t>
    </dgm:pt>
    <dgm:pt modelId="{BC7C4520-1EB9-4686-82EC-BB6F69026010}">
      <dgm:prSet/>
      <dgm:spPr/>
      <dgm:t>
        <a:bodyPr/>
        <a:lstStyle/>
        <a:p>
          <a:r>
            <a:rPr lang="en-US"/>
            <a:t>Gives you a chance to catch errors or spot identity theft</a:t>
          </a:r>
        </a:p>
      </dgm:t>
    </dgm:pt>
    <dgm:pt modelId="{B6C8A4C7-200A-44B1-9DAE-4612F4FECC94}" type="parTrans" cxnId="{243B9888-E80E-4B67-A8C7-45E15DBE1826}">
      <dgm:prSet/>
      <dgm:spPr/>
      <dgm:t>
        <a:bodyPr/>
        <a:lstStyle/>
        <a:p>
          <a:endParaRPr lang="en-US"/>
        </a:p>
      </dgm:t>
    </dgm:pt>
    <dgm:pt modelId="{81C21FEB-0E12-434C-AEB8-7C604396EA32}" type="sibTrans" cxnId="{243B9888-E80E-4B67-A8C7-45E15DBE1826}">
      <dgm:prSet/>
      <dgm:spPr/>
      <dgm:t>
        <a:bodyPr/>
        <a:lstStyle/>
        <a:p>
          <a:endParaRPr lang="en-US"/>
        </a:p>
      </dgm:t>
    </dgm:pt>
    <dgm:pt modelId="{2C91010A-DA79-4267-87DF-6AE7495478ED}" type="pres">
      <dgm:prSet presAssocID="{51C40462-43B8-4AF3-9511-BDE01858E58A}" presName="linear" presStyleCnt="0">
        <dgm:presLayoutVars>
          <dgm:animLvl val="lvl"/>
          <dgm:resizeHandles val="exact"/>
        </dgm:presLayoutVars>
      </dgm:prSet>
      <dgm:spPr/>
    </dgm:pt>
    <dgm:pt modelId="{A5C75DA4-33DF-4983-B377-8E9F55F9D189}" type="pres">
      <dgm:prSet presAssocID="{A335B710-9442-48DB-8C96-0F69D251A46E}" presName="parentText" presStyleLbl="node1" presStyleIdx="0" presStyleCnt="3">
        <dgm:presLayoutVars>
          <dgm:chMax val="0"/>
          <dgm:bulletEnabled val="1"/>
        </dgm:presLayoutVars>
      </dgm:prSet>
      <dgm:spPr/>
    </dgm:pt>
    <dgm:pt modelId="{B0134386-C77A-409C-BE95-251A4A198542}" type="pres">
      <dgm:prSet presAssocID="{38870052-CDB9-44D2-AD09-36B7A72DB538}" presName="spacer" presStyleCnt="0"/>
      <dgm:spPr/>
    </dgm:pt>
    <dgm:pt modelId="{535912B9-3A4C-4B60-8D12-EDB2F64E753E}" type="pres">
      <dgm:prSet presAssocID="{30D16D8E-7244-48D2-9028-84DC540FF9F6}" presName="parentText" presStyleLbl="node1" presStyleIdx="1" presStyleCnt="3">
        <dgm:presLayoutVars>
          <dgm:chMax val="0"/>
          <dgm:bulletEnabled val="1"/>
        </dgm:presLayoutVars>
      </dgm:prSet>
      <dgm:spPr/>
    </dgm:pt>
    <dgm:pt modelId="{584A1142-2CEF-4D43-9C18-4AE0C73B50BB}" type="pres">
      <dgm:prSet presAssocID="{C74FFFC3-9ADD-494B-AA99-12FD7D16892B}" presName="spacer" presStyleCnt="0"/>
      <dgm:spPr/>
    </dgm:pt>
    <dgm:pt modelId="{91C445FA-BC97-413F-97AD-E2456B3F3CDA}" type="pres">
      <dgm:prSet presAssocID="{BC7C4520-1EB9-4686-82EC-BB6F69026010}" presName="parentText" presStyleLbl="node1" presStyleIdx="2" presStyleCnt="3">
        <dgm:presLayoutVars>
          <dgm:chMax val="0"/>
          <dgm:bulletEnabled val="1"/>
        </dgm:presLayoutVars>
      </dgm:prSet>
      <dgm:spPr/>
    </dgm:pt>
  </dgm:ptLst>
  <dgm:cxnLst>
    <dgm:cxn modelId="{243B9888-E80E-4B67-A8C7-45E15DBE1826}" srcId="{51C40462-43B8-4AF3-9511-BDE01858E58A}" destId="{BC7C4520-1EB9-4686-82EC-BB6F69026010}" srcOrd="2" destOrd="0" parTransId="{B6C8A4C7-200A-44B1-9DAE-4612F4FECC94}" sibTransId="{81C21FEB-0E12-434C-AEB8-7C604396EA32}"/>
    <dgm:cxn modelId="{AA5B848F-37A2-4EBD-ADCC-42ADC47B34F3}" type="presOf" srcId="{51C40462-43B8-4AF3-9511-BDE01858E58A}" destId="{2C91010A-DA79-4267-87DF-6AE7495478ED}" srcOrd="0" destOrd="0" presId="urn:microsoft.com/office/officeart/2005/8/layout/vList2"/>
    <dgm:cxn modelId="{40EBE392-1CAF-4CF8-BD8B-975B1EA9C776}" type="presOf" srcId="{30D16D8E-7244-48D2-9028-84DC540FF9F6}" destId="{535912B9-3A4C-4B60-8D12-EDB2F64E753E}" srcOrd="0" destOrd="0" presId="urn:microsoft.com/office/officeart/2005/8/layout/vList2"/>
    <dgm:cxn modelId="{2D67D493-2EF6-4513-900D-570C1EF1A3CD}" type="presOf" srcId="{BC7C4520-1EB9-4686-82EC-BB6F69026010}" destId="{91C445FA-BC97-413F-97AD-E2456B3F3CDA}" srcOrd="0" destOrd="0" presId="urn:microsoft.com/office/officeart/2005/8/layout/vList2"/>
    <dgm:cxn modelId="{CE6432A1-5DBB-49E4-A6B6-84166F3471B0}" srcId="{51C40462-43B8-4AF3-9511-BDE01858E58A}" destId="{30D16D8E-7244-48D2-9028-84DC540FF9F6}" srcOrd="1" destOrd="0" parTransId="{2AC2ECB6-1F9B-4FFA-B51F-A207A461298E}" sibTransId="{C74FFFC3-9ADD-494B-AA99-12FD7D16892B}"/>
    <dgm:cxn modelId="{0B5DB6BB-A8EE-4136-8643-3F13123D29C0}" srcId="{51C40462-43B8-4AF3-9511-BDE01858E58A}" destId="{A335B710-9442-48DB-8C96-0F69D251A46E}" srcOrd="0" destOrd="0" parTransId="{0A843539-FE25-4E5F-86F1-B9AD8FF5F441}" sibTransId="{38870052-CDB9-44D2-AD09-36B7A72DB538}"/>
    <dgm:cxn modelId="{8EA569C1-C82C-4D68-8B17-057DD5969655}" type="presOf" srcId="{A335B710-9442-48DB-8C96-0F69D251A46E}" destId="{A5C75DA4-33DF-4983-B377-8E9F55F9D189}" srcOrd="0" destOrd="0" presId="urn:microsoft.com/office/officeart/2005/8/layout/vList2"/>
    <dgm:cxn modelId="{74F8ED22-DCC5-4516-8DF5-DFFE1AA19C7C}" type="presParOf" srcId="{2C91010A-DA79-4267-87DF-6AE7495478ED}" destId="{A5C75DA4-33DF-4983-B377-8E9F55F9D189}" srcOrd="0" destOrd="0" presId="urn:microsoft.com/office/officeart/2005/8/layout/vList2"/>
    <dgm:cxn modelId="{E0BE68D9-3003-4D4D-953E-156BAED29226}" type="presParOf" srcId="{2C91010A-DA79-4267-87DF-6AE7495478ED}" destId="{B0134386-C77A-409C-BE95-251A4A198542}" srcOrd="1" destOrd="0" presId="urn:microsoft.com/office/officeart/2005/8/layout/vList2"/>
    <dgm:cxn modelId="{704529C1-0FF0-4E33-B560-379122617C7F}" type="presParOf" srcId="{2C91010A-DA79-4267-87DF-6AE7495478ED}" destId="{535912B9-3A4C-4B60-8D12-EDB2F64E753E}" srcOrd="2" destOrd="0" presId="urn:microsoft.com/office/officeart/2005/8/layout/vList2"/>
    <dgm:cxn modelId="{1F3850C0-7E82-4C13-B238-58149DEA97CC}" type="presParOf" srcId="{2C91010A-DA79-4267-87DF-6AE7495478ED}" destId="{584A1142-2CEF-4D43-9C18-4AE0C73B50BB}" srcOrd="3" destOrd="0" presId="urn:microsoft.com/office/officeart/2005/8/layout/vList2"/>
    <dgm:cxn modelId="{E5022F09-C8E7-4A85-8FB0-443DA6249BE4}" type="presParOf" srcId="{2C91010A-DA79-4267-87DF-6AE7495478ED}" destId="{91C445FA-BC97-413F-97AD-E2456B3F3CD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C599EB-751B-45D3-80C9-F9784267B0A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46D60D7-07FD-4FBB-803B-4E47C1949C8E}">
      <dgm:prSet/>
      <dgm:spPr/>
      <dgm:t>
        <a:bodyPr/>
        <a:lstStyle/>
        <a:p>
          <a:r>
            <a:rPr lang="en-US"/>
            <a:t>3 credit bureaus: </a:t>
          </a:r>
        </a:p>
      </dgm:t>
    </dgm:pt>
    <dgm:pt modelId="{80BCE9BB-9023-4265-BBF4-F26EA0D5B9EC}" type="parTrans" cxnId="{1A976441-01A5-4971-9CF0-BFD2142E46C1}">
      <dgm:prSet/>
      <dgm:spPr/>
      <dgm:t>
        <a:bodyPr/>
        <a:lstStyle/>
        <a:p>
          <a:endParaRPr lang="en-US"/>
        </a:p>
      </dgm:t>
    </dgm:pt>
    <dgm:pt modelId="{9E72E36A-2D04-43DF-A298-8F2E2FECA372}" type="sibTrans" cxnId="{1A976441-01A5-4971-9CF0-BFD2142E46C1}">
      <dgm:prSet/>
      <dgm:spPr/>
      <dgm:t>
        <a:bodyPr/>
        <a:lstStyle/>
        <a:p>
          <a:endParaRPr lang="en-US"/>
        </a:p>
      </dgm:t>
    </dgm:pt>
    <dgm:pt modelId="{F3B1DC52-DF14-4B2F-BBC5-6B94978267AF}">
      <dgm:prSet/>
      <dgm:spPr/>
      <dgm:t>
        <a:bodyPr/>
        <a:lstStyle/>
        <a:p>
          <a:r>
            <a:rPr lang="en-US"/>
            <a:t>Equifax</a:t>
          </a:r>
        </a:p>
      </dgm:t>
    </dgm:pt>
    <dgm:pt modelId="{457C8D4D-CB4D-4E8D-BD91-F5084187518B}" type="parTrans" cxnId="{2E76F2B4-BFCF-40EA-BB0A-70EB87AB21B1}">
      <dgm:prSet/>
      <dgm:spPr/>
      <dgm:t>
        <a:bodyPr/>
        <a:lstStyle/>
        <a:p>
          <a:endParaRPr lang="en-US"/>
        </a:p>
      </dgm:t>
    </dgm:pt>
    <dgm:pt modelId="{63F175ED-534C-47E5-9581-1B079469C6D0}" type="sibTrans" cxnId="{2E76F2B4-BFCF-40EA-BB0A-70EB87AB21B1}">
      <dgm:prSet/>
      <dgm:spPr/>
      <dgm:t>
        <a:bodyPr/>
        <a:lstStyle/>
        <a:p>
          <a:endParaRPr lang="en-US"/>
        </a:p>
      </dgm:t>
    </dgm:pt>
    <dgm:pt modelId="{20D00BAB-7C4D-4D9D-9933-EFCDB227D9BC}">
      <dgm:prSet/>
      <dgm:spPr/>
      <dgm:t>
        <a:bodyPr/>
        <a:lstStyle/>
        <a:p>
          <a:r>
            <a:rPr lang="en-US"/>
            <a:t>Experian</a:t>
          </a:r>
        </a:p>
      </dgm:t>
    </dgm:pt>
    <dgm:pt modelId="{1E05175C-0DF0-4730-BD31-9EF72E53944B}" type="parTrans" cxnId="{B52B8644-4F0C-4E92-B31E-8DB0546D692E}">
      <dgm:prSet/>
      <dgm:spPr/>
      <dgm:t>
        <a:bodyPr/>
        <a:lstStyle/>
        <a:p>
          <a:endParaRPr lang="en-US"/>
        </a:p>
      </dgm:t>
    </dgm:pt>
    <dgm:pt modelId="{673EE969-ED21-4FAA-9483-693D156B1020}" type="sibTrans" cxnId="{B52B8644-4F0C-4E92-B31E-8DB0546D692E}">
      <dgm:prSet/>
      <dgm:spPr/>
      <dgm:t>
        <a:bodyPr/>
        <a:lstStyle/>
        <a:p>
          <a:endParaRPr lang="en-US"/>
        </a:p>
      </dgm:t>
    </dgm:pt>
    <dgm:pt modelId="{49A8CA8C-B234-4798-A082-A5D833556F75}">
      <dgm:prSet/>
      <dgm:spPr/>
      <dgm:t>
        <a:bodyPr/>
        <a:lstStyle/>
        <a:p>
          <a:r>
            <a:rPr lang="en-US"/>
            <a:t>TransUnion</a:t>
          </a:r>
        </a:p>
      </dgm:t>
    </dgm:pt>
    <dgm:pt modelId="{4D4DB930-417D-4C84-BF01-FDEEC54A6AFE}" type="parTrans" cxnId="{1C4497A3-48B1-42FB-B30D-983079BD71C0}">
      <dgm:prSet/>
      <dgm:spPr/>
      <dgm:t>
        <a:bodyPr/>
        <a:lstStyle/>
        <a:p>
          <a:endParaRPr lang="en-US"/>
        </a:p>
      </dgm:t>
    </dgm:pt>
    <dgm:pt modelId="{AF7E487D-1A90-4AB7-9837-4C90EDE93B3B}" type="sibTrans" cxnId="{1C4497A3-48B1-42FB-B30D-983079BD71C0}">
      <dgm:prSet/>
      <dgm:spPr/>
      <dgm:t>
        <a:bodyPr/>
        <a:lstStyle/>
        <a:p>
          <a:endParaRPr lang="en-US"/>
        </a:p>
      </dgm:t>
    </dgm:pt>
    <dgm:pt modelId="{554F1599-C52B-4BFE-86F0-33A1635EB0D3}">
      <dgm:prSet/>
      <dgm:spPr/>
      <dgm:t>
        <a:bodyPr/>
        <a:lstStyle/>
        <a:p>
          <a:r>
            <a:rPr lang="en-US"/>
            <a:t>Your credit report will </a:t>
          </a:r>
          <a:r>
            <a:rPr lang="en-US" i="1"/>
            <a:t>not</a:t>
          </a:r>
          <a:r>
            <a:rPr lang="en-US"/>
            <a:t> show your score</a:t>
          </a:r>
        </a:p>
      </dgm:t>
    </dgm:pt>
    <dgm:pt modelId="{D2F920DE-DB8D-4F07-8F99-0210A8DE7BCC}" type="parTrans" cxnId="{D76F982E-77BA-4EF9-A6F0-658E2644D6EC}">
      <dgm:prSet/>
      <dgm:spPr/>
      <dgm:t>
        <a:bodyPr/>
        <a:lstStyle/>
        <a:p>
          <a:endParaRPr lang="en-US"/>
        </a:p>
      </dgm:t>
    </dgm:pt>
    <dgm:pt modelId="{1C6F7318-6A1B-417F-A64E-1F3964281BA8}" type="sibTrans" cxnId="{D76F982E-77BA-4EF9-A6F0-658E2644D6EC}">
      <dgm:prSet/>
      <dgm:spPr/>
      <dgm:t>
        <a:bodyPr/>
        <a:lstStyle/>
        <a:p>
          <a:endParaRPr lang="en-US"/>
        </a:p>
      </dgm:t>
    </dgm:pt>
    <dgm:pt modelId="{A75A806B-194F-490F-AD06-519D584A8A37}">
      <dgm:prSet/>
      <dgm:spPr/>
      <dgm:t>
        <a:bodyPr/>
        <a:lstStyle/>
        <a:p>
          <a:r>
            <a:rPr lang="en-US"/>
            <a:t>All 3 reports can be found on </a:t>
          </a:r>
          <a:r>
            <a:rPr lang="en-US" b="1"/>
            <a:t>annualcreditreport.com</a:t>
          </a:r>
          <a:endParaRPr lang="en-US"/>
        </a:p>
      </dgm:t>
    </dgm:pt>
    <dgm:pt modelId="{02AE5648-ACCF-4F0F-B16A-B10CACD969D9}" type="parTrans" cxnId="{5949C2A9-A03E-45EA-AE5D-4B1DD3994813}">
      <dgm:prSet/>
      <dgm:spPr/>
      <dgm:t>
        <a:bodyPr/>
        <a:lstStyle/>
        <a:p>
          <a:endParaRPr lang="en-US"/>
        </a:p>
      </dgm:t>
    </dgm:pt>
    <dgm:pt modelId="{74255817-55C1-45D2-A6CF-365D2041F6BB}" type="sibTrans" cxnId="{5949C2A9-A03E-45EA-AE5D-4B1DD3994813}">
      <dgm:prSet/>
      <dgm:spPr/>
      <dgm:t>
        <a:bodyPr/>
        <a:lstStyle/>
        <a:p>
          <a:endParaRPr lang="en-US"/>
        </a:p>
      </dgm:t>
    </dgm:pt>
    <dgm:pt modelId="{9D7E77C7-FF55-4596-A353-0A6E4D333123}">
      <dgm:prSet/>
      <dgm:spPr/>
      <dgm:t>
        <a:bodyPr/>
        <a:lstStyle/>
        <a:p>
          <a:r>
            <a:rPr lang="en-US"/>
            <a:t>View each bureau’s report 1x/year (so 3 views for the year)</a:t>
          </a:r>
        </a:p>
      </dgm:t>
    </dgm:pt>
    <dgm:pt modelId="{21EF6D60-AF2D-4C2F-96FD-98A8F6F55404}" type="parTrans" cxnId="{E42408E5-DD49-4F12-B09A-04247E295ECB}">
      <dgm:prSet/>
      <dgm:spPr/>
      <dgm:t>
        <a:bodyPr/>
        <a:lstStyle/>
        <a:p>
          <a:endParaRPr lang="en-US"/>
        </a:p>
      </dgm:t>
    </dgm:pt>
    <dgm:pt modelId="{AAEE210A-2E66-4168-BF89-E6E0F63276CF}" type="sibTrans" cxnId="{E42408E5-DD49-4F12-B09A-04247E295ECB}">
      <dgm:prSet/>
      <dgm:spPr/>
      <dgm:t>
        <a:bodyPr/>
        <a:lstStyle/>
        <a:p>
          <a:endParaRPr lang="en-US"/>
        </a:p>
      </dgm:t>
    </dgm:pt>
    <dgm:pt modelId="{B473C0CB-3227-4F4E-8097-88A06FFA72D8}">
      <dgm:prSet/>
      <dgm:spPr/>
      <dgm:t>
        <a:bodyPr/>
        <a:lstStyle/>
        <a:p>
          <a:r>
            <a:rPr lang="en-US"/>
            <a:t>Why look at all 3?</a:t>
          </a:r>
        </a:p>
      </dgm:t>
    </dgm:pt>
    <dgm:pt modelId="{DCC34921-2B9A-47C2-AC38-B9C531128FBC}" type="parTrans" cxnId="{44BFEA1D-4673-435E-ACF0-493A6CA8B4AA}">
      <dgm:prSet/>
      <dgm:spPr/>
      <dgm:t>
        <a:bodyPr/>
        <a:lstStyle/>
        <a:p>
          <a:endParaRPr lang="en-US"/>
        </a:p>
      </dgm:t>
    </dgm:pt>
    <dgm:pt modelId="{2640FF1D-04BA-46D7-8C9B-ED34C47788DB}" type="sibTrans" cxnId="{44BFEA1D-4673-435E-ACF0-493A6CA8B4AA}">
      <dgm:prSet/>
      <dgm:spPr/>
      <dgm:t>
        <a:bodyPr/>
        <a:lstStyle/>
        <a:p>
          <a:endParaRPr lang="en-US"/>
        </a:p>
      </dgm:t>
    </dgm:pt>
    <dgm:pt modelId="{101462C4-4C9A-47B0-9BCF-A60F0D40A9C7}">
      <dgm:prSet/>
      <dgm:spPr/>
      <dgm:t>
        <a:bodyPr/>
        <a:lstStyle/>
        <a:p>
          <a:r>
            <a:rPr lang="en-US" dirty="0"/>
            <a:t>Not every debt/account gets reported to all 3 bureaus</a:t>
          </a:r>
        </a:p>
      </dgm:t>
    </dgm:pt>
    <dgm:pt modelId="{055FBCC6-928D-4439-9728-ADAA6C7A645F}" type="parTrans" cxnId="{6521244C-056C-47E0-B89D-207A0DC63200}">
      <dgm:prSet/>
      <dgm:spPr/>
      <dgm:t>
        <a:bodyPr/>
        <a:lstStyle/>
        <a:p>
          <a:endParaRPr lang="en-US"/>
        </a:p>
      </dgm:t>
    </dgm:pt>
    <dgm:pt modelId="{38D49618-84F7-451C-B43E-660782E711D3}" type="sibTrans" cxnId="{6521244C-056C-47E0-B89D-207A0DC63200}">
      <dgm:prSet/>
      <dgm:spPr/>
      <dgm:t>
        <a:bodyPr/>
        <a:lstStyle/>
        <a:p>
          <a:endParaRPr lang="en-US"/>
        </a:p>
      </dgm:t>
    </dgm:pt>
    <dgm:pt modelId="{E24CB0B2-03D0-46C1-B287-7F2640C84DB7}">
      <dgm:prSet/>
      <dgm:spPr/>
      <dgm:t>
        <a:bodyPr/>
        <a:lstStyle/>
        <a:p>
          <a:r>
            <a:rPr lang="en-US"/>
            <a:t>Note: one free view PER WEEK from all 3 bureaus until April 2022</a:t>
          </a:r>
        </a:p>
      </dgm:t>
    </dgm:pt>
    <dgm:pt modelId="{BE0380C2-9669-4B9B-BCC4-233990CD36FA}" type="parTrans" cxnId="{0FCF0F25-1D10-46FC-82A1-3834DDBBF555}">
      <dgm:prSet/>
      <dgm:spPr/>
      <dgm:t>
        <a:bodyPr/>
        <a:lstStyle/>
        <a:p>
          <a:endParaRPr lang="en-US"/>
        </a:p>
      </dgm:t>
    </dgm:pt>
    <dgm:pt modelId="{C798C282-438C-41AE-B29F-3867CA1B26B4}" type="sibTrans" cxnId="{0FCF0F25-1D10-46FC-82A1-3834DDBBF555}">
      <dgm:prSet/>
      <dgm:spPr/>
      <dgm:t>
        <a:bodyPr/>
        <a:lstStyle/>
        <a:p>
          <a:endParaRPr lang="en-US"/>
        </a:p>
      </dgm:t>
    </dgm:pt>
    <dgm:pt modelId="{469DD24B-0A6F-4FCB-884C-35EBD9314C96}" type="pres">
      <dgm:prSet presAssocID="{E6C599EB-751B-45D3-80C9-F9784267B0A5}" presName="Name0" presStyleCnt="0">
        <dgm:presLayoutVars>
          <dgm:dir/>
          <dgm:animLvl val="lvl"/>
          <dgm:resizeHandles val="exact"/>
        </dgm:presLayoutVars>
      </dgm:prSet>
      <dgm:spPr/>
    </dgm:pt>
    <dgm:pt modelId="{6F48CC5C-0CC9-4543-8C19-40D519AC1A7A}" type="pres">
      <dgm:prSet presAssocID="{B46D60D7-07FD-4FBB-803B-4E47C1949C8E}" presName="composite" presStyleCnt="0"/>
      <dgm:spPr/>
    </dgm:pt>
    <dgm:pt modelId="{7732DF60-1654-47C4-8680-E530B5DADF46}" type="pres">
      <dgm:prSet presAssocID="{B46D60D7-07FD-4FBB-803B-4E47C1949C8E}" presName="parTx" presStyleLbl="alignNode1" presStyleIdx="0" presStyleCnt="2">
        <dgm:presLayoutVars>
          <dgm:chMax val="0"/>
          <dgm:chPref val="0"/>
          <dgm:bulletEnabled val="1"/>
        </dgm:presLayoutVars>
      </dgm:prSet>
      <dgm:spPr/>
    </dgm:pt>
    <dgm:pt modelId="{D1AA182C-544B-4A5A-9FB2-31AC898B26F4}" type="pres">
      <dgm:prSet presAssocID="{B46D60D7-07FD-4FBB-803B-4E47C1949C8E}" presName="desTx" presStyleLbl="alignAccFollowNode1" presStyleIdx="0" presStyleCnt="2">
        <dgm:presLayoutVars>
          <dgm:bulletEnabled val="1"/>
        </dgm:presLayoutVars>
      </dgm:prSet>
      <dgm:spPr/>
    </dgm:pt>
    <dgm:pt modelId="{96F6B865-EAE5-4FA4-84EA-F60EFE7B4CEE}" type="pres">
      <dgm:prSet presAssocID="{9E72E36A-2D04-43DF-A298-8F2E2FECA372}" presName="space" presStyleCnt="0"/>
      <dgm:spPr/>
    </dgm:pt>
    <dgm:pt modelId="{21A60D14-4A9C-4985-A911-54046F877D24}" type="pres">
      <dgm:prSet presAssocID="{A75A806B-194F-490F-AD06-519D584A8A37}" presName="composite" presStyleCnt="0"/>
      <dgm:spPr/>
    </dgm:pt>
    <dgm:pt modelId="{A8C5D857-16D8-4754-AFC2-EBF110437645}" type="pres">
      <dgm:prSet presAssocID="{A75A806B-194F-490F-AD06-519D584A8A37}" presName="parTx" presStyleLbl="alignNode1" presStyleIdx="1" presStyleCnt="2">
        <dgm:presLayoutVars>
          <dgm:chMax val="0"/>
          <dgm:chPref val="0"/>
          <dgm:bulletEnabled val="1"/>
        </dgm:presLayoutVars>
      </dgm:prSet>
      <dgm:spPr/>
    </dgm:pt>
    <dgm:pt modelId="{7E16689F-CE86-44FD-A40E-A7CFF92837D2}" type="pres">
      <dgm:prSet presAssocID="{A75A806B-194F-490F-AD06-519D584A8A37}" presName="desTx" presStyleLbl="alignAccFollowNode1" presStyleIdx="1" presStyleCnt="2">
        <dgm:presLayoutVars>
          <dgm:bulletEnabled val="1"/>
        </dgm:presLayoutVars>
      </dgm:prSet>
      <dgm:spPr/>
    </dgm:pt>
  </dgm:ptLst>
  <dgm:cxnLst>
    <dgm:cxn modelId="{111F901B-9A90-443B-A019-CD89682579BE}" type="presOf" srcId="{E24CB0B2-03D0-46C1-B287-7F2640C84DB7}" destId="{7E16689F-CE86-44FD-A40E-A7CFF92837D2}" srcOrd="0" destOrd="3" presId="urn:microsoft.com/office/officeart/2005/8/layout/hList1"/>
    <dgm:cxn modelId="{44BFEA1D-4673-435E-ACF0-493A6CA8B4AA}" srcId="{A75A806B-194F-490F-AD06-519D584A8A37}" destId="{B473C0CB-3227-4F4E-8097-88A06FFA72D8}" srcOrd="1" destOrd="0" parTransId="{DCC34921-2B9A-47C2-AC38-B9C531128FBC}" sibTransId="{2640FF1D-04BA-46D7-8C9B-ED34C47788DB}"/>
    <dgm:cxn modelId="{0FCF0F25-1D10-46FC-82A1-3834DDBBF555}" srcId="{A75A806B-194F-490F-AD06-519D584A8A37}" destId="{E24CB0B2-03D0-46C1-B287-7F2640C84DB7}" srcOrd="2" destOrd="0" parTransId="{BE0380C2-9669-4B9B-BCC4-233990CD36FA}" sibTransId="{C798C282-438C-41AE-B29F-3867CA1B26B4}"/>
    <dgm:cxn modelId="{6C504E25-7A6C-412D-BC5F-495395E3BEA0}" type="presOf" srcId="{A75A806B-194F-490F-AD06-519D584A8A37}" destId="{A8C5D857-16D8-4754-AFC2-EBF110437645}" srcOrd="0" destOrd="0" presId="urn:microsoft.com/office/officeart/2005/8/layout/hList1"/>
    <dgm:cxn modelId="{D76F982E-77BA-4EF9-A6F0-658E2644D6EC}" srcId="{B46D60D7-07FD-4FBB-803B-4E47C1949C8E}" destId="{554F1599-C52B-4BFE-86F0-33A1635EB0D3}" srcOrd="3" destOrd="0" parTransId="{D2F920DE-DB8D-4F07-8F99-0210A8DE7BCC}" sibTransId="{1C6F7318-6A1B-417F-A64E-1F3964281BA8}"/>
    <dgm:cxn modelId="{1A976441-01A5-4971-9CF0-BFD2142E46C1}" srcId="{E6C599EB-751B-45D3-80C9-F9784267B0A5}" destId="{B46D60D7-07FD-4FBB-803B-4E47C1949C8E}" srcOrd="0" destOrd="0" parTransId="{80BCE9BB-9023-4265-BBF4-F26EA0D5B9EC}" sibTransId="{9E72E36A-2D04-43DF-A298-8F2E2FECA372}"/>
    <dgm:cxn modelId="{B52B8644-4F0C-4E92-B31E-8DB0546D692E}" srcId="{B46D60D7-07FD-4FBB-803B-4E47C1949C8E}" destId="{20D00BAB-7C4D-4D9D-9933-EFCDB227D9BC}" srcOrd="1" destOrd="0" parTransId="{1E05175C-0DF0-4730-BD31-9EF72E53944B}" sibTransId="{673EE969-ED21-4FAA-9483-693D156B1020}"/>
    <dgm:cxn modelId="{6E650A4C-5B48-4CE1-81D3-7952C0A23BC9}" type="presOf" srcId="{F3B1DC52-DF14-4B2F-BBC5-6B94978267AF}" destId="{D1AA182C-544B-4A5A-9FB2-31AC898B26F4}" srcOrd="0" destOrd="0" presId="urn:microsoft.com/office/officeart/2005/8/layout/hList1"/>
    <dgm:cxn modelId="{6521244C-056C-47E0-B89D-207A0DC63200}" srcId="{B473C0CB-3227-4F4E-8097-88A06FFA72D8}" destId="{101462C4-4C9A-47B0-9BCF-A60F0D40A9C7}" srcOrd="0" destOrd="0" parTransId="{055FBCC6-928D-4439-9728-ADAA6C7A645F}" sibTransId="{38D49618-84F7-451C-B43E-660782E711D3}"/>
    <dgm:cxn modelId="{BB7C5D55-600A-4795-AC5D-B3979DD276FA}" type="presOf" srcId="{554F1599-C52B-4BFE-86F0-33A1635EB0D3}" destId="{D1AA182C-544B-4A5A-9FB2-31AC898B26F4}" srcOrd="0" destOrd="3" presId="urn:microsoft.com/office/officeart/2005/8/layout/hList1"/>
    <dgm:cxn modelId="{3306F084-C28E-4532-BB18-9FD00B582868}" type="presOf" srcId="{101462C4-4C9A-47B0-9BCF-A60F0D40A9C7}" destId="{7E16689F-CE86-44FD-A40E-A7CFF92837D2}" srcOrd="0" destOrd="2" presId="urn:microsoft.com/office/officeart/2005/8/layout/hList1"/>
    <dgm:cxn modelId="{ECA10B94-24DB-4489-B5E1-BBE382F7A7C9}" type="presOf" srcId="{B473C0CB-3227-4F4E-8097-88A06FFA72D8}" destId="{7E16689F-CE86-44FD-A40E-A7CFF92837D2}" srcOrd="0" destOrd="1" presId="urn:microsoft.com/office/officeart/2005/8/layout/hList1"/>
    <dgm:cxn modelId="{1C4497A3-48B1-42FB-B30D-983079BD71C0}" srcId="{B46D60D7-07FD-4FBB-803B-4E47C1949C8E}" destId="{49A8CA8C-B234-4798-A082-A5D833556F75}" srcOrd="2" destOrd="0" parTransId="{4D4DB930-417D-4C84-BF01-FDEEC54A6AFE}" sibTransId="{AF7E487D-1A90-4AB7-9837-4C90EDE93B3B}"/>
    <dgm:cxn modelId="{5949C2A9-A03E-45EA-AE5D-4B1DD3994813}" srcId="{E6C599EB-751B-45D3-80C9-F9784267B0A5}" destId="{A75A806B-194F-490F-AD06-519D584A8A37}" srcOrd="1" destOrd="0" parTransId="{02AE5648-ACCF-4F0F-B16A-B10CACD969D9}" sibTransId="{74255817-55C1-45D2-A6CF-365D2041F6BB}"/>
    <dgm:cxn modelId="{2E76F2B4-BFCF-40EA-BB0A-70EB87AB21B1}" srcId="{B46D60D7-07FD-4FBB-803B-4E47C1949C8E}" destId="{F3B1DC52-DF14-4B2F-BBC5-6B94978267AF}" srcOrd="0" destOrd="0" parTransId="{457C8D4D-CB4D-4E8D-BD91-F5084187518B}" sibTransId="{63F175ED-534C-47E5-9581-1B079469C6D0}"/>
    <dgm:cxn modelId="{C74273B8-1B5C-4A33-AF20-4C7BD797CD8E}" type="presOf" srcId="{49A8CA8C-B234-4798-A082-A5D833556F75}" destId="{D1AA182C-544B-4A5A-9FB2-31AC898B26F4}" srcOrd="0" destOrd="2" presId="urn:microsoft.com/office/officeart/2005/8/layout/hList1"/>
    <dgm:cxn modelId="{52337DC9-3E1E-4DDB-B640-636B0CE6DD1D}" type="presOf" srcId="{9D7E77C7-FF55-4596-A353-0A6E4D333123}" destId="{7E16689F-CE86-44FD-A40E-A7CFF92837D2}" srcOrd="0" destOrd="0" presId="urn:microsoft.com/office/officeart/2005/8/layout/hList1"/>
    <dgm:cxn modelId="{40B603CD-CA5B-46DC-B7F7-99929DB7AE81}" type="presOf" srcId="{20D00BAB-7C4D-4D9D-9933-EFCDB227D9BC}" destId="{D1AA182C-544B-4A5A-9FB2-31AC898B26F4}" srcOrd="0" destOrd="1" presId="urn:microsoft.com/office/officeart/2005/8/layout/hList1"/>
    <dgm:cxn modelId="{D9CF03D2-3632-48D1-829F-BCA99E4D9EC6}" type="presOf" srcId="{E6C599EB-751B-45D3-80C9-F9784267B0A5}" destId="{469DD24B-0A6F-4FCB-884C-35EBD9314C96}" srcOrd="0" destOrd="0" presId="urn:microsoft.com/office/officeart/2005/8/layout/hList1"/>
    <dgm:cxn modelId="{8C3032D8-D07E-485F-B66A-BE019E7E733A}" type="presOf" srcId="{B46D60D7-07FD-4FBB-803B-4E47C1949C8E}" destId="{7732DF60-1654-47C4-8680-E530B5DADF46}" srcOrd="0" destOrd="0" presId="urn:microsoft.com/office/officeart/2005/8/layout/hList1"/>
    <dgm:cxn modelId="{E42408E5-DD49-4F12-B09A-04247E295ECB}" srcId="{A75A806B-194F-490F-AD06-519D584A8A37}" destId="{9D7E77C7-FF55-4596-A353-0A6E4D333123}" srcOrd="0" destOrd="0" parTransId="{21EF6D60-AF2D-4C2F-96FD-98A8F6F55404}" sibTransId="{AAEE210A-2E66-4168-BF89-E6E0F63276CF}"/>
    <dgm:cxn modelId="{E63B4668-2C92-4794-AB24-9F0FDBDBFF74}" type="presParOf" srcId="{469DD24B-0A6F-4FCB-884C-35EBD9314C96}" destId="{6F48CC5C-0CC9-4543-8C19-40D519AC1A7A}" srcOrd="0" destOrd="0" presId="urn:microsoft.com/office/officeart/2005/8/layout/hList1"/>
    <dgm:cxn modelId="{5D4BA3C8-3CFC-4101-92DD-89D637E96F5F}" type="presParOf" srcId="{6F48CC5C-0CC9-4543-8C19-40D519AC1A7A}" destId="{7732DF60-1654-47C4-8680-E530B5DADF46}" srcOrd="0" destOrd="0" presId="urn:microsoft.com/office/officeart/2005/8/layout/hList1"/>
    <dgm:cxn modelId="{D7B30752-AB71-40DE-A209-CD2F1B941EF5}" type="presParOf" srcId="{6F48CC5C-0CC9-4543-8C19-40D519AC1A7A}" destId="{D1AA182C-544B-4A5A-9FB2-31AC898B26F4}" srcOrd="1" destOrd="0" presId="urn:microsoft.com/office/officeart/2005/8/layout/hList1"/>
    <dgm:cxn modelId="{06201325-8386-4B60-894F-B397D3017459}" type="presParOf" srcId="{469DD24B-0A6F-4FCB-884C-35EBD9314C96}" destId="{96F6B865-EAE5-4FA4-84EA-F60EFE7B4CEE}" srcOrd="1" destOrd="0" presId="urn:microsoft.com/office/officeart/2005/8/layout/hList1"/>
    <dgm:cxn modelId="{C1A24575-BB63-4F94-AE2D-08CFD7A180DD}" type="presParOf" srcId="{469DD24B-0A6F-4FCB-884C-35EBD9314C96}" destId="{21A60D14-4A9C-4985-A911-54046F877D24}" srcOrd="2" destOrd="0" presId="urn:microsoft.com/office/officeart/2005/8/layout/hList1"/>
    <dgm:cxn modelId="{8815FFD5-1D1A-47E1-8DF5-E21DB5E01CED}" type="presParOf" srcId="{21A60D14-4A9C-4985-A911-54046F877D24}" destId="{A8C5D857-16D8-4754-AFC2-EBF110437645}" srcOrd="0" destOrd="0" presId="urn:microsoft.com/office/officeart/2005/8/layout/hList1"/>
    <dgm:cxn modelId="{CB6CE638-7E41-4AAA-B4F9-7AAFF8888B48}" type="presParOf" srcId="{21A60D14-4A9C-4985-A911-54046F877D24}" destId="{7E16689F-CE86-44FD-A40E-A7CFF92837D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BD0C0F-7FF9-4582-B12E-18FD9EACA18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82896D3D-FAAB-43DE-BD09-D38658923F89}">
      <dgm:prSet/>
      <dgm:spPr/>
      <dgm:t>
        <a:bodyPr/>
        <a:lstStyle/>
        <a:p>
          <a:r>
            <a:rPr lang="en-US"/>
            <a:t>Late/missed payments</a:t>
          </a:r>
        </a:p>
      </dgm:t>
    </dgm:pt>
    <dgm:pt modelId="{87F2EA17-4C93-4FC3-AC68-6AC00DE42CBE}" type="parTrans" cxnId="{B0DA56BC-1002-4EAC-BF26-5E4632BD2E50}">
      <dgm:prSet/>
      <dgm:spPr/>
      <dgm:t>
        <a:bodyPr/>
        <a:lstStyle/>
        <a:p>
          <a:endParaRPr lang="en-US"/>
        </a:p>
      </dgm:t>
    </dgm:pt>
    <dgm:pt modelId="{11B5BE4D-82AF-45C3-920F-0D982D49CEF4}" type="sibTrans" cxnId="{B0DA56BC-1002-4EAC-BF26-5E4632BD2E50}">
      <dgm:prSet/>
      <dgm:spPr/>
      <dgm:t>
        <a:bodyPr/>
        <a:lstStyle/>
        <a:p>
          <a:endParaRPr lang="en-US"/>
        </a:p>
      </dgm:t>
    </dgm:pt>
    <dgm:pt modelId="{ECE588E9-5B05-40A5-B2E2-FF4BE12E9FE7}">
      <dgm:prSet/>
      <dgm:spPr/>
      <dgm:t>
        <a:bodyPr/>
        <a:lstStyle/>
        <a:p>
          <a:r>
            <a:rPr lang="en-US"/>
            <a:t>Delinquency=missing a single payment</a:t>
          </a:r>
        </a:p>
      </dgm:t>
    </dgm:pt>
    <dgm:pt modelId="{CDF22E31-BA4A-48CA-9168-3FC0C09CAABC}" type="parTrans" cxnId="{EA169AAB-12F9-4698-A39B-EF51B0F16FF3}">
      <dgm:prSet/>
      <dgm:spPr/>
      <dgm:t>
        <a:bodyPr/>
        <a:lstStyle/>
        <a:p>
          <a:endParaRPr lang="en-US"/>
        </a:p>
      </dgm:t>
    </dgm:pt>
    <dgm:pt modelId="{49DF1415-3295-4E9A-805E-143C8AAB589C}" type="sibTrans" cxnId="{EA169AAB-12F9-4698-A39B-EF51B0F16FF3}">
      <dgm:prSet/>
      <dgm:spPr/>
      <dgm:t>
        <a:bodyPr/>
        <a:lstStyle/>
        <a:p>
          <a:endParaRPr lang="en-US"/>
        </a:p>
      </dgm:t>
    </dgm:pt>
    <dgm:pt modelId="{A28B24C2-BC28-4F10-9668-CB5AEDFBB891}">
      <dgm:prSet/>
      <dgm:spPr/>
      <dgm:t>
        <a:bodyPr/>
        <a:lstStyle/>
        <a:p>
          <a:r>
            <a:rPr lang="en-US" dirty="0"/>
            <a:t>Default=Continuous missed payment</a:t>
          </a:r>
        </a:p>
      </dgm:t>
    </dgm:pt>
    <dgm:pt modelId="{511D9114-82C5-46AC-BBD7-BCF116DC25CC}" type="parTrans" cxnId="{AE7A5B29-B33C-4E61-95E5-C8DFD527EE15}">
      <dgm:prSet/>
      <dgm:spPr/>
      <dgm:t>
        <a:bodyPr/>
        <a:lstStyle/>
        <a:p>
          <a:endParaRPr lang="en-US"/>
        </a:p>
      </dgm:t>
    </dgm:pt>
    <dgm:pt modelId="{E48BAB3F-E937-47EB-B1D8-87F1D24C27B0}" type="sibTrans" cxnId="{AE7A5B29-B33C-4E61-95E5-C8DFD527EE15}">
      <dgm:prSet/>
      <dgm:spPr/>
      <dgm:t>
        <a:bodyPr/>
        <a:lstStyle/>
        <a:p>
          <a:endParaRPr lang="en-US"/>
        </a:p>
      </dgm:t>
    </dgm:pt>
    <dgm:pt modelId="{5A753811-F85F-4963-82D4-A58B9789A01A}">
      <dgm:prSet/>
      <dgm:spPr/>
      <dgm:t>
        <a:bodyPr/>
        <a:lstStyle/>
        <a:p>
          <a:r>
            <a:rPr lang="en-US"/>
            <a:t>Charge-offs</a:t>
          </a:r>
        </a:p>
      </dgm:t>
    </dgm:pt>
    <dgm:pt modelId="{F5F074FA-5299-4448-A339-254FA5816151}" type="parTrans" cxnId="{85C7DEA5-CEEC-4390-9B8D-4617EF2D493B}">
      <dgm:prSet/>
      <dgm:spPr/>
      <dgm:t>
        <a:bodyPr/>
        <a:lstStyle/>
        <a:p>
          <a:endParaRPr lang="en-US"/>
        </a:p>
      </dgm:t>
    </dgm:pt>
    <dgm:pt modelId="{F71CBD79-F1C3-45F9-BEF6-8A140AAED67B}" type="sibTrans" cxnId="{85C7DEA5-CEEC-4390-9B8D-4617EF2D493B}">
      <dgm:prSet/>
      <dgm:spPr/>
      <dgm:t>
        <a:bodyPr/>
        <a:lstStyle/>
        <a:p>
          <a:endParaRPr lang="en-US"/>
        </a:p>
      </dgm:t>
    </dgm:pt>
    <dgm:pt modelId="{024767F1-C6AB-44E3-8F49-AA1481D4D0D9}">
      <dgm:prSet/>
      <dgm:spPr/>
      <dgm:t>
        <a:bodyPr/>
        <a:lstStyle/>
        <a:p>
          <a:r>
            <a:rPr lang="en-US"/>
            <a:t>Accounts sent to collections (credit card, medical, student loans, etc.)</a:t>
          </a:r>
        </a:p>
      </dgm:t>
    </dgm:pt>
    <dgm:pt modelId="{AF1FE540-B6D4-4D82-B8E8-7190CFE87C70}" type="parTrans" cxnId="{041C7E19-51C5-4A50-8A27-95C9D055A789}">
      <dgm:prSet/>
      <dgm:spPr/>
      <dgm:t>
        <a:bodyPr/>
        <a:lstStyle/>
        <a:p>
          <a:endParaRPr lang="en-US"/>
        </a:p>
      </dgm:t>
    </dgm:pt>
    <dgm:pt modelId="{055B6405-0678-41D6-B841-474D8DAB0E57}" type="sibTrans" cxnId="{041C7E19-51C5-4A50-8A27-95C9D055A789}">
      <dgm:prSet/>
      <dgm:spPr/>
      <dgm:t>
        <a:bodyPr/>
        <a:lstStyle/>
        <a:p>
          <a:endParaRPr lang="en-US"/>
        </a:p>
      </dgm:t>
    </dgm:pt>
    <dgm:pt modelId="{7C62A413-BC7F-48E9-A994-AD269AFC865B}">
      <dgm:prSet/>
      <dgm:spPr/>
      <dgm:t>
        <a:bodyPr/>
        <a:lstStyle/>
        <a:p>
          <a:r>
            <a:rPr lang="en-US"/>
            <a:t>Accounts not being paid as agreed</a:t>
          </a:r>
        </a:p>
      </dgm:t>
    </dgm:pt>
    <dgm:pt modelId="{85CFA63B-B6DE-4077-9157-9FB52AE2A80A}" type="parTrans" cxnId="{266BA941-9067-4018-B669-09D687DC6CA2}">
      <dgm:prSet/>
      <dgm:spPr/>
      <dgm:t>
        <a:bodyPr/>
        <a:lstStyle/>
        <a:p>
          <a:endParaRPr lang="en-US"/>
        </a:p>
      </dgm:t>
    </dgm:pt>
    <dgm:pt modelId="{C2FE36D6-8EC6-46F4-A91D-F2012D38D474}" type="sibTrans" cxnId="{266BA941-9067-4018-B669-09D687DC6CA2}">
      <dgm:prSet/>
      <dgm:spPr/>
      <dgm:t>
        <a:bodyPr/>
        <a:lstStyle/>
        <a:p>
          <a:endParaRPr lang="en-US"/>
        </a:p>
      </dgm:t>
    </dgm:pt>
    <dgm:pt modelId="{C4FDA286-7556-4EBB-A95C-0385635FC439}">
      <dgm:prSet/>
      <dgm:spPr/>
      <dgm:t>
        <a:bodyPr/>
        <a:lstStyle/>
        <a:p>
          <a:r>
            <a:rPr lang="en-US"/>
            <a:t>Bankruptcy </a:t>
          </a:r>
        </a:p>
      </dgm:t>
    </dgm:pt>
    <dgm:pt modelId="{0F8556A6-A367-4F5C-97D0-D08EAA985D54}" type="parTrans" cxnId="{885FBBDA-DDFC-41D9-B0A0-49B86FF28BFB}">
      <dgm:prSet/>
      <dgm:spPr/>
      <dgm:t>
        <a:bodyPr/>
        <a:lstStyle/>
        <a:p>
          <a:endParaRPr lang="en-US"/>
        </a:p>
      </dgm:t>
    </dgm:pt>
    <dgm:pt modelId="{FCB90B64-6C48-4FF9-97EC-2E2F962224C0}" type="sibTrans" cxnId="{885FBBDA-DDFC-41D9-B0A0-49B86FF28BFB}">
      <dgm:prSet/>
      <dgm:spPr/>
      <dgm:t>
        <a:bodyPr/>
        <a:lstStyle/>
        <a:p>
          <a:endParaRPr lang="en-US"/>
        </a:p>
      </dgm:t>
    </dgm:pt>
    <dgm:pt modelId="{13433672-5D08-4070-8E2B-C9C6247C8AC8}">
      <dgm:prSet/>
      <dgm:spPr/>
      <dgm:t>
        <a:bodyPr/>
        <a:lstStyle/>
        <a:p>
          <a:r>
            <a:rPr lang="en-US"/>
            <a:t>Repossessions</a:t>
          </a:r>
        </a:p>
      </dgm:t>
    </dgm:pt>
    <dgm:pt modelId="{8FCCF4EE-513E-405C-8D44-511E9B2AB04B}" type="parTrans" cxnId="{7FC4F9DE-5A01-4ED4-80C8-1CBD44F50097}">
      <dgm:prSet/>
      <dgm:spPr/>
      <dgm:t>
        <a:bodyPr/>
        <a:lstStyle/>
        <a:p>
          <a:endParaRPr lang="en-US"/>
        </a:p>
      </dgm:t>
    </dgm:pt>
    <dgm:pt modelId="{0DF1E3E1-67A6-4900-8AFA-2735579810BF}" type="sibTrans" cxnId="{7FC4F9DE-5A01-4ED4-80C8-1CBD44F50097}">
      <dgm:prSet/>
      <dgm:spPr/>
      <dgm:t>
        <a:bodyPr/>
        <a:lstStyle/>
        <a:p>
          <a:endParaRPr lang="en-US"/>
        </a:p>
      </dgm:t>
    </dgm:pt>
    <dgm:pt modelId="{DDA14BB5-D7EA-4228-A07E-010BE0F82C15}">
      <dgm:prSet/>
      <dgm:spPr/>
      <dgm:t>
        <a:bodyPr/>
        <a:lstStyle/>
        <a:p>
          <a:r>
            <a:rPr lang="en-US"/>
            <a:t>Unpaid rent/evictions</a:t>
          </a:r>
        </a:p>
      </dgm:t>
    </dgm:pt>
    <dgm:pt modelId="{2A2A04FC-D811-4BD2-A7BF-F8C01F47C250}" type="parTrans" cxnId="{DF398EF2-0A76-44CB-BFF5-ABC587DE09A8}">
      <dgm:prSet/>
      <dgm:spPr/>
      <dgm:t>
        <a:bodyPr/>
        <a:lstStyle/>
        <a:p>
          <a:endParaRPr lang="en-US"/>
        </a:p>
      </dgm:t>
    </dgm:pt>
    <dgm:pt modelId="{EF381DFD-2671-4A48-B3CE-1CB8FD07977C}" type="sibTrans" cxnId="{DF398EF2-0A76-44CB-BFF5-ABC587DE09A8}">
      <dgm:prSet/>
      <dgm:spPr/>
      <dgm:t>
        <a:bodyPr/>
        <a:lstStyle/>
        <a:p>
          <a:endParaRPr lang="en-US"/>
        </a:p>
      </dgm:t>
    </dgm:pt>
    <dgm:pt modelId="{7B09A99B-815A-4537-A4D0-2962C2C30ECD}">
      <dgm:prSet/>
      <dgm:spPr/>
      <dgm:t>
        <a:bodyPr/>
        <a:lstStyle/>
        <a:p>
          <a:r>
            <a:rPr lang="en-US"/>
            <a:t>Foreclosures</a:t>
          </a:r>
        </a:p>
      </dgm:t>
    </dgm:pt>
    <dgm:pt modelId="{DC6B0E52-8093-4C4C-85EB-58711EE528D5}" type="parTrans" cxnId="{FD5C9544-7DC0-4578-A90F-5040C0D8479A}">
      <dgm:prSet/>
      <dgm:spPr/>
      <dgm:t>
        <a:bodyPr/>
        <a:lstStyle/>
        <a:p>
          <a:endParaRPr lang="en-US"/>
        </a:p>
      </dgm:t>
    </dgm:pt>
    <dgm:pt modelId="{C5AA0693-37B4-4B45-9FEA-8F139F99E31F}" type="sibTrans" cxnId="{FD5C9544-7DC0-4578-A90F-5040C0D8479A}">
      <dgm:prSet/>
      <dgm:spPr/>
      <dgm:t>
        <a:bodyPr/>
        <a:lstStyle/>
        <a:p>
          <a:endParaRPr lang="en-US"/>
        </a:p>
      </dgm:t>
    </dgm:pt>
    <dgm:pt modelId="{62F6C3C4-8F97-4FDE-9F72-DA48576D6ABE}">
      <dgm:prSet/>
      <dgm:spPr/>
      <dgm:t>
        <a:bodyPr/>
        <a:lstStyle/>
        <a:p>
          <a:r>
            <a:rPr lang="en-US" dirty="0"/>
            <a:t>Short sales or deed in lieu of foreclosure</a:t>
          </a:r>
        </a:p>
      </dgm:t>
    </dgm:pt>
    <dgm:pt modelId="{3ABE0B93-6E50-40DC-8354-A2CAD12679D6}" type="parTrans" cxnId="{FE095AF7-4595-406C-BC67-D5194793535E}">
      <dgm:prSet/>
      <dgm:spPr/>
      <dgm:t>
        <a:bodyPr/>
        <a:lstStyle/>
        <a:p>
          <a:endParaRPr lang="en-US"/>
        </a:p>
      </dgm:t>
    </dgm:pt>
    <dgm:pt modelId="{1E09E66F-C1E4-45F3-A43A-78FA4293FEF1}" type="sibTrans" cxnId="{FE095AF7-4595-406C-BC67-D5194793535E}">
      <dgm:prSet/>
      <dgm:spPr/>
      <dgm:t>
        <a:bodyPr/>
        <a:lstStyle/>
        <a:p>
          <a:endParaRPr lang="en-US"/>
        </a:p>
      </dgm:t>
    </dgm:pt>
    <dgm:pt modelId="{80BDC682-0310-48FB-958C-94C2D4DF7D79}" type="pres">
      <dgm:prSet presAssocID="{69BD0C0F-7FF9-4582-B12E-18FD9EACA18B}" presName="diagram" presStyleCnt="0">
        <dgm:presLayoutVars>
          <dgm:dir/>
          <dgm:resizeHandles val="exact"/>
        </dgm:presLayoutVars>
      </dgm:prSet>
      <dgm:spPr/>
    </dgm:pt>
    <dgm:pt modelId="{CA6D6508-1D47-4ED7-9950-C52D32B5626E}" type="pres">
      <dgm:prSet presAssocID="{82896D3D-FAAB-43DE-BD09-D38658923F89}" presName="node" presStyleLbl="node1" presStyleIdx="0" presStyleCnt="9">
        <dgm:presLayoutVars>
          <dgm:bulletEnabled val="1"/>
        </dgm:presLayoutVars>
      </dgm:prSet>
      <dgm:spPr/>
    </dgm:pt>
    <dgm:pt modelId="{DD6051EF-BB99-421D-B186-5FE6EDE77E67}" type="pres">
      <dgm:prSet presAssocID="{11B5BE4D-82AF-45C3-920F-0D982D49CEF4}" presName="sibTrans" presStyleCnt="0"/>
      <dgm:spPr/>
    </dgm:pt>
    <dgm:pt modelId="{1EF5AF00-DD11-4DAB-AA0C-6381F839CD7C}" type="pres">
      <dgm:prSet presAssocID="{5A753811-F85F-4963-82D4-A58B9789A01A}" presName="node" presStyleLbl="node1" presStyleIdx="1" presStyleCnt="9">
        <dgm:presLayoutVars>
          <dgm:bulletEnabled val="1"/>
        </dgm:presLayoutVars>
      </dgm:prSet>
      <dgm:spPr/>
    </dgm:pt>
    <dgm:pt modelId="{EA469B3B-2B2D-483D-A51B-B0930F88FDDF}" type="pres">
      <dgm:prSet presAssocID="{F71CBD79-F1C3-45F9-BEF6-8A140AAED67B}" presName="sibTrans" presStyleCnt="0"/>
      <dgm:spPr/>
    </dgm:pt>
    <dgm:pt modelId="{7FCE7990-4FC7-43D2-B142-75B08D0EAC3A}" type="pres">
      <dgm:prSet presAssocID="{024767F1-C6AB-44E3-8F49-AA1481D4D0D9}" presName="node" presStyleLbl="node1" presStyleIdx="2" presStyleCnt="9">
        <dgm:presLayoutVars>
          <dgm:bulletEnabled val="1"/>
        </dgm:presLayoutVars>
      </dgm:prSet>
      <dgm:spPr/>
    </dgm:pt>
    <dgm:pt modelId="{67943035-3CA7-4827-8C53-8205C4598A81}" type="pres">
      <dgm:prSet presAssocID="{055B6405-0678-41D6-B841-474D8DAB0E57}" presName="sibTrans" presStyleCnt="0"/>
      <dgm:spPr/>
    </dgm:pt>
    <dgm:pt modelId="{B8662BB8-6F9E-44AB-AE60-D25F19A37C09}" type="pres">
      <dgm:prSet presAssocID="{7C62A413-BC7F-48E9-A994-AD269AFC865B}" presName="node" presStyleLbl="node1" presStyleIdx="3" presStyleCnt="9">
        <dgm:presLayoutVars>
          <dgm:bulletEnabled val="1"/>
        </dgm:presLayoutVars>
      </dgm:prSet>
      <dgm:spPr/>
    </dgm:pt>
    <dgm:pt modelId="{3EF1EC35-B2B1-4A59-AE43-F8389DE0B3E3}" type="pres">
      <dgm:prSet presAssocID="{C2FE36D6-8EC6-46F4-A91D-F2012D38D474}" presName="sibTrans" presStyleCnt="0"/>
      <dgm:spPr/>
    </dgm:pt>
    <dgm:pt modelId="{92AE7192-E8DD-4B9C-9F40-0D89E461E146}" type="pres">
      <dgm:prSet presAssocID="{C4FDA286-7556-4EBB-A95C-0385635FC439}" presName="node" presStyleLbl="node1" presStyleIdx="4" presStyleCnt="9">
        <dgm:presLayoutVars>
          <dgm:bulletEnabled val="1"/>
        </dgm:presLayoutVars>
      </dgm:prSet>
      <dgm:spPr/>
    </dgm:pt>
    <dgm:pt modelId="{202B7557-5542-41B1-B03A-02A1D35553B8}" type="pres">
      <dgm:prSet presAssocID="{FCB90B64-6C48-4FF9-97EC-2E2F962224C0}" presName="sibTrans" presStyleCnt="0"/>
      <dgm:spPr/>
    </dgm:pt>
    <dgm:pt modelId="{69F82ACA-DCB1-4F60-BC34-AC29681B2A76}" type="pres">
      <dgm:prSet presAssocID="{13433672-5D08-4070-8E2B-C9C6247C8AC8}" presName="node" presStyleLbl="node1" presStyleIdx="5" presStyleCnt="9">
        <dgm:presLayoutVars>
          <dgm:bulletEnabled val="1"/>
        </dgm:presLayoutVars>
      </dgm:prSet>
      <dgm:spPr/>
    </dgm:pt>
    <dgm:pt modelId="{9F08BC2E-9EF4-4B72-B6D1-630E730E55A6}" type="pres">
      <dgm:prSet presAssocID="{0DF1E3E1-67A6-4900-8AFA-2735579810BF}" presName="sibTrans" presStyleCnt="0"/>
      <dgm:spPr/>
    </dgm:pt>
    <dgm:pt modelId="{43DE08DF-9F67-49AA-B932-859591786898}" type="pres">
      <dgm:prSet presAssocID="{DDA14BB5-D7EA-4228-A07E-010BE0F82C15}" presName="node" presStyleLbl="node1" presStyleIdx="6" presStyleCnt="9">
        <dgm:presLayoutVars>
          <dgm:bulletEnabled val="1"/>
        </dgm:presLayoutVars>
      </dgm:prSet>
      <dgm:spPr/>
    </dgm:pt>
    <dgm:pt modelId="{63320DE9-75AB-43FA-8E04-9E38DDAA4508}" type="pres">
      <dgm:prSet presAssocID="{EF381DFD-2671-4A48-B3CE-1CB8FD07977C}" presName="sibTrans" presStyleCnt="0"/>
      <dgm:spPr/>
    </dgm:pt>
    <dgm:pt modelId="{DA672D0F-063C-4319-9F8C-7527A6E61BC2}" type="pres">
      <dgm:prSet presAssocID="{7B09A99B-815A-4537-A4D0-2962C2C30ECD}" presName="node" presStyleLbl="node1" presStyleIdx="7" presStyleCnt="9">
        <dgm:presLayoutVars>
          <dgm:bulletEnabled val="1"/>
        </dgm:presLayoutVars>
      </dgm:prSet>
      <dgm:spPr/>
    </dgm:pt>
    <dgm:pt modelId="{EA9E37BB-A676-4ED7-B31A-16E0B9BD0B98}" type="pres">
      <dgm:prSet presAssocID="{C5AA0693-37B4-4B45-9FEA-8F139F99E31F}" presName="sibTrans" presStyleCnt="0"/>
      <dgm:spPr/>
    </dgm:pt>
    <dgm:pt modelId="{84AF4C11-C66A-4B46-A3A2-01733A8CE4EE}" type="pres">
      <dgm:prSet presAssocID="{62F6C3C4-8F97-4FDE-9F72-DA48576D6ABE}" presName="node" presStyleLbl="node1" presStyleIdx="8" presStyleCnt="9">
        <dgm:presLayoutVars>
          <dgm:bulletEnabled val="1"/>
        </dgm:presLayoutVars>
      </dgm:prSet>
      <dgm:spPr/>
    </dgm:pt>
  </dgm:ptLst>
  <dgm:cxnLst>
    <dgm:cxn modelId="{C7EB6E00-11F7-43BA-AB0A-BC80B8742380}" type="presOf" srcId="{A28B24C2-BC28-4F10-9668-CB5AEDFBB891}" destId="{CA6D6508-1D47-4ED7-9950-C52D32B5626E}" srcOrd="0" destOrd="2" presId="urn:microsoft.com/office/officeart/2005/8/layout/default"/>
    <dgm:cxn modelId="{49B3C912-7DFA-4009-8D8D-766CA358009F}" type="presOf" srcId="{69BD0C0F-7FF9-4582-B12E-18FD9EACA18B}" destId="{80BDC682-0310-48FB-958C-94C2D4DF7D79}" srcOrd="0" destOrd="0" presId="urn:microsoft.com/office/officeart/2005/8/layout/default"/>
    <dgm:cxn modelId="{9D66E515-A76E-4E64-9D7A-28F8A022A529}" type="presOf" srcId="{ECE588E9-5B05-40A5-B2E2-FF4BE12E9FE7}" destId="{CA6D6508-1D47-4ED7-9950-C52D32B5626E}" srcOrd="0" destOrd="1" presId="urn:microsoft.com/office/officeart/2005/8/layout/default"/>
    <dgm:cxn modelId="{041C7E19-51C5-4A50-8A27-95C9D055A789}" srcId="{69BD0C0F-7FF9-4582-B12E-18FD9EACA18B}" destId="{024767F1-C6AB-44E3-8F49-AA1481D4D0D9}" srcOrd="2" destOrd="0" parTransId="{AF1FE540-B6D4-4D82-B8E8-7190CFE87C70}" sibTransId="{055B6405-0678-41D6-B841-474D8DAB0E57}"/>
    <dgm:cxn modelId="{AE7A5B29-B33C-4E61-95E5-C8DFD527EE15}" srcId="{82896D3D-FAAB-43DE-BD09-D38658923F89}" destId="{A28B24C2-BC28-4F10-9668-CB5AEDFBB891}" srcOrd="1" destOrd="0" parTransId="{511D9114-82C5-46AC-BBD7-BCF116DC25CC}" sibTransId="{E48BAB3F-E937-47EB-B1D8-87F1D24C27B0}"/>
    <dgm:cxn modelId="{266BA941-9067-4018-B669-09D687DC6CA2}" srcId="{69BD0C0F-7FF9-4582-B12E-18FD9EACA18B}" destId="{7C62A413-BC7F-48E9-A994-AD269AFC865B}" srcOrd="3" destOrd="0" parTransId="{85CFA63B-B6DE-4077-9157-9FB52AE2A80A}" sibTransId="{C2FE36D6-8EC6-46F4-A91D-F2012D38D474}"/>
    <dgm:cxn modelId="{FD5C9544-7DC0-4578-A90F-5040C0D8479A}" srcId="{69BD0C0F-7FF9-4582-B12E-18FD9EACA18B}" destId="{7B09A99B-815A-4537-A4D0-2962C2C30ECD}" srcOrd="7" destOrd="0" parTransId="{DC6B0E52-8093-4C4C-85EB-58711EE528D5}" sibTransId="{C5AA0693-37B4-4B45-9FEA-8F139F99E31F}"/>
    <dgm:cxn modelId="{5C7C7852-B4A6-4C9F-80AC-9E960F84A098}" type="presOf" srcId="{62F6C3C4-8F97-4FDE-9F72-DA48576D6ABE}" destId="{84AF4C11-C66A-4B46-A3A2-01733A8CE4EE}" srcOrd="0" destOrd="0" presId="urn:microsoft.com/office/officeart/2005/8/layout/default"/>
    <dgm:cxn modelId="{8A0BD575-D8D7-42D6-B493-146048CF3B85}" type="presOf" srcId="{7B09A99B-815A-4537-A4D0-2962C2C30ECD}" destId="{DA672D0F-063C-4319-9F8C-7527A6E61BC2}" srcOrd="0" destOrd="0" presId="urn:microsoft.com/office/officeart/2005/8/layout/default"/>
    <dgm:cxn modelId="{4CA8195A-126C-4F12-9FEC-B3AFB52E4B24}" type="presOf" srcId="{DDA14BB5-D7EA-4228-A07E-010BE0F82C15}" destId="{43DE08DF-9F67-49AA-B932-859591786898}" srcOrd="0" destOrd="0" presId="urn:microsoft.com/office/officeart/2005/8/layout/default"/>
    <dgm:cxn modelId="{8FC8A78B-61A9-42E1-AE6A-9977C530B14E}" type="presOf" srcId="{024767F1-C6AB-44E3-8F49-AA1481D4D0D9}" destId="{7FCE7990-4FC7-43D2-B142-75B08D0EAC3A}" srcOrd="0" destOrd="0" presId="urn:microsoft.com/office/officeart/2005/8/layout/default"/>
    <dgm:cxn modelId="{F065E292-F896-4F52-B044-C1DDD2B42498}" type="presOf" srcId="{7C62A413-BC7F-48E9-A994-AD269AFC865B}" destId="{B8662BB8-6F9E-44AB-AE60-D25F19A37C09}" srcOrd="0" destOrd="0" presId="urn:microsoft.com/office/officeart/2005/8/layout/default"/>
    <dgm:cxn modelId="{85C7DEA5-CEEC-4390-9B8D-4617EF2D493B}" srcId="{69BD0C0F-7FF9-4582-B12E-18FD9EACA18B}" destId="{5A753811-F85F-4963-82D4-A58B9789A01A}" srcOrd="1" destOrd="0" parTransId="{F5F074FA-5299-4448-A339-254FA5816151}" sibTransId="{F71CBD79-F1C3-45F9-BEF6-8A140AAED67B}"/>
    <dgm:cxn modelId="{497416AA-90C7-4803-850C-DC9B65B017A3}" type="presOf" srcId="{13433672-5D08-4070-8E2B-C9C6247C8AC8}" destId="{69F82ACA-DCB1-4F60-BC34-AC29681B2A76}" srcOrd="0" destOrd="0" presId="urn:microsoft.com/office/officeart/2005/8/layout/default"/>
    <dgm:cxn modelId="{EA169AAB-12F9-4698-A39B-EF51B0F16FF3}" srcId="{82896D3D-FAAB-43DE-BD09-D38658923F89}" destId="{ECE588E9-5B05-40A5-B2E2-FF4BE12E9FE7}" srcOrd="0" destOrd="0" parTransId="{CDF22E31-BA4A-48CA-9168-3FC0C09CAABC}" sibTransId="{49DF1415-3295-4E9A-805E-143C8AAB589C}"/>
    <dgm:cxn modelId="{B0DA56BC-1002-4EAC-BF26-5E4632BD2E50}" srcId="{69BD0C0F-7FF9-4582-B12E-18FD9EACA18B}" destId="{82896D3D-FAAB-43DE-BD09-D38658923F89}" srcOrd="0" destOrd="0" parTransId="{87F2EA17-4C93-4FC3-AC68-6AC00DE42CBE}" sibTransId="{11B5BE4D-82AF-45C3-920F-0D982D49CEF4}"/>
    <dgm:cxn modelId="{885FBBDA-DDFC-41D9-B0A0-49B86FF28BFB}" srcId="{69BD0C0F-7FF9-4582-B12E-18FD9EACA18B}" destId="{C4FDA286-7556-4EBB-A95C-0385635FC439}" srcOrd="4" destOrd="0" parTransId="{0F8556A6-A367-4F5C-97D0-D08EAA985D54}" sibTransId="{FCB90B64-6C48-4FF9-97EC-2E2F962224C0}"/>
    <dgm:cxn modelId="{7FC4F9DE-5A01-4ED4-80C8-1CBD44F50097}" srcId="{69BD0C0F-7FF9-4582-B12E-18FD9EACA18B}" destId="{13433672-5D08-4070-8E2B-C9C6247C8AC8}" srcOrd="5" destOrd="0" parTransId="{8FCCF4EE-513E-405C-8D44-511E9B2AB04B}" sibTransId="{0DF1E3E1-67A6-4900-8AFA-2735579810BF}"/>
    <dgm:cxn modelId="{FAC357E7-B72C-4FDC-B66D-D8DE66971702}" type="presOf" srcId="{5A753811-F85F-4963-82D4-A58B9789A01A}" destId="{1EF5AF00-DD11-4DAB-AA0C-6381F839CD7C}" srcOrd="0" destOrd="0" presId="urn:microsoft.com/office/officeart/2005/8/layout/default"/>
    <dgm:cxn modelId="{A0FF0EED-76CC-499F-968D-159C3F3F024F}" type="presOf" srcId="{82896D3D-FAAB-43DE-BD09-D38658923F89}" destId="{CA6D6508-1D47-4ED7-9950-C52D32B5626E}" srcOrd="0" destOrd="0" presId="urn:microsoft.com/office/officeart/2005/8/layout/default"/>
    <dgm:cxn modelId="{DF398EF2-0A76-44CB-BFF5-ABC587DE09A8}" srcId="{69BD0C0F-7FF9-4582-B12E-18FD9EACA18B}" destId="{DDA14BB5-D7EA-4228-A07E-010BE0F82C15}" srcOrd="6" destOrd="0" parTransId="{2A2A04FC-D811-4BD2-A7BF-F8C01F47C250}" sibTransId="{EF381DFD-2671-4A48-B3CE-1CB8FD07977C}"/>
    <dgm:cxn modelId="{FE095AF7-4595-406C-BC67-D5194793535E}" srcId="{69BD0C0F-7FF9-4582-B12E-18FD9EACA18B}" destId="{62F6C3C4-8F97-4FDE-9F72-DA48576D6ABE}" srcOrd="8" destOrd="0" parTransId="{3ABE0B93-6E50-40DC-8354-A2CAD12679D6}" sibTransId="{1E09E66F-C1E4-45F3-A43A-78FA4293FEF1}"/>
    <dgm:cxn modelId="{79FE9CFA-DD38-445D-88CA-F7BE56435E83}" type="presOf" srcId="{C4FDA286-7556-4EBB-A95C-0385635FC439}" destId="{92AE7192-E8DD-4B9C-9F40-0D89E461E146}" srcOrd="0" destOrd="0" presId="urn:microsoft.com/office/officeart/2005/8/layout/default"/>
    <dgm:cxn modelId="{40807447-4827-4C18-8FCC-DF36395614D1}" type="presParOf" srcId="{80BDC682-0310-48FB-958C-94C2D4DF7D79}" destId="{CA6D6508-1D47-4ED7-9950-C52D32B5626E}" srcOrd="0" destOrd="0" presId="urn:microsoft.com/office/officeart/2005/8/layout/default"/>
    <dgm:cxn modelId="{09C7AAD2-CC5E-4D77-AB25-6C1DF7B5D6F7}" type="presParOf" srcId="{80BDC682-0310-48FB-958C-94C2D4DF7D79}" destId="{DD6051EF-BB99-421D-B186-5FE6EDE77E67}" srcOrd="1" destOrd="0" presId="urn:microsoft.com/office/officeart/2005/8/layout/default"/>
    <dgm:cxn modelId="{04D98338-9559-45BE-B511-CE966940FF52}" type="presParOf" srcId="{80BDC682-0310-48FB-958C-94C2D4DF7D79}" destId="{1EF5AF00-DD11-4DAB-AA0C-6381F839CD7C}" srcOrd="2" destOrd="0" presId="urn:microsoft.com/office/officeart/2005/8/layout/default"/>
    <dgm:cxn modelId="{CA68B432-1041-4344-B719-864CBD76FA28}" type="presParOf" srcId="{80BDC682-0310-48FB-958C-94C2D4DF7D79}" destId="{EA469B3B-2B2D-483D-A51B-B0930F88FDDF}" srcOrd="3" destOrd="0" presId="urn:microsoft.com/office/officeart/2005/8/layout/default"/>
    <dgm:cxn modelId="{7545DA5C-4393-454D-87B3-1768AD0DD603}" type="presParOf" srcId="{80BDC682-0310-48FB-958C-94C2D4DF7D79}" destId="{7FCE7990-4FC7-43D2-B142-75B08D0EAC3A}" srcOrd="4" destOrd="0" presId="urn:microsoft.com/office/officeart/2005/8/layout/default"/>
    <dgm:cxn modelId="{259E4982-1A34-4567-8946-2FF189BC5A76}" type="presParOf" srcId="{80BDC682-0310-48FB-958C-94C2D4DF7D79}" destId="{67943035-3CA7-4827-8C53-8205C4598A81}" srcOrd="5" destOrd="0" presId="urn:microsoft.com/office/officeart/2005/8/layout/default"/>
    <dgm:cxn modelId="{BA1FFA90-7D92-4DDD-A27F-969C3709E3C0}" type="presParOf" srcId="{80BDC682-0310-48FB-958C-94C2D4DF7D79}" destId="{B8662BB8-6F9E-44AB-AE60-D25F19A37C09}" srcOrd="6" destOrd="0" presId="urn:microsoft.com/office/officeart/2005/8/layout/default"/>
    <dgm:cxn modelId="{F9A0BD7B-7AEC-4E72-B321-298CA166EFAE}" type="presParOf" srcId="{80BDC682-0310-48FB-958C-94C2D4DF7D79}" destId="{3EF1EC35-B2B1-4A59-AE43-F8389DE0B3E3}" srcOrd="7" destOrd="0" presId="urn:microsoft.com/office/officeart/2005/8/layout/default"/>
    <dgm:cxn modelId="{B4E1ADAC-0DD6-41C3-B877-DF1C4B2FC031}" type="presParOf" srcId="{80BDC682-0310-48FB-958C-94C2D4DF7D79}" destId="{92AE7192-E8DD-4B9C-9F40-0D89E461E146}" srcOrd="8" destOrd="0" presId="urn:microsoft.com/office/officeart/2005/8/layout/default"/>
    <dgm:cxn modelId="{42B4B22C-3A4E-400B-A59E-35BF0B0B7CCA}" type="presParOf" srcId="{80BDC682-0310-48FB-958C-94C2D4DF7D79}" destId="{202B7557-5542-41B1-B03A-02A1D35553B8}" srcOrd="9" destOrd="0" presId="urn:microsoft.com/office/officeart/2005/8/layout/default"/>
    <dgm:cxn modelId="{68EDC63E-4D87-4CFA-BD13-5B1CD46D046E}" type="presParOf" srcId="{80BDC682-0310-48FB-958C-94C2D4DF7D79}" destId="{69F82ACA-DCB1-4F60-BC34-AC29681B2A76}" srcOrd="10" destOrd="0" presId="urn:microsoft.com/office/officeart/2005/8/layout/default"/>
    <dgm:cxn modelId="{39870B63-FACB-4210-8BC4-C49DD65365D4}" type="presParOf" srcId="{80BDC682-0310-48FB-958C-94C2D4DF7D79}" destId="{9F08BC2E-9EF4-4B72-B6D1-630E730E55A6}" srcOrd="11" destOrd="0" presId="urn:microsoft.com/office/officeart/2005/8/layout/default"/>
    <dgm:cxn modelId="{951983C0-63A1-4499-AA4C-7373C0B68802}" type="presParOf" srcId="{80BDC682-0310-48FB-958C-94C2D4DF7D79}" destId="{43DE08DF-9F67-49AA-B932-859591786898}" srcOrd="12" destOrd="0" presId="urn:microsoft.com/office/officeart/2005/8/layout/default"/>
    <dgm:cxn modelId="{B38A0E4A-69CD-4B5A-87F7-D93B10A76A2B}" type="presParOf" srcId="{80BDC682-0310-48FB-958C-94C2D4DF7D79}" destId="{63320DE9-75AB-43FA-8E04-9E38DDAA4508}" srcOrd="13" destOrd="0" presId="urn:microsoft.com/office/officeart/2005/8/layout/default"/>
    <dgm:cxn modelId="{373DAAAC-40E8-47ED-A73A-F29399EA5CDA}" type="presParOf" srcId="{80BDC682-0310-48FB-958C-94C2D4DF7D79}" destId="{DA672D0F-063C-4319-9F8C-7527A6E61BC2}" srcOrd="14" destOrd="0" presId="urn:microsoft.com/office/officeart/2005/8/layout/default"/>
    <dgm:cxn modelId="{915C48EC-CE49-4BA7-ADAD-932CC33F8B9C}" type="presParOf" srcId="{80BDC682-0310-48FB-958C-94C2D4DF7D79}" destId="{EA9E37BB-A676-4ED7-B31A-16E0B9BD0B98}" srcOrd="15" destOrd="0" presId="urn:microsoft.com/office/officeart/2005/8/layout/default"/>
    <dgm:cxn modelId="{8D2A61E2-B7B7-40C1-86B6-3B3D68621768}" type="presParOf" srcId="{80BDC682-0310-48FB-958C-94C2D4DF7D79}" destId="{84AF4C11-C66A-4B46-A3A2-01733A8CE4EE}"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315341-378E-465D-9C32-B43D9E29C802}"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0C632894-F7DA-4238-94FA-71B063066AC3}">
      <dgm:prSet/>
      <dgm:spPr/>
      <dgm:t>
        <a:bodyPr/>
        <a:lstStyle/>
        <a:p>
          <a:r>
            <a:rPr lang="en-US"/>
            <a:t>Send a written dispute letter to the credit bureau</a:t>
          </a:r>
        </a:p>
      </dgm:t>
    </dgm:pt>
    <dgm:pt modelId="{DEBDDADE-52C5-42A8-AFA5-1C83E3D331A8}" type="parTrans" cxnId="{EDF04043-A48C-4AB3-B37C-A20CBCA2F71A}">
      <dgm:prSet/>
      <dgm:spPr/>
      <dgm:t>
        <a:bodyPr/>
        <a:lstStyle/>
        <a:p>
          <a:endParaRPr lang="en-US"/>
        </a:p>
      </dgm:t>
    </dgm:pt>
    <dgm:pt modelId="{5FD6B762-0111-4CE9-9B39-3FFA7748761B}" type="sibTrans" cxnId="{EDF04043-A48C-4AB3-B37C-A20CBCA2F71A}">
      <dgm:prSet/>
      <dgm:spPr/>
      <dgm:t>
        <a:bodyPr/>
        <a:lstStyle/>
        <a:p>
          <a:endParaRPr lang="en-US"/>
        </a:p>
      </dgm:t>
    </dgm:pt>
    <dgm:pt modelId="{D815C2D1-17E4-44CD-9432-5C75E0B37E9D}">
      <dgm:prSet/>
      <dgm:spPr/>
      <dgm:t>
        <a:bodyPr/>
        <a:lstStyle/>
        <a:p>
          <a:r>
            <a:rPr lang="en-US"/>
            <a:t>They are legally required to investigate the matter and make necessary corrections</a:t>
          </a:r>
        </a:p>
      </dgm:t>
    </dgm:pt>
    <dgm:pt modelId="{A1CEE215-EE67-44E7-AA78-A2986AFBDE8C}" type="parTrans" cxnId="{B535C94D-E330-4E91-990C-6E71AE10B943}">
      <dgm:prSet/>
      <dgm:spPr/>
      <dgm:t>
        <a:bodyPr/>
        <a:lstStyle/>
        <a:p>
          <a:endParaRPr lang="en-US"/>
        </a:p>
      </dgm:t>
    </dgm:pt>
    <dgm:pt modelId="{661C65DC-D996-4BC8-851A-98A54C23594A}" type="sibTrans" cxnId="{B535C94D-E330-4E91-990C-6E71AE10B943}">
      <dgm:prSet/>
      <dgm:spPr/>
      <dgm:t>
        <a:bodyPr/>
        <a:lstStyle/>
        <a:p>
          <a:endParaRPr lang="en-US"/>
        </a:p>
      </dgm:t>
    </dgm:pt>
    <dgm:pt modelId="{1904E8BC-FECF-4B4E-8F93-87AA11AEA3E6}">
      <dgm:prSet/>
      <dgm:spPr/>
      <dgm:t>
        <a:bodyPr/>
        <a:lstStyle/>
        <a:p>
          <a:r>
            <a:rPr lang="en-US"/>
            <a:t>Credit bureau will double check with the lender on your behalf, where they will verify it, make updates, or delete it</a:t>
          </a:r>
        </a:p>
      </dgm:t>
    </dgm:pt>
    <dgm:pt modelId="{8F720BB0-8026-4266-8A99-4E631B9D6554}" type="parTrans" cxnId="{2488AB37-AFF7-4E4E-A732-938FC7DB0C78}">
      <dgm:prSet/>
      <dgm:spPr/>
      <dgm:t>
        <a:bodyPr/>
        <a:lstStyle/>
        <a:p>
          <a:endParaRPr lang="en-US"/>
        </a:p>
      </dgm:t>
    </dgm:pt>
    <dgm:pt modelId="{445B4703-6169-4FD3-BDE0-AD379EC3C075}" type="sibTrans" cxnId="{2488AB37-AFF7-4E4E-A732-938FC7DB0C78}">
      <dgm:prSet/>
      <dgm:spPr/>
      <dgm:t>
        <a:bodyPr/>
        <a:lstStyle/>
        <a:p>
          <a:endParaRPr lang="en-US"/>
        </a:p>
      </dgm:t>
    </dgm:pt>
    <dgm:pt modelId="{6A5B8946-11CE-4147-9C09-A9BDF1E07BA4}">
      <dgm:prSet/>
      <dgm:spPr/>
      <dgm:t>
        <a:bodyPr/>
        <a:lstStyle/>
        <a:p>
          <a:r>
            <a:rPr lang="en-US"/>
            <a:t>About 30-day process</a:t>
          </a:r>
        </a:p>
      </dgm:t>
    </dgm:pt>
    <dgm:pt modelId="{BE5749FC-B151-4AE8-9EB3-44024A646114}" type="parTrans" cxnId="{5EBBB51D-2F81-47C9-9723-AF4E77C2C3D3}">
      <dgm:prSet/>
      <dgm:spPr/>
      <dgm:t>
        <a:bodyPr/>
        <a:lstStyle/>
        <a:p>
          <a:endParaRPr lang="en-US"/>
        </a:p>
      </dgm:t>
    </dgm:pt>
    <dgm:pt modelId="{7B077C40-AAB5-47F1-84C6-A283585A7A4D}" type="sibTrans" cxnId="{5EBBB51D-2F81-47C9-9723-AF4E77C2C3D3}">
      <dgm:prSet/>
      <dgm:spPr/>
      <dgm:t>
        <a:bodyPr/>
        <a:lstStyle/>
        <a:p>
          <a:endParaRPr lang="en-US"/>
        </a:p>
      </dgm:t>
    </dgm:pt>
    <dgm:pt modelId="{3C8939A9-0771-4B50-971E-55408D386234}">
      <dgm:prSet/>
      <dgm:spPr/>
      <dgm:t>
        <a:bodyPr/>
        <a:lstStyle/>
        <a:p>
          <a:r>
            <a:rPr lang="en-US"/>
            <a:t>If lender says it’s correct, contact them directly to discuss discrepancy </a:t>
          </a:r>
        </a:p>
      </dgm:t>
    </dgm:pt>
    <dgm:pt modelId="{58B3FFBF-EF9D-4DDB-A7BD-9F715AAF1017}" type="parTrans" cxnId="{7D5BAA37-6DBB-460F-87DE-AEB8987A1A53}">
      <dgm:prSet/>
      <dgm:spPr/>
      <dgm:t>
        <a:bodyPr/>
        <a:lstStyle/>
        <a:p>
          <a:endParaRPr lang="en-US"/>
        </a:p>
      </dgm:t>
    </dgm:pt>
    <dgm:pt modelId="{A3289BFC-4909-4643-B8ED-86AFEB5FFE4F}" type="sibTrans" cxnId="{7D5BAA37-6DBB-460F-87DE-AEB8987A1A53}">
      <dgm:prSet/>
      <dgm:spPr/>
      <dgm:t>
        <a:bodyPr/>
        <a:lstStyle/>
        <a:p>
          <a:endParaRPr lang="en-US"/>
        </a:p>
      </dgm:t>
    </dgm:pt>
    <dgm:pt modelId="{9D23382B-3AE0-4E48-863A-EE6969C3E1AD}">
      <dgm:prSet/>
      <dgm:spPr/>
      <dgm:t>
        <a:bodyPr/>
        <a:lstStyle/>
        <a:p>
          <a:r>
            <a:rPr lang="en-US"/>
            <a:t>Can also send a statement letter to credit bureau to explain inaccuracy to be included on credit report (free)  </a:t>
          </a:r>
        </a:p>
      </dgm:t>
    </dgm:pt>
    <dgm:pt modelId="{74095999-256D-446E-819D-1B8D3EDAC007}" type="parTrans" cxnId="{E9131F5A-C0A2-4E70-9762-1F2609A46BD9}">
      <dgm:prSet/>
      <dgm:spPr/>
      <dgm:t>
        <a:bodyPr/>
        <a:lstStyle/>
        <a:p>
          <a:endParaRPr lang="en-US"/>
        </a:p>
      </dgm:t>
    </dgm:pt>
    <dgm:pt modelId="{FB9F18BD-AD4F-48DF-B71D-269558226CF6}" type="sibTrans" cxnId="{E9131F5A-C0A2-4E70-9762-1F2609A46BD9}">
      <dgm:prSet/>
      <dgm:spPr/>
      <dgm:t>
        <a:bodyPr/>
        <a:lstStyle/>
        <a:p>
          <a:endParaRPr lang="en-US"/>
        </a:p>
      </dgm:t>
    </dgm:pt>
    <dgm:pt modelId="{1A35BBE6-3BF1-460D-A96F-4321626E2F7E}" type="pres">
      <dgm:prSet presAssocID="{93315341-378E-465D-9C32-B43D9E29C802}" presName="diagram" presStyleCnt="0">
        <dgm:presLayoutVars>
          <dgm:dir/>
          <dgm:resizeHandles val="exact"/>
        </dgm:presLayoutVars>
      </dgm:prSet>
      <dgm:spPr/>
    </dgm:pt>
    <dgm:pt modelId="{DA73B775-07F0-4742-B914-3CF96B461447}" type="pres">
      <dgm:prSet presAssocID="{0C632894-F7DA-4238-94FA-71B063066AC3}" presName="node" presStyleLbl="node1" presStyleIdx="0" presStyleCnt="5">
        <dgm:presLayoutVars>
          <dgm:bulletEnabled val="1"/>
        </dgm:presLayoutVars>
      </dgm:prSet>
      <dgm:spPr/>
    </dgm:pt>
    <dgm:pt modelId="{FA1D036F-DAAA-4BE0-AD7A-8284D7CB0FBD}" type="pres">
      <dgm:prSet presAssocID="{5FD6B762-0111-4CE9-9B39-3FFA7748761B}" presName="sibTrans" presStyleCnt="0"/>
      <dgm:spPr/>
    </dgm:pt>
    <dgm:pt modelId="{1422A422-8DC2-4A86-BC1C-5C516572D676}" type="pres">
      <dgm:prSet presAssocID="{1904E8BC-FECF-4B4E-8F93-87AA11AEA3E6}" presName="node" presStyleLbl="node1" presStyleIdx="1" presStyleCnt="5">
        <dgm:presLayoutVars>
          <dgm:bulletEnabled val="1"/>
        </dgm:presLayoutVars>
      </dgm:prSet>
      <dgm:spPr/>
    </dgm:pt>
    <dgm:pt modelId="{4B2D3EE1-8F8C-41DC-BB97-01375471511E}" type="pres">
      <dgm:prSet presAssocID="{445B4703-6169-4FD3-BDE0-AD379EC3C075}" presName="sibTrans" presStyleCnt="0"/>
      <dgm:spPr/>
    </dgm:pt>
    <dgm:pt modelId="{991AEABE-66BB-4C88-96AC-3BEFF0FFD79A}" type="pres">
      <dgm:prSet presAssocID="{6A5B8946-11CE-4147-9C09-A9BDF1E07BA4}" presName="node" presStyleLbl="node1" presStyleIdx="2" presStyleCnt="5">
        <dgm:presLayoutVars>
          <dgm:bulletEnabled val="1"/>
        </dgm:presLayoutVars>
      </dgm:prSet>
      <dgm:spPr/>
    </dgm:pt>
    <dgm:pt modelId="{81432FD1-A973-4DDF-AD47-AB4EC2DD8672}" type="pres">
      <dgm:prSet presAssocID="{7B077C40-AAB5-47F1-84C6-A283585A7A4D}" presName="sibTrans" presStyleCnt="0"/>
      <dgm:spPr/>
    </dgm:pt>
    <dgm:pt modelId="{AD92493F-7B46-4FE5-941E-2927DB3F9D2F}" type="pres">
      <dgm:prSet presAssocID="{3C8939A9-0771-4B50-971E-55408D386234}" presName="node" presStyleLbl="node1" presStyleIdx="3" presStyleCnt="5">
        <dgm:presLayoutVars>
          <dgm:bulletEnabled val="1"/>
        </dgm:presLayoutVars>
      </dgm:prSet>
      <dgm:spPr/>
    </dgm:pt>
    <dgm:pt modelId="{3C72D016-7E22-4888-B48F-01DB37BC3B6A}" type="pres">
      <dgm:prSet presAssocID="{A3289BFC-4909-4643-B8ED-86AFEB5FFE4F}" presName="sibTrans" presStyleCnt="0"/>
      <dgm:spPr/>
    </dgm:pt>
    <dgm:pt modelId="{001558F9-87AF-43C3-9850-C785CAE6647B}" type="pres">
      <dgm:prSet presAssocID="{9D23382B-3AE0-4E48-863A-EE6969C3E1AD}" presName="node" presStyleLbl="node1" presStyleIdx="4" presStyleCnt="5">
        <dgm:presLayoutVars>
          <dgm:bulletEnabled val="1"/>
        </dgm:presLayoutVars>
      </dgm:prSet>
      <dgm:spPr/>
    </dgm:pt>
  </dgm:ptLst>
  <dgm:cxnLst>
    <dgm:cxn modelId="{5EBBB51D-2F81-47C9-9723-AF4E77C2C3D3}" srcId="{93315341-378E-465D-9C32-B43D9E29C802}" destId="{6A5B8946-11CE-4147-9C09-A9BDF1E07BA4}" srcOrd="2" destOrd="0" parTransId="{BE5749FC-B151-4AE8-9EB3-44024A646114}" sibTransId="{7B077C40-AAB5-47F1-84C6-A283585A7A4D}"/>
    <dgm:cxn modelId="{7860692D-5232-4653-8E97-2BD6C2151E1A}" type="presOf" srcId="{D815C2D1-17E4-44CD-9432-5C75E0B37E9D}" destId="{DA73B775-07F0-4742-B914-3CF96B461447}" srcOrd="0" destOrd="1" presId="urn:microsoft.com/office/officeart/2005/8/layout/default"/>
    <dgm:cxn modelId="{7D5BAA37-6DBB-460F-87DE-AEB8987A1A53}" srcId="{93315341-378E-465D-9C32-B43D9E29C802}" destId="{3C8939A9-0771-4B50-971E-55408D386234}" srcOrd="3" destOrd="0" parTransId="{58B3FFBF-EF9D-4DDB-A7BD-9F715AAF1017}" sibTransId="{A3289BFC-4909-4643-B8ED-86AFEB5FFE4F}"/>
    <dgm:cxn modelId="{2488AB37-AFF7-4E4E-A732-938FC7DB0C78}" srcId="{93315341-378E-465D-9C32-B43D9E29C802}" destId="{1904E8BC-FECF-4B4E-8F93-87AA11AEA3E6}" srcOrd="1" destOrd="0" parTransId="{8F720BB0-8026-4266-8A99-4E631B9D6554}" sibTransId="{445B4703-6169-4FD3-BDE0-AD379EC3C075}"/>
    <dgm:cxn modelId="{48E26C3B-74FB-4602-96EA-DDDE0AFC99DA}" type="presOf" srcId="{1904E8BC-FECF-4B4E-8F93-87AA11AEA3E6}" destId="{1422A422-8DC2-4A86-BC1C-5C516572D676}" srcOrd="0" destOrd="0" presId="urn:microsoft.com/office/officeart/2005/8/layout/default"/>
    <dgm:cxn modelId="{EDF04043-A48C-4AB3-B37C-A20CBCA2F71A}" srcId="{93315341-378E-465D-9C32-B43D9E29C802}" destId="{0C632894-F7DA-4238-94FA-71B063066AC3}" srcOrd="0" destOrd="0" parTransId="{DEBDDADE-52C5-42A8-AFA5-1C83E3D331A8}" sibTransId="{5FD6B762-0111-4CE9-9B39-3FFA7748761B}"/>
    <dgm:cxn modelId="{B535C94D-E330-4E91-990C-6E71AE10B943}" srcId="{0C632894-F7DA-4238-94FA-71B063066AC3}" destId="{D815C2D1-17E4-44CD-9432-5C75E0B37E9D}" srcOrd="0" destOrd="0" parTransId="{A1CEE215-EE67-44E7-AA78-A2986AFBDE8C}" sibTransId="{661C65DC-D996-4BC8-851A-98A54C23594A}"/>
    <dgm:cxn modelId="{E9131F5A-C0A2-4E70-9762-1F2609A46BD9}" srcId="{93315341-378E-465D-9C32-B43D9E29C802}" destId="{9D23382B-3AE0-4E48-863A-EE6969C3E1AD}" srcOrd="4" destOrd="0" parTransId="{74095999-256D-446E-819D-1B8D3EDAC007}" sibTransId="{FB9F18BD-AD4F-48DF-B71D-269558226CF6}"/>
    <dgm:cxn modelId="{BBD74F7E-0BD7-4B5A-8A3F-5C99AD83ECC1}" type="presOf" srcId="{6A5B8946-11CE-4147-9C09-A9BDF1E07BA4}" destId="{991AEABE-66BB-4C88-96AC-3BEFF0FFD79A}" srcOrd="0" destOrd="0" presId="urn:microsoft.com/office/officeart/2005/8/layout/default"/>
    <dgm:cxn modelId="{BA99868E-507F-402F-8547-ADFCA1E1D48D}" type="presOf" srcId="{3C8939A9-0771-4B50-971E-55408D386234}" destId="{AD92493F-7B46-4FE5-941E-2927DB3F9D2F}" srcOrd="0" destOrd="0" presId="urn:microsoft.com/office/officeart/2005/8/layout/default"/>
    <dgm:cxn modelId="{478C349E-5AA7-43D0-8DAA-457C531B4EE0}" type="presOf" srcId="{0C632894-F7DA-4238-94FA-71B063066AC3}" destId="{DA73B775-07F0-4742-B914-3CF96B461447}" srcOrd="0" destOrd="0" presId="urn:microsoft.com/office/officeart/2005/8/layout/default"/>
    <dgm:cxn modelId="{EEA3C6C8-B114-48B6-8201-2CC10653A0AE}" type="presOf" srcId="{93315341-378E-465D-9C32-B43D9E29C802}" destId="{1A35BBE6-3BF1-460D-A96F-4321626E2F7E}" srcOrd="0" destOrd="0" presId="urn:microsoft.com/office/officeart/2005/8/layout/default"/>
    <dgm:cxn modelId="{3AC8B4FA-03FA-4BFB-9AA4-41BBB7414545}" type="presOf" srcId="{9D23382B-3AE0-4E48-863A-EE6969C3E1AD}" destId="{001558F9-87AF-43C3-9850-C785CAE6647B}" srcOrd="0" destOrd="0" presId="urn:microsoft.com/office/officeart/2005/8/layout/default"/>
    <dgm:cxn modelId="{8BF17FB4-59D3-40B3-B71B-DA2E876846F5}" type="presParOf" srcId="{1A35BBE6-3BF1-460D-A96F-4321626E2F7E}" destId="{DA73B775-07F0-4742-B914-3CF96B461447}" srcOrd="0" destOrd="0" presId="urn:microsoft.com/office/officeart/2005/8/layout/default"/>
    <dgm:cxn modelId="{8E72B507-EACC-44C3-801D-814C9A7F3E6C}" type="presParOf" srcId="{1A35BBE6-3BF1-460D-A96F-4321626E2F7E}" destId="{FA1D036F-DAAA-4BE0-AD7A-8284D7CB0FBD}" srcOrd="1" destOrd="0" presId="urn:microsoft.com/office/officeart/2005/8/layout/default"/>
    <dgm:cxn modelId="{CA60294A-472D-4FC8-9073-195B96B2D1BB}" type="presParOf" srcId="{1A35BBE6-3BF1-460D-A96F-4321626E2F7E}" destId="{1422A422-8DC2-4A86-BC1C-5C516572D676}" srcOrd="2" destOrd="0" presId="urn:microsoft.com/office/officeart/2005/8/layout/default"/>
    <dgm:cxn modelId="{089098F3-E05E-4E9B-A341-B047A5EDABFA}" type="presParOf" srcId="{1A35BBE6-3BF1-460D-A96F-4321626E2F7E}" destId="{4B2D3EE1-8F8C-41DC-BB97-01375471511E}" srcOrd="3" destOrd="0" presId="urn:microsoft.com/office/officeart/2005/8/layout/default"/>
    <dgm:cxn modelId="{C5B8E5EA-B603-4F02-9915-7CE09D9A4F76}" type="presParOf" srcId="{1A35BBE6-3BF1-460D-A96F-4321626E2F7E}" destId="{991AEABE-66BB-4C88-96AC-3BEFF0FFD79A}" srcOrd="4" destOrd="0" presId="urn:microsoft.com/office/officeart/2005/8/layout/default"/>
    <dgm:cxn modelId="{E6CF42FD-D050-4664-8B75-7B1018A17EE1}" type="presParOf" srcId="{1A35BBE6-3BF1-460D-A96F-4321626E2F7E}" destId="{81432FD1-A973-4DDF-AD47-AB4EC2DD8672}" srcOrd="5" destOrd="0" presId="urn:microsoft.com/office/officeart/2005/8/layout/default"/>
    <dgm:cxn modelId="{34B85247-3612-4D8C-8FE2-2FE493B725F6}" type="presParOf" srcId="{1A35BBE6-3BF1-460D-A96F-4321626E2F7E}" destId="{AD92493F-7B46-4FE5-941E-2927DB3F9D2F}" srcOrd="6" destOrd="0" presId="urn:microsoft.com/office/officeart/2005/8/layout/default"/>
    <dgm:cxn modelId="{F012B932-8374-4E8A-9FAB-346529CE36CF}" type="presParOf" srcId="{1A35BBE6-3BF1-460D-A96F-4321626E2F7E}" destId="{3C72D016-7E22-4888-B48F-01DB37BC3B6A}" srcOrd="7" destOrd="0" presId="urn:microsoft.com/office/officeart/2005/8/layout/default"/>
    <dgm:cxn modelId="{4ABA5C1C-FD11-45CE-95A9-7B2BBE0E6DDA}" type="presParOf" srcId="{1A35BBE6-3BF1-460D-A96F-4321626E2F7E}" destId="{001558F9-87AF-43C3-9850-C785CAE6647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BDD61F-8D7F-4316-8D95-6A677F4DB5DD}"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3BD7E535-7F35-4EC7-B5A9-E3072F5CD418}">
      <dgm:prSet/>
      <dgm:spPr/>
      <dgm:t>
        <a:bodyPr/>
        <a:lstStyle/>
        <a:p>
          <a:r>
            <a:rPr lang="en-US"/>
            <a:t>Different from the 7-year rule on credit reports</a:t>
          </a:r>
        </a:p>
      </dgm:t>
    </dgm:pt>
    <dgm:pt modelId="{F0237A74-F5CC-421F-AE37-D7913338B7DF}" type="parTrans" cxnId="{AB2EDD57-C048-4BAC-B70A-CFDC554F794D}">
      <dgm:prSet/>
      <dgm:spPr/>
      <dgm:t>
        <a:bodyPr/>
        <a:lstStyle/>
        <a:p>
          <a:endParaRPr lang="en-US"/>
        </a:p>
      </dgm:t>
    </dgm:pt>
    <dgm:pt modelId="{71380465-D486-4B58-9962-A624F5FB2CD7}" type="sibTrans" cxnId="{AB2EDD57-C048-4BAC-B70A-CFDC554F794D}">
      <dgm:prSet/>
      <dgm:spPr/>
      <dgm:t>
        <a:bodyPr/>
        <a:lstStyle/>
        <a:p>
          <a:endParaRPr lang="en-US"/>
        </a:p>
      </dgm:t>
    </dgm:pt>
    <dgm:pt modelId="{1B8898A2-1B35-426C-B117-B45CF5797EBE}">
      <dgm:prSet/>
      <dgm:spPr/>
      <dgm:t>
        <a:bodyPr/>
        <a:lstStyle/>
        <a:p>
          <a:r>
            <a:rPr lang="en-US"/>
            <a:t>Point when a debt can no longer be successfully sued</a:t>
          </a:r>
        </a:p>
      </dgm:t>
    </dgm:pt>
    <dgm:pt modelId="{CE12C980-C262-4E51-8172-3B9C6A3A3A7E}" type="parTrans" cxnId="{13110FE7-00FB-4A01-938A-D8D6DEAEB677}">
      <dgm:prSet/>
      <dgm:spPr/>
      <dgm:t>
        <a:bodyPr/>
        <a:lstStyle/>
        <a:p>
          <a:endParaRPr lang="en-US"/>
        </a:p>
      </dgm:t>
    </dgm:pt>
    <dgm:pt modelId="{9C5A12B1-D563-456E-962B-6D6DF90BE22D}" type="sibTrans" cxnId="{13110FE7-00FB-4A01-938A-D8D6DEAEB677}">
      <dgm:prSet/>
      <dgm:spPr/>
      <dgm:t>
        <a:bodyPr/>
        <a:lstStyle/>
        <a:p>
          <a:endParaRPr lang="en-US"/>
        </a:p>
      </dgm:t>
    </dgm:pt>
    <dgm:pt modelId="{E65E480F-957F-4833-8C75-879F33F5343F}">
      <dgm:prSet/>
      <dgm:spPr/>
      <dgm:t>
        <a:bodyPr/>
        <a:lstStyle/>
        <a:p>
          <a:r>
            <a:rPr lang="en-US"/>
            <a:t>May try to scare you and sue anyway</a:t>
          </a:r>
        </a:p>
      </dgm:t>
    </dgm:pt>
    <dgm:pt modelId="{0A53B6B2-0F0D-4F1D-9A6F-84E56AC75866}" type="parTrans" cxnId="{B7F2C6C5-1485-4CDB-B6E4-5FB2F220319A}">
      <dgm:prSet/>
      <dgm:spPr/>
      <dgm:t>
        <a:bodyPr/>
        <a:lstStyle/>
        <a:p>
          <a:endParaRPr lang="en-US"/>
        </a:p>
      </dgm:t>
    </dgm:pt>
    <dgm:pt modelId="{8A750250-A226-41FA-ABED-6483B51CE13A}" type="sibTrans" cxnId="{B7F2C6C5-1485-4CDB-B6E4-5FB2F220319A}">
      <dgm:prSet/>
      <dgm:spPr/>
      <dgm:t>
        <a:bodyPr/>
        <a:lstStyle/>
        <a:p>
          <a:endParaRPr lang="en-US"/>
        </a:p>
      </dgm:t>
    </dgm:pt>
    <dgm:pt modelId="{E692AE84-391B-4321-980A-97E8D02F6A53}">
      <dgm:prSet/>
      <dgm:spPr/>
      <dgm:t>
        <a:bodyPr/>
        <a:lstStyle/>
        <a:p>
          <a:r>
            <a:rPr lang="en-US"/>
            <a:t>Repaying it or signing a payment agreement restarts the time period</a:t>
          </a:r>
        </a:p>
      </dgm:t>
    </dgm:pt>
    <dgm:pt modelId="{F175992E-1CA7-46E5-B4F4-E7E6FE7BBE40}" type="parTrans" cxnId="{E83F3775-D2B8-4898-8B7E-828587176483}">
      <dgm:prSet/>
      <dgm:spPr/>
      <dgm:t>
        <a:bodyPr/>
        <a:lstStyle/>
        <a:p>
          <a:endParaRPr lang="en-US"/>
        </a:p>
      </dgm:t>
    </dgm:pt>
    <dgm:pt modelId="{A0F4ED56-9677-48B3-8948-2BA83B1755DE}" type="sibTrans" cxnId="{E83F3775-D2B8-4898-8B7E-828587176483}">
      <dgm:prSet/>
      <dgm:spPr/>
      <dgm:t>
        <a:bodyPr/>
        <a:lstStyle/>
        <a:p>
          <a:endParaRPr lang="en-US"/>
        </a:p>
      </dgm:t>
    </dgm:pt>
    <dgm:pt modelId="{DF49251B-1C31-4F13-BFE0-ACF2BECFE9C8}">
      <dgm:prSet/>
      <dgm:spPr/>
      <dgm:t>
        <a:bodyPr/>
        <a:lstStyle/>
        <a:p>
          <a:r>
            <a:rPr lang="en-US"/>
            <a:t>Depends on debt</a:t>
          </a:r>
        </a:p>
      </dgm:t>
    </dgm:pt>
    <dgm:pt modelId="{F979F6D5-951B-4A73-9E47-24923D70B680}" type="parTrans" cxnId="{28231878-22E8-4BEB-AE27-24FDFF76F42B}">
      <dgm:prSet/>
      <dgm:spPr/>
      <dgm:t>
        <a:bodyPr/>
        <a:lstStyle/>
        <a:p>
          <a:endParaRPr lang="en-US"/>
        </a:p>
      </dgm:t>
    </dgm:pt>
    <dgm:pt modelId="{40F7C198-81F8-4830-B5AF-6B7F0EF80C31}" type="sibTrans" cxnId="{28231878-22E8-4BEB-AE27-24FDFF76F42B}">
      <dgm:prSet/>
      <dgm:spPr/>
      <dgm:t>
        <a:bodyPr/>
        <a:lstStyle/>
        <a:p>
          <a:endParaRPr lang="en-US"/>
        </a:p>
      </dgm:t>
    </dgm:pt>
    <dgm:pt modelId="{C35A20CE-3D0C-4F3C-A7B1-CB26D7FE6614}">
      <dgm:prSet/>
      <dgm:spPr/>
      <dgm:t>
        <a:bodyPr/>
        <a:lstStyle/>
        <a:p>
          <a:r>
            <a:rPr lang="en-US"/>
            <a:t>4 years: revolving debts</a:t>
          </a:r>
        </a:p>
      </dgm:t>
    </dgm:pt>
    <dgm:pt modelId="{00BD6553-3AF2-4B2F-8DB9-5747392C6B85}" type="parTrans" cxnId="{5B62F6FC-5002-4CF9-8210-BBC5A6BFCA2A}">
      <dgm:prSet/>
      <dgm:spPr/>
      <dgm:t>
        <a:bodyPr/>
        <a:lstStyle/>
        <a:p>
          <a:endParaRPr lang="en-US"/>
        </a:p>
      </dgm:t>
    </dgm:pt>
    <dgm:pt modelId="{28B9F234-27C2-42F0-97F0-044C3546E366}" type="sibTrans" cxnId="{5B62F6FC-5002-4CF9-8210-BBC5A6BFCA2A}">
      <dgm:prSet/>
      <dgm:spPr/>
      <dgm:t>
        <a:bodyPr/>
        <a:lstStyle/>
        <a:p>
          <a:endParaRPr lang="en-US"/>
        </a:p>
      </dgm:t>
    </dgm:pt>
    <dgm:pt modelId="{352D7AAA-DC5B-4F9A-ACF7-68667E7B9B0C}">
      <dgm:prSet/>
      <dgm:spPr/>
      <dgm:t>
        <a:bodyPr/>
        <a:lstStyle/>
        <a:p>
          <a:r>
            <a:rPr lang="en-US"/>
            <a:t>5 years: written contracts such as personal loans</a:t>
          </a:r>
        </a:p>
      </dgm:t>
    </dgm:pt>
    <dgm:pt modelId="{4A9ECEE3-8963-4F40-A6BE-5E0C62BFE287}" type="parTrans" cxnId="{843A8E54-B349-43D3-9FB6-7AC73C67B9F7}">
      <dgm:prSet/>
      <dgm:spPr/>
      <dgm:t>
        <a:bodyPr/>
        <a:lstStyle/>
        <a:p>
          <a:endParaRPr lang="en-US"/>
        </a:p>
      </dgm:t>
    </dgm:pt>
    <dgm:pt modelId="{2CA587C9-50FD-4027-9737-51ACAC74403F}" type="sibTrans" cxnId="{843A8E54-B349-43D3-9FB6-7AC73C67B9F7}">
      <dgm:prSet/>
      <dgm:spPr/>
      <dgm:t>
        <a:bodyPr/>
        <a:lstStyle/>
        <a:p>
          <a:endParaRPr lang="en-US"/>
        </a:p>
      </dgm:t>
    </dgm:pt>
    <dgm:pt modelId="{BAEF9F7E-7E88-4083-BDFB-6CA66303756B}">
      <dgm:prSet/>
      <dgm:spPr/>
      <dgm:t>
        <a:bodyPr/>
        <a:lstStyle/>
        <a:p>
          <a:r>
            <a:rPr lang="en-US"/>
            <a:t>Moved? Check with a consumer lawyer </a:t>
          </a:r>
        </a:p>
      </dgm:t>
    </dgm:pt>
    <dgm:pt modelId="{BB2D5F5D-8171-4F9D-B455-0C291C7B8BEA}" type="parTrans" cxnId="{71CE314D-FFF2-4578-BBA9-6E764F6B0D9A}">
      <dgm:prSet/>
      <dgm:spPr/>
      <dgm:t>
        <a:bodyPr/>
        <a:lstStyle/>
        <a:p>
          <a:endParaRPr lang="en-US"/>
        </a:p>
      </dgm:t>
    </dgm:pt>
    <dgm:pt modelId="{6C40B68F-A8D3-401A-8C19-CC83055CD29B}" type="sibTrans" cxnId="{71CE314D-FFF2-4578-BBA9-6E764F6B0D9A}">
      <dgm:prSet/>
      <dgm:spPr/>
      <dgm:t>
        <a:bodyPr/>
        <a:lstStyle/>
        <a:p>
          <a:endParaRPr lang="en-US"/>
        </a:p>
      </dgm:t>
    </dgm:pt>
    <dgm:pt modelId="{E84049E4-6EEF-4B7A-8023-22A9EF91B444}" type="pres">
      <dgm:prSet presAssocID="{3CBDD61F-8D7F-4316-8D95-6A677F4DB5DD}" presName="Name0" presStyleCnt="0">
        <dgm:presLayoutVars>
          <dgm:dir/>
          <dgm:animLvl val="lvl"/>
          <dgm:resizeHandles val="exact"/>
        </dgm:presLayoutVars>
      </dgm:prSet>
      <dgm:spPr/>
    </dgm:pt>
    <dgm:pt modelId="{50A4E0AD-A0AC-4970-9625-6F92CA7696AE}" type="pres">
      <dgm:prSet presAssocID="{DF49251B-1C31-4F13-BFE0-ACF2BECFE9C8}" presName="boxAndChildren" presStyleCnt="0"/>
      <dgm:spPr/>
    </dgm:pt>
    <dgm:pt modelId="{05F0C3D2-E2EC-4AD7-B375-F5E5D7D0A0D0}" type="pres">
      <dgm:prSet presAssocID="{DF49251B-1C31-4F13-BFE0-ACF2BECFE9C8}" presName="parentTextBox" presStyleLbl="node1" presStyleIdx="0" presStyleCnt="3"/>
      <dgm:spPr/>
    </dgm:pt>
    <dgm:pt modelId="{790E411B-EB60-423D-8E8D-5260AC8FDD68}" type="pres">
      <dgm:prSet presAssocID="{DF49251B-1C31-4F13-BFE0-ACF2BECFE9C8}" presName="entireBox" presStyleLbl="node1" presStyleIdx="0" presStyleCnt="3"/>
      <dgm:spPr/>
    </dgm:pt>
    <dgm:pt modelId="{305B705B-30A5-45B2-827C-8892BC3D546A}" type="pres">
      <dgm:prSet presAssocID="{DF49251B-1C31-4F13-BFE0-ACF2BECFE9C8}" presName="descendantBox" presStyleCnt="0"/>
      <dgm:spPr/>
    </dgm:pt>
    <dgm:pt modelId="{B38010D9-EAB9-44C9-AB02-CAF9D0AC90FE}" type="pres">
      <dgm:prSet presAssocID="{C35A20CE-3D0C-4F3C-A7B1-CB26D7FE6614}" presName="childTextBox" presStyleLbl="fgAccFollowNode1" presStyleIdx="0" presStyleCnt="5">
        <dgm:presLayoutVars>
          <dgm:bulletEnabled val="1"/>
        </dgm:presLayoutVars>
      </dgm:prSet>
      <dgm:spPr/>
    </dgm:pt>
    <dgm:pt modelId="{907AFA99-C138-4262-9395-B676A6274643}" type="pres">
      <dgm:prSet presAssocID="{352D7AAA-DC5B-4F9A-ACF7-68667E7B9B0C}" presName="childTextBox" presStyleLbl="fgAccFollowNode1" presStyleIdx="1" presStyleCnt="5">
        <dgm:presLayoutVars>
          <dgm:bulletEnabled val="1"/>
        </dgm:presLayoutVars>
      </dgm:prSet>
      <dgm:spPr/>
    </dgm:pt>
    <dgm:pt modelId="{B0F442BA-EC13-41CD-96BA-20EEEDE59B1C}" type="pres">
      <dgm:prSet presAssocID="{BAEF9F7E-7E88-4083-BDFB-6CA66303756B}" presName="childTextBox" presStyleLbl="fgAccFollowNode1" presStyleIdx="2" presStyleCnt="5">
        <dgm:presLayoutVars>
          <dgm:bulletEnabled val="1"/>
        </dgm:presLayoutVars>
      </dgm:prSet>
      <dgm:spPr/>
    </dgm:pt>
    <dgm:pt modelId="{FC497D45-289C-40CC-B016-552CE51FCA60}" type="pres">
      <dgm:prSet presAssocID="{9C5A12B1-D563-456E-962B-6D6DF90BE22D}" presName="sp" presStyleCnt="0"/>
      <dgm:spPr/>
    </dgm:pt>
    <dgm:pt modelId="{B15C838F-FFA5-439A-AC3F-1922048861FC}" type="pres">
      <dgm:prSet presAssocID="{1B8898A2-1B35-426C-B117-B45CF5797EBE}" presName="arrowAndChildren" presStyleCnt="0"/>
      <dgm:spPr/>
    </dgm:pt>
    <dgm:pt modelId="{0CB45B25-2FFB-4260-AC59-7A9620A94F83}" type="pres">
      <dgm:prSet presAssocID="{1B8898A2-1B35-426C-B117-B45CF5797EBE}" presName="parentTextArrow" presStyleLbl="node1" presStyleIdx="0" presStyleCnt="3"/>
      <dgm:spPr/>
    </dgm:pt>
    <dgm:pt modelId="{27D752A1-1B7B-45B8-B075-10EAD0890811}" type="pres">
      <dgm:prSet presAssocID="{1B8898A2-1B35-426C-B117-B45CF5797EBE}" presName="arrow" presStyleLbl="node1" presStyleIdx="1" presStyleCnt="3"/>
      <dgm:spPr/>
    </dgm:pt>
    <dgm:pt modelId="{615EDAB2-40BC-42D7-B1A7-8810A7F1BE31}" type="pres">
      <dgm:prSet presAssocID="{1B8898A2-1B35-426C-B117-B45CF5797EBE}" presName="descendantArrow" presStyleCnt="0"/>
      <dgm:spPr/>
    </dgm:pt>
    <dgm:pt modelId="{620328DE-F13F-4014-A024-9FD3D715C074}" type="pres">
      <dgm:prSet presAssocID="{E65E480F-957F-4833-8C75-879F33F5343F}" presName="childTextArrow" presStyleLbl="fgAccFollowNode1" presStyleIdx="3" presStyleCnt="5">
        <dgm:presLayoutVars>
          <dgm:bulletEnabled val="1"/>
        </dgm:presLayoutVars>
      </dgm:prSet>
      <dgm:spPr/>
    </dgm:pt>
    <dgm:pt modelId="{8E13DB06-AB60-449B-AAEC-B174E039C0AE}" type="pres">
      <dgm:prSet presAssocID="{E692AE84-391B-4321-980A-97E8D02F6A53}" presName="childTextArrow" presStyleLbl="fgAccFollowNode1" presStyleIdx="4" presStyleCnt="5">
        <dgm:presLayoutVars>
          <dgm:bulletEnabled val="1"/>
        </dgm:presLayoutVars>
      </dgm:prSet>
      <dgm:spPr/>
    </dgm:pt>
    <dgm:pt modelId="{25FCDB69-3783-4141-B8AA-69A2C0333B4E}" type="pres">
      <dgm:prSet presAssocID="{71380465-D486-4B58-9962-A624F5FB2CD7}" presName="sp" presStyleCnt="0"/>
      <dgm:spPr/>
    </dgm:pt>
    <dgm:pt modelId="{2FAD330F-14D8-435D-8AE1-BD95A5793BBA}" type="pres">
      <dgm:prSet presAssocID="{3BD7E535-7F35-4EC7-B5A9-E3072F5CD418}" presName="arrowAndChildren" presStyleCnt="0"/>
      <dgm:spPr/>
    </dgm:pt>
    <dgm:pt modelId="{A4019470-40E4-4295-AAF3-DC0076C0D910}" type="pres">
      <dgm:prSet presAssocID="{3BD7E535-7F35-4EC7-B5A9-E3072F5CD418}" presName="parentTextArrow" presStyleLbl="node1" presStyleIdx="2" presStyleCnt="3"/>
      <dgm:spPr/>
    </dgm:pt>
  </dgm:ptLst>
  <dgm:cxnLst>
    <dgm:cxn modelId="{7C352412-42C6-4CF5-B225-241E01F0D9F7}" type="presOf" srcId="{DF49251B-1C31-4F13-BFE0-ACF2BECFE9C8}" destId="{05F0C3D2-E2EC-4AD7-B375-F5E5D7D0A0D0}" srcOrd="0" destOrd="0" presId="urn:microsoft.com/office/officeart/2005/8/layout/process4"/>
    <dgm:cxn modelId="{4FEF4217-0C8B-40E3-9B8B-40803619511F}" type="presOf" srcId="{C35A20CE-3D0C-4F3C-A7B1-CB26D7FE6614}" destId="{B38010D9-EAB9-44C9-AB02-CAF9D0AC90FE}" srcOrd="0" destOrd="0" presId="urn:microsoft.com/office/officeart/2005/8/layout/process4"/>
    <dgm:cxn modelId="{18EF0443-BEA6-4E70-A843-F55F8EC2FEE0}" type="presOf" srcId="{352D7AAA-DC5B-4F9A-ACF7-68667E7B9B0C}" destId="{907AFA99-C138-4262-9395-B676A6274643}" srcOrd="0" destOrd="0" presId="urn:microsoft.com/office/officeart/2005/8/layout/process4"/>
    <dgm:cxn modelId="{71CE314D-FFF2-4578-BBA9-6E764F6B0D9A}" srcId="{DF49251B-1C31-4F13-BFE0-ACF2BECFE9C8}" destId="{BAEF9F7E-7E88-4083-BDFB-6CA66303756B}" srcOrd="2" destOrd="0" parTransId="{BB2D5F5D-8171-4F9D-B455-0C291C7B8BEA}" sibTransId="{6C40B68F-A8D3-401A-8C19-CC83055CD29B}"/>
    <dgm:cxn modelId="{C5AAD072-0DC9-4123-9E88-090BD9AB8EED}" type="presOf" srcId="{E65E480F-957F-4833-8C75-879F33F5343F}" destId="{620328DE-F13F-4014-A024-9FD3D715C074}" srcOrd="0" destOrd="0" presId="urn:microsoft.com/office/officeart/2005/8/layout/process4"/>
    <dgm:cxn modelId="{843A8E54-B349-43D3-9FB6-7AC73C67B9F7}" srcId="{DF49251B-1C31-4F13-BFE0-ACF2BECFE9C8}" destId="{352D7AAA-DC5B-4F9A-ACF7-68667E7B9B0C}" srcOrd="1" destOrd="0" parTransId="{4A9ECEE3-8963-4F40-A6BE-5E0C62BFE287}" sibTransId="{2CA587C9-50FD-4027-9737-51ACAC74403F}"/>
    <dgm:cxn modelId="{E83F3775-D2B8-4898-8B7E-828587176483}" srcId="{1B8898A2-1B35-426C-B117-B45CF5797EBE}" destId="{E692AE84-391B-4321-980A-97E8D02F6A53}" srcOrd="1" destOrd="0" parTransId="{F175992E-1CA7-46E5-B4F4-E7E6FE7BBE40}" sibTransId="{A0F4ED56-9677-48B3-8948-2BA83B1755DE}"/>
    <dgm:cxn modelId="{AB2EDD57-C048-4BAC-B70A-CFDC554F794D}" srcId="{3CBDD61F-8D7F-4316-8D95-6A677F4DB5DD}" destId="{3BD7E535-7F35-4EC7-B5A9-E3072F5CD418}" srcOrd="0" destOrd="0" parTransId="{F0237A74-F5CC-421F-AE37-D7913338B7DF}" sibTransId="{71380465-D486-4B58-9962-A624F5FB2CD7}"/>
    <dgm:cxn modelId="{28231878-22E8-4BEB-AE27-24FDFF76F42B}" srcId="{3CBDD61F-8D7F-4316-8D95-6A677F4DB5DD}" destId="{DF49251B-1C31-4F13-BFE0-ACF2BECFE9C8}" srcOrd="2" destOrd="0" parTransId="{F979F6D5-951B-4A73-9E47-24923D70B680}" sibTransId="{40F7C198-81F8-4830-B5AF-6B7F0EF80C31}"/>
    <dgm:cxn modelId="{EDB5E68C-B1DB-4339-B8D3-133384F68C7F}" type="presOf" srcId="{E692AE84-391B-4321-980A-97E8D02F6A53}" destId="{8E13DB06-AB60-449B-AAEC-B174E039C0AE}" srcOrd="0" destOrd="0" presId="urn:microsoft.com/office/officeart/2005/8/layout/process4"/>
    <dgm:cxn modelId="{BF44DA8E-876E-4EAB-818E-75632FE1A26F}" type="presOf" srcId="{1B8898A2-1B35-426C-B117-B45CF5797EBE}" destId="{27D752A1-1B7B-45B8-B075-10EAD0890811}" srcOrd="1" destOrd="0" presId="urn:microsoft.com/office/officeart/2005/8/layout/process4"/>
    <dgm:cxn modelId="{763A9A8F-8AA6-44D1-AEEA-680FDF42B763}" type="presOf" srcId="{1B8898A2-1B35-426C-B117-B45CF5797EBE}" destId="{0CB45B25-2FFB-4260-AC59-7A9620A94F83}" srcOrd="0" destOrd="0" presId="urn:microsoft.com/office/officeart/2005/8/layout/process4"/>
    <dgm:cxn modelId="{6F6622BE-2314-4FF8-B67B-E2FA6210283D}" type="presOf" srcId="{BAEF9F7E-7E88-4083-BDFB-6CA66303756B}" destId="{B0F442BA-EC13-41CD-96BA-20EEEDE59B1C}" srcOrd="0" destOrd="0" presId="urn:microsoft.com/office/officeart/2005/8/layout/process4"/>
    <dgm:cxn modelId="{B7F2C6C5-1485-4CDB-B6E4-5FB2F220319A}" srcId="{1B8898A2-1B35-426C-B117-B45CF5797EBE}" destId="{E65E480F-957F-4833-8C75-879F33F5343F}" srcOrd="0" destOrd="0" parTransId="{0A53B6B2-0F0D-4F1D-9A6F-84E56AC75866}" sibTransId="{8A750250-A226-41FA-ABED-6483B51CE13A}"/>
    <dgm:cxn modelId="{B17B87D0-F7D8-452C-B1B9-7A7FDDCE9828}" type="presOf" srcId="{3BD7E535-7F35-4EC7-B5A9-E3072F5CD418}" destId="{A4019470-40E4-4295-AAF3-DC0076C0D910}" srcOrd="0" destOrd="0" presId="urn:microsoft.com/office/officeart/2005/8/layout/process4"/>
    <dgm:cxn modelId="{13110FE7-00FB-4A01-938A-D8D6DEAEB677}" srcId="{3CBDD61F-8D7F-4316-8D95-6A677F4DB5DD}" destId="{1B8898A2-1B35-426C-B117-B45CF5797EBE}" srcOrd="1" destOrd="0" parTransId="{CE12C980-C262-4E51-8172-3B9C6A3A3A7E}" sibTransId="{9C5A12B1-D563-456E-962B-6D6DF90BE22D}"/>
    <dgm:cxn modelId="{3965A7E8-8A84-4882-BB0D-844896EF5421}" type="presOf" srcId="{DF49251B-1C31-4F13-BFE0-ACF2BECFE9C8}" destId="{790E411B-EB60-423D-8E8D-5260AC8FDD68}" srcOrd="1" destOrd="0" presId="urn:microsoft.com/office/officeart/2005/8/layout/process4"/>
    <dgm:cxn modelId="{559B06FC-0CD0-4932-B90D-C989B28DC934}" type="presOf" srcId="{3CBDD61F-8D7F-4316-8D95-6A677F4DB5DD}" destId="{E84049E4-6EEF-4B7A-8023-22A9EF91B444}" srcOrd="0" destOrd="0" presId="urn:microsoft.com/office/officeart/2005/8/layout/process4"/>
    <dgm:cxn modelId="{5B62F6FC-5002-4CF9-8210-BBC5A6BFCA2A}" srcId="{DF49251B-1C31-4F13-BFE0-ACF2BECFE9C8}" destId="{C35A20CE-3D0C-4F3C-A7B1-CB26D7FE6614}" srcOrd="0" destOrd="0" parTransId="{00BD6553-3AF2-4B2F-8DB9-5747392C6B85}" sibTransId="{28B9F234-27C2-42F0-97F0-044C3546E366}"/>
    <dgm:cxn modelId="{52E6BCC3-E6EA-44F6-AD7F-83A6CE8FF17F}" type="presParOf" srcId="{E84049E4-6EEF-4B7A-8023-22A9EF91B444}" destId="{50A4E0AD-A0AC-4970-9625-6F92CA7696AE}" srcOrd="0" destOrd="0" presId="urn:microsoft.com/office/officeart/2005/8/layout/process4"/>
    <dgm:cxn modelId="{476F866F-DDCB-4CCD-AE04-4AAD728F75D9}" type="presParOf" srcId="{50A4E0AD-A0AC-4970-9625-6F92CA7696AE}" destId="{05F0C3D2-E2EC-4AD7-B375-F5E5D7D0A0D0}" srcOrd="0" destOrd="0" presId="urn:microsoft.com/office/officeart/2005/8/layout/process4"/>
    <dgm:cxn modelId="{DFC9E2E7-215D-4B4B-A5EA-C9C3B874EF1D}" type="presParOf" srcId="{50A4E0AD-A0AC-4970-9625-6F92CA7696AE}" destId="{790E411B-EB60-423D-8E8D-5260AC8FDD68}" srcOrd="1" destOrd="0" presId="urn:microsoft.com/office/officeart/2005/8/layout/process4"/>
    <dgm:cxn modelId="{61A4F6C7-F70D-45FC-AC0A-1DFFBB62FA49}" type="presParOf" srcId="{50A4E0AD-A0AC-4970-9625-6F92CA7696AE}" destId="{305B705B-30A5-45B2-827C-8892BC3D546A}" srcOrd="2" destOrd="0" presId="urn:microsoft.com/office/officeart/2005/8/layout/process4"/>
    <dgm:cxn modelId="{0E9D1821-B8C7-4B80-8F10-1262B014C2B0}" type="presParOf" srcId="{305B705B-30A5-45B2-827C-8892BC3D546A}" destId="{B38010D9-EAB9-44C9-AB02-CAF9D0AC90FE}" srcOrd="0" destOrd="0" presId="urn:microsoft.com/office/officeart/2005/8/layout/process4"/>
    <dgm:cxn modelId="{2C35252D-447F-485E-A96F-708FB8259990}" type="presParOf" srcId="{305B705B-30A5-45B2-827C-8892BC3D546A}" destId="{907AFA99-C138-4262-9395-B676A6274643}" srcOrd="1" destOrd="0" presId="urn:microsoft.com/office/officeart/2005/8/layout/process4"/>
    <dgm:cxn modelId="{0CFDFABD-1EB5-454A-A654-D3868898F996}" type="presParOf" srcId="{305B705B-30A5-45B2-827C-8892BC3D546A}" destId="{B0F442BA-EC13-41CD-96BA-20EEEDE59B1C}" srcOrd="2" destOrd="0" presId="urn:microsoft.com/office/officeart/2005/8/layout/process4"/>
    <dgm:cxn modelId="{FD79FEAA-4E85-4AC3-9FF2-10D78B427ECD}" type="presParOf" srcId="{E84049E4-6EEF-4B7A-8023-22A9EF91B444}" destId="{FC497D45-289C-40CC-B016-552CE51FCA60}" srcOrd="1" destOrd="0" presId="urn:microsoft.com/office/officeart/2005/8/layout/process4"/>
    <dgm:cxn modelId="{5BB234AE-6F58-4D8E-B280-91CBD7310D4F}" type="presParOf" srcId="{E84049E4-6EEF-4B7A-8023-22A9EF91B444}" destId="{B15C838F-FFA5-439A-AC3F-1922048861FC}" srcOrd="2" destOrd="0" presId="urn:microsoft.com/office/officeart/2005/8/layout/process4"/>
    <dgm:cxn modelId="{8805DFE1-60B4-4394-84AF-8083A8AF26EF}" type="presParOf" srcId="{B15C838F-FFA5-439A-AC3F-1922048861FC}" destId="{0CB45B25-2FFB-4260-AC59-7A9620A94F83}" srcOrd="0" destOrd="0" presId="urn:microsoft.com/office/officeart/2005/8/layout/process4"/>
    <dgm:cxn modelId="{CA304EBA-E18A-4C81-912A-20C64F361448}" type="presParOf" srcId="{B15C838F-FFA5-439A-AC3F-1922048861FC}" destId="{27D752A1-1B7B-45B8-B075-10EAD0890811}" srcOrd="1" destOrd="0" presId="urn:microsoft.com/office/officeart/2005/8/layout/process4"/>
    <dgm:cxn modelId="{221D5CF9-4C76-4116-B3E9-2FAF957694AB}" type="presParOf" srcId="{B15C838F-FFA5-439A-AC3F-1922048861FC}" destId="{615EDAB2-40BC-42D7-B1A7-8810A7F1BE31}" srcOrd="2" destOrd="0" presId="urn:microsoft.com/office/officeart/2005/8/layout/process4"/>
    <dgm:cxn modelId="{E867A9BF-4121-45C4-92D6-ACE14895B088}" type="presParOf" srcId="{615EDAB2-40BC-42D7-B1A7-8810A7F1BE31}" destId="{620328DE-F13F-4014-A024-9FD3D715C074}" srcOrd="0" destOrd="0" presId="urn:microsoft.com/office/officeart/2005/8/layout/process4"/>
    <dgm:cxn modelId="{8CDB1FC0-A1F2-4479-8A66-6BCB1EAFCA1E}" type="presParOf" srcId="{615EDAB2-40BC-42D7-B1A7-8810A7F1BE31}" destId="{8E13DB06-AB60-449B-AAEC-B174E039C0AE}" srcOrd="1" destOrd="0" presId="urn:microsoft.com/office/officeart/2005/8/layout/process4"/>
    <dgm:cxn modelId="{13D27E67-98B7-407C-80E1-32CA2D7FCBAD}" type="presParOf" srcId="{E84049E4-6EEF-4B7A-8023-22A9EF91B444}" destId="{25FCDB69-3783-4141-B8AA-69A2C0333B4E}" srcOrd="3" destOrd="0" presId="urn:microsoft.com/office/officeart/2005/8/layout/process4"/>
    <dgm:cxn modelId="{0D605380-CFC3-4BD5-A588-1D66755E9B9D}" type="presParOf" srcId="{E84049E4-6EEF-4B7A-8023-22A9EF91B444}" destId="{2FAD330F-14D8-435D-8AE1-BD95A5793BBA}" srcOrd="4" destOrd="0" presId="urn:microsoft.com/office/officeart/2005/8/layout/process4"/>
    <dgm:cxn modelId="{09900940-6E65-43C9-BE51-16856AB8FC64}" type="presParOf" srcId="{2FAD330F-14D8-435D-8AE1-BD95A5793BBA}" destId="{A4019470-40E4-4295-AAF3-DC0076C0D91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CFAF06D-D8A0-4F5B-A2BA-6905BFEB0FC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36E726E-6387-428B-BFAC-F2CF1B2F6924}">
      <dgm:prSet/>
      <dgm:spPr/>
      <dgm:t>
        <a:bodyPr/>
        <a:lstStyle/>
        <a:p>
          <a:pPr>
            <a:lnSpc>
              <a:spcPct val="100000"/>
            </a:lnSpc>
          </a:pPr>
          <a:r>
            <a:rPr lang="en-US"/>
            <a:t>Stays on report for 7 years</a:t>
          </a:r>
        </a:p>
      </dgm:t>
    </dgm:pt>
    <dgm:pt modelId="{11590610-7A1C-4DEA-A7B1-C0ACB44B747D}" type="parTrans" cxnId="{34EACFA6-858D-4476-B95F-5E8909332155}">
      <dgm:prSet/>
      <dgm:spPr/>
      <dgm:t>
        <a:bodyPr/>
        <a:lstStyle/>
        <a:p>
          <a:endParaRPr lang="en-US"/>
        </a:p>
      </dgm:t>
    </dgm:pt>
    <dgm:pt modelId="{A3C462B9-5056-4BF0-8574-BD2551FF3A79}" type="sibTrans" cxnId="{34EACFA6-858D-4476-B95F-5E8909332155}">
      <dgm:prSet/>
      <dgm:spPr/>
      <dgm:t>
        <a:bodyPr/>
        <a:lstStyle/>
        <a:p>
          <a:endParaRPr lang="en-US"/>
        </a:p>
      </dgm:t>
    </dgm:pt>
    <dgm:pt modelId="{19F65DDD-FCE7-4725-854E-043F45E3E08B}">
      <dgm:prSet/>
      <dgm:spPr/>
      <dgm:t>
        <a:bodyPr/>
        <a:lstStyle/>
        <a:p>
          <a:pPr>
            <a:lnSpc>
              <a:spcPct val="100000"/>
            </a:lnSpc>
          </a:pPr>
          <a:r>
            <a:rPr lang="en-US"/>
            <a:t>Will be updated to “paid” with a zero balance in 1-2 months</a:t>
          </a:r>
        </a:p>
      </dgm:t>
    </dgm:pt>
    <dgm:pt modelId="{0557D0EA-AC05-4A9A-BF76-180511607FA4}" type="parTrans" cxnId="{B2478276-EFBA-4B8E-A649-6EF63A81263E}">
      <dgm:prSet/>
      <dgm:spPr/>
      <dgm:t>
        <a:bodyPr/>
        <a:lstStyle/>
        <a:p>
          <a:endParaRPr lang="en-US"/>
        </a:p>
      </dgm:t>
    </dgm:pt>
    <dgm:pt modelId="{F8908D29-D509-45E3-A306-718F9AE70A41}" type="sibTrans" cxnId="{B2478276-EFBA-4B8E-A649-6EF63A81263E}">
      <dgm:prSet/>
      <dgm:spPr/>
      <dgm:t>
        <a:bodyPr/>
        <a:lstStyle/>
        <a:p>
          <a:endParaRPr lang="en-US"/>
        </a:p>
      </dgm:t>
    </dgm:pt>
    <dgm:pt modelId="{E43C3780-5162-4837-80CF-D103D5F9B26E}">
      <dgm:prSet/>
      <dgm:spPr/>
      <dgm:t>
        <a:bodyPr/>
        <a:lstStyle/>
        <a:p>
          <a:pPr>
            <a:lnSpc>
              <a:spcPct val="100000"/>
            </a:lnSpc>
          </a:pPr>
          <a:r>
            <a:rPr lang="en-US"/>
            <a:t>Collection agency should notify the credit bureaus</a:t>
          </a:r>
        </a:p>
      </dgm:t>
    </dgm:pt>
    <dgm:pt modelId="{F0C9C2AA-9A79-4374-9D0B-538A1003F4AA}" type="parTrans" cxnId="{07887560-64F6-4C1A-884C-B75FCF7E5001}">
      <dgm:prSet/>
      <dgm:spPr/>
      <dgm:t>
        <a:bodyPr/>
        <a:lstStyle/>
        <a:p>
          <a:endParaRPr lang="en-US"/>
        </a:p>
      </dgm:t>
    </dgm:pt>
    <dgm:pt modelId="{52947E46-D520-490B-A60D-736174A5A58C}" type="sibTrans" cxnId="{07887560-64F6-4C1A-884C-B75FCF7E5001}">
      <dgm:prSet/>
      <dgm:spPr/>
      <dgm:t>
        <a:bodyPr/>
        <a:lstStyle/>
        <a:p>
          <a:endParaRPr lang="en-US"/>
        </a:p>
      </dgm:t>
    </dgm:pt>
    <dgm:pt modelId="{B3FBE170-AA76-417F-BFEB-9547582FDCA5}">
      <dgm:prSet/>
      <dgm:spPr/>
      <dgm:t>
        <a:bodyPr/>
        <a:lstStyle/>
        <a:p>
          <a:pPr>
            <a:lnSpc>
              <a:spcPct val="100000"/>
            </a:lnSpc>
          </a:pPr>
          <a:r>
            <a:rPr lang="en-US"/>
            <a:t>If not, contact the bureaus and have proof of payment ready</a:t>
          </a:r>
        </a:p>
      </dgm:t>
    </dgm:pt>
    <dgm:pt modelId="{B8509162-967E-48A1-8767-E1CE3C9A03A3}" type="parTrans" cxnId="{F9073AD2-D36B-4FAC-A90A-DCB8C85AEFD0}">
      <dgm:prSet/>
      <dgm:spPr/>
      <dgm:t>
        <a:bodyPr/>
        <a:lstStyle/>
        <a:p>
          <a:endParaRPr lang="en-US"/>
        </a:p>
      </dgm:t>
    </dgm:pt>
    <dgm:pt modelId="{135DFB03-99D0-4333-8535-B977BC431C2C}" type="sibTrans" cxnId="{F9073AD2-D36B-4FAC-A90A-DCB8C85AEFD0}">
      <dgm:prSet/>
      <dgm:spPr/>
      <dgm:t>
        <a:bodyPr/>
        <a:lstStyle/>
        <a:p>
          <a:endParaRPr lang="en-US"/>
        </a:p>
      </dgm:t>
    </dgm:pt>
    <dgm:pt modelId="{08892E53-67AE-4BB1-BABC-A80857740A10}">
      <dgm:prSet/>
      <dgm:spPr/>
      <dgm:t>
        <a:bodyPr/>
        <a:lstStyle/>
        <a:p>
          <a:pPr>
            <a:lnSpc>
              <a:spcPct val="100000"/>
            </a:lnSpc>
          </a:pPr>
          <a:endParaRPr lang="en-US"/>
        </a:p>
      </dgm:t>
    </dgm:pt>
    <dgm:pt modelId="{D2F47624-24EF-4520-9AEA-0C354EFECA16}" type="parTrans" cxnId="{887EFDED-215C-4AAC-B051-20DB9DA87603}">
      <dgm:prSet/>
      <dgm:spPr/>
      <dgm:t>
        <a:bodyPr/>
        <a:lstStyle/>
        <a:p>
          <a:endParaRPr lang="en-US"/>
        </a:p>
      </dgm:t>
    </dgm:pt>
    <dgm:pt modelId="{A717A1FD-748F-4F8F-B663-510FDE2116A9}" type="sibTrans" cxnId="{887EFDED-215C-4AAC-B051-20DB9DA87603}">
      <dgm:prSet/>
      <dgm:spPr/>
      <dgm:t>
        <a:bodyPr/>
        <a:lstStyle/>
        <a:p>
          <a:endParaRPr lang="en-US"/>
        </a:p>
      </dgm:t>
    </dgm:pt>
    <dgm:pt modelId="{38170E47-971B-4A10-8F9D-5D5E53D62852}" type="pres">
      <dgm:prSet presAssocID="{ACFAF06D-D8A0-4F5B-A2BA-6905BFEB0FC2}" presName="root" presStyleCnt="0">
        <dgm:presLayoutVars>
          <dgm:dir/>
          <dgm:resizeHandles val="exact"/>
        </dgm:presLayoutVars>
      </dgm:prSet>
      <dgm:spPr/>
    </dgm:pt>
    <dgm:pt modelId="{CB00535E-A2AF-4108-826F-4D6108368802}" type="pres">
      <dgm:prSet presAssocID="{F36E726E-6387-428B-BFAC-F2CF1B2F6924}" presName="compNode" presStyleCnt="0"/>
      <dgm:spPr/>
    </dgm:pt>
    <dgm:pt modelId="{CC828E2C-9FC0-48AE-BC07-C2FD7CFAF604}" type="pres">
      <dgm:prSet presAssocID="{F36E726E-6387-428B-BFAC-F2CF1B2F6924}" presName="bgRect" presStyleLbl="bgShp" presStyleIdx="0" presStyleCnt="5"/>
      <dgm:spPr/>
    </dgm:pt>
    <dgm:pt modelId="{72EE234C-3374-40B0-9660-D1FF5E9FE464}" type="pres">
      <dgm:prSet presAssocID="{F36E726E-6387-428B-BFAC-F2CF1B2F692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9C50F331-4635-4EAB-92EC-023F7C434753}" type="pres">
      <dgm:prSet presAssocID="{F36E726E-6387-428B-BFAC-F2CF1B2F6924}" presName="spaceRect" presStyleCnt="0"/>
      <dgm:spPr/>
    </dgm:pt>
    <dgm:pt modelId="{342542E2-6D27-48E8-B8ED-C26009F2FF0B}" type="pres">
      <dgm:prSet presAssocID="{F36E726E-6387-428B-BFAC-F2CF1B2F6924}" presName="parTx" presStyleLbl="revTx" presStyleIdx="0" presStyleCnt="5">
        <dgm:presLayoutVars>
          <dgm:chMax val="0"/>
          <dgm:chPref val="0"/>
        </dgm:presLayoutVars>
      </dgm:prSet>
      <dgm:spPr/>
    </dgm:pt>
    <dgm:pt modelId="{C4712ED1-3E3B-49AF-843A-0387E6DEEE36}" type="pres">
      <dgm:prSet presAssocID="{A3C462B9-5056-4BF0-8574-BD2551FF3A79}" presName="sibTrans" presStyleCnt="0"/>
      <dgm:spPr/>
    </dgm:pt>
    <dgm:pt modelId="{1C4360FE-31F9-4192-87A4-D50E02E203C3}" type="pres">
      <dgm:prSet presAssocID="{19F65DDD-FCE7-4725-854E-043F45E3E08B}" presName="compNode" presStyleCnt="0"/>
      <dgm:spPr/>
    </dgm:pt>
    <dgm:pt modelId="{20AA9CA3-677E-41C2-ADE8-D5F2105859B1}" type="pres">
      <dgm:prSet presAssocID="{19F65DDD-FCE7-4725-854E-043F45E3E08B}" presName="bgRect" presStyleLbl="bgShp" presStyleIdx="1" presStyleCnt="5"/>
      <dgm:spPr/>
    </dgm:pt>
    <dgm:pt modelId="{0ED80220-6886-42A4-85FD-BAA98529DB68}" type="pres">
      <dgm:prSet presAssocID="{19F65DDD-FCE7-4725-854E-043F45E3E08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528E8043-6656-44B7-9AB7-288FD8F79455}" type="pres">
      <dgm:prSet presAssocID="{19F65DDD-FCE7-4725-854E-043F45E3E08B}" presName="spaceRect" presStyleCnt="0"/>
      <dgm:spPr/>
    </dgm:pt>
    <dgm:pt modelId="{1338E9FA-0546-4F7A-857E-CBD6A55D0CD3}" type="pres">
      <dgm:prSet presAssocID="{19F65DDD-FCE7-4725-854E-043F45E3E08B}" presName="parTx" presStyleLbl="revTx" presStyleIdx="1" presStyleCnt="5">
        <dgm:presLayoutVars>
          <dgm:chMax val="0"/>
          <dgm:chPref val="0"/>
        </dgm:presLayoutVars>
      </dgm:prSet>
      <dgm:spPr/>
    </dgm:pt>
    <dgm:pt modelId="{A1D9641C-ADA3-47C5-AB44-990B08AE5335}" type="pres">
      <dgm:prSet presAssocID="{F8908D29-D509-45E3-A306-718F9AE70A41}" presName="sibTrans" presStyleCnt="0"/>
      <dgm:spPr/>
    </dgm:pt>
    <dgm:pt modelId="{3093FA0D-71D4-4308-B818-3454747CB4F6}" type="pres">
      <dgm:prSet presAssocID="{E43C3780-5162-4837-80CF-D103D5F9B26E}" presName="compNode" presStyleCnt="0"/>
      <dgm:spPr/>
    </dgm:pt>
    <dgm:pt modelId="{5EBC0595-F1A8-453D-B31C-A89F0482965C}" type="pres">
      <dgm:prSet presAssocID="{E43C3780-5162-4837-80CF-D103D5F9B26E}" presName="bgRect" presStyleLbl="bgShp" presStyleIdx="2" presStyleCnt="5"/>
      <dgm:spPr/>
    </dgm:pt>
    <dgm:pt modelId="{6C50A414-5AA2-426F-97D2-2E635BD79B53}" type="pres">
      <dgm:prSet presAssocID="{E43C3780-5162-4837-80CF-D103D5F9B26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1DCDBC9D-CAF0-4D19-AC93-8DC6B006EBF8}" type="pres">
      <dgm:prSet presAssocID="{E43C3780-5162-4837-80CF-D103D5F9B26E}" presName="spaceRect" presStyleCnt="0"/>
      <dgm:spPr/>
    </dgm:pt>
    <dgm:pt modelId="{E50920AB-4C0C-491F-AADC-E18F24D4D0F6}" type="pres">
      <dgm:prSet presAssocID="{E43C3780-5162-4837-80CF-D103D5F9B26E}" presName="parTx" presStyleLbl="revTx" presStyleIdx="2" presStyleCnt="5">
        <dgm:presLayoutVars>
          <dgm:chMax val="0"/>
          <dgm:chPref val="0"/>
        </dgm:presLayoutVars>
      </dgm:prSet>
      <dgm:spPr/>
    </dgm:pt>
    <dgm:pt modelId="{16CBCEAE-B782-4F00-83CA-45638C55681B}" type="pres">
      <dgm:prSet presAssocID="{52947E46-D520-490B-A60D-736174A5A58C}" presName="sibTrans" presStyleCnt="0"/>
      <dgm:spPr/>
    </dgm:pt>
    <dgm:pt modelId="{C2CD37F3-A170-4572-BF69-20EF0EC79DD3}" type="pres">
      <dgm:prSet presAssocID="{B3FBE170-AA76-417F-BFEB-9547582FDCA5}" presName="compNode" presStyleCnt="0"/>
      <dgm:spPr/>
    </dgm:pt>
    <dgm:pt modelId="{C85FD9E0-242F-40B4-A650-16BAF3A0BDD4}" type="pres">
      <dgm:prSet presAssocID="{B3FBE170-AA76-417F-BFEB-9547582FDCA5}" presName="bgRect" presStyleLbl="bgShp" presStyleIdx="3" presStyleCnt="5"/>
      <dgm:spPr/>
    </dgm:pt>
    <dgm:pt modelId="{97433ED6-1B75-4B81-B04E-9D7A185FC8AA}" type="pres">
      <dgm:prSet presAssocID="{B3FBE170-AA76-417F-BFEB-9547582FDCA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redit card"/>
        </a:ext>
      </dgm:extLst>
    </dgm:pt>
    <dgm:pt modelId="{7B1146DB-0860-4BE6-8806-85E784161ACA}" type="pres">
      <dgm:prSet presAssocID="{B3FBE170-AA76-417F-BFEB-9547582FDCA5}" presName="spaceRect" presStyleCnt="0"/>
      <dgm:spPr/>
    </dgm:pt>
    <dgm:pt modelId="{2696C350-CDEB-477A-8410-5B14353A5393}" type="pres">
      <dgm:prSet presAssocID="{B3FBE170-AA76-417F-BFEB-9547582FDCA5}" presName="parTx" presStyleLbl="revTx" presStyleIdx="3" presStyleCnt="5">
        <dgm:presLayoutVars>
          <dgm:chMax val="0"/>
          <dgm:chPref val="0"/>
        </dgm:presLayoutVars>
      </dgm:prSet>
      <dgm:spPr/>
    </dgm:pt>
    <dgm:pt modelId="{6F433795-1D69-4463-9C65-8049F2307891}" type="pres">
      <dgm:prSet presAssocID="{135DFB03-99D0-4333-8535-B977BC431C2C}" presName="sibTrans" presStyleCnt="0"/>
      <dgm:spPr/>
    </dgm:pt>
    <dgm:pt modelId="{98A53471-1E96-4F57-B43E-0D057D9CA155}" type="pres">
      <dgm:prSet presAssocID="{08892E53-67AE-4BB1-BABC-A80857740A10}" presName="compNode" presStyleCnt="0"/>
      <dgm:spPr/>
    </dgm:pt>
    <dgm:pt modelId="{4FEE6543-3A4F-42BB-99DF-032EC6BF6123}" type="pres">
      <dgm:prSet presAssocID="{08892E53-67AE-4BB1-BABC-A80857740A10}" presName="bgRect" presStyleLbl="bgShp" presStyleIdx="4" presStyleCnt="5"/>
      <dgm:spPr/>
    </dgm:pt>
    <dgm:pt modelId="{53B9C116-D146-4A96-9E6E-C7F217DAA949}" type="pres">
      <dgm:prSet presAssocID="{08892E53-67AE-4BB1-BABC-A80857740A1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Abacus outline"/>
        </a:ext>
      </dgm:extLst>
    </dgm:pt>
    <dgm:pt modelId="{85D7554E-6497-4CE3-8739-41E223A1E715}" type="pres">
      <dgm:prSet presAssocID="{08892E53-67AE-4BB1-BABC-A80857740A10}" presName="spaceRect" presStyleCnt="0"/>
      <dgm:spPr/>
    </dgm:pt>
    <dgm:pt modelId="{D480067A-AD4D-487E-93E9-F25A7F965AD7}" type="pres">
      <dgm:prSet presAssocID="{08892E53-67AE-4BB1-BABC-A80857740A10}" presName="parTx" presStyleLbl="revTx" presStyleIdx="4" presStyleCnt="5">
        <dgm:presLayoutVars>
          <dgm:chMax val="0"/>
          <dgm:chPref val="0"/>
        </dgm:presLayoutVars>
      </dgm:prSet>
      <dgm:spPr/>
    </dgm:pt>
  </dgm:ptLst>
  <dgm:cxnLst>
    <dgm:cxn modelId="{A1F90304-2F57-442F-A9AD-C3FCB4B9B2EE}" type="presOf" srcId="{E43C3780-5162-4837-80CF-D103D5F9B26E}" destId="{E50920AB-4C0C-491F-AADC-E18F24D4D0F6}" srcOrd="0" destOrd="0" presId="urn:microsoft.com/office/officeart/2018/2/layout/IconVerticalSolidList"/>
    <dgm:cxn modelId="{D13BC004-C177-4378-81C3-94FE897D412B}" type="presOf" srcId="{ACFAF06D-D8A0-4F5B-A2BA-6905BFEB0FC2}" destId="{38170E47-971B-4A10-8F9D-5D5E53D62852}" srcOrd="0" destOrd="0" presId="urn:microsoft.com/office/officeart/2018/2/layout/IconVerticalSolidList"/>
    <dgm:cxn modelId="{07887560-64F6-4C1A-884C-B75FCF7E5001}" srcId="{ACFAF06D-D8A0-4F5B-A2BA-6905BFEB0FC2}" destId="{E43C3780-5162-4837-80CF-D103D5F9B26E}" srcOrd="2" destOrd="0" parTransId="{F0C9C2AA-9A79-4374-9D0B-538A1003F4AA}" sibTransId="{52947E46-D520-490B-A60D-736174A5A58C}"/>
    <dgm:cxn modelId="{B2478276-EFBA-4B8E-A649-6EF63A81263E}" srcId="{ACFAF06D-D8A0-4F5B-A2BA-6905BFEB0FC2}" destId="{19F65DDD-FCE7-4725-854E-043F45E3E08B}" srcOrd="1" destOrd="0" parTransId="{0557D0EA-AC05-4A9A-BF76-180511607FA4}" sibTransId="{F8908D29-D509-45E3-A306-718F9AE70A41}"/>
    <dgm:cxn modelId="{29E5188E-C9EC-47AC-8FA3-9AEF723D657D}" type="presOf" srcId="{F36E726E-6387-428B-BFAC-F2CF1B2F6924}" destId="{342542E2-6D27-48E8-B8ED-C26009F2FF0B}" srcOrd="0" destOrd="0" presId="urn:microsoft.com/office/officeart/2018/2/layout/IconVerticalSolidList"/>
    <dgm:cxn modelId="{3A71CAA1-D63F-4BCF-9C24-EE105B0308B1}" type="presOf" srcId="{19F65DDD-FCE7-4725-854E-043F45E3E08B}" destId="{1338E9FA-0546-4F7A-857E-CBD6A55D0CD3}" srcOrd="0" destOrd="0" presId="urn:microsoft.com/office/officeart/2018/2/layout/IconVerticalSolidList"/>
    <dgm:cxn modelId="{34EACFA6-858D-4476-B95F-5E8909332155}" srcId="{ACFAF06D-D8A0-4F5B-A2BA-6905BFEB0FC2}" destId="{F36E726E-6387-428B-BFAC-F2CF1B2F6924}" srcOrd="0" destOrd="0" parTransId="{11590610-7A1C-4DEA-A7B1-C0ACB44B747D}" sibTransId="{A3C462B9-5056-4BF0-8574-BD2551FF3A79}"/>
    <dgm:cxn modelId="{B5F092AE-D45E-49BE-9FA3-01F3C5F11EAB}" type="presOf" srcId="{B3FBE170-AA76-417F-BFEB-9547582FDCA5}" destId="{2696C350-CDEB-477A-8410-5B14353A5393}" srcOrd="0" destOrd="0" presId="urn:microsoft.com/office/officeart/2018/2/layout/IconVerticalSolidList"/>
    <dgm:cxn modelId="{F9073AD2-D36B-4FAC-A90A-DCB8C85AEFD0}" srcId="{ACFAF06D-D8A0-4F5B-A2BA-6905BFEB0FC2}" destId="{B3FBE170-AA76-417F-BFEB-9547582FDCA5}" srcOrd="3" destOrd="0" parTransId="{B8509162-967E-48A1-8767-E1CE3C9A03A3}" sibTransId="{135DFB03-99D0-4333-8535-B977BC431C2C}"/>
    <dgm:cxn modelId="{CCDBD9DC-59DA-4E35-BE62-3A72BD4BB09E}" type="presOf" srcId="{08892E53-67AE-4BB1-BABC-A80857740A10}" destId="{D480067A-AD4D-487E-93E9-F25A7F965AD7}" srcOrd="0" destOrd="0" presId="urn:microsoft.com/office/officeart/2018/2/layout/IconVerticalSolidList"/>
    <dgm:cxn modelId="{887EFDED-215C-4AAC-B051-20DB9DA87603}" srcId="{ACFAF06D-D8A0-4F5B-A2BA-6905BFEB0FC2}" destId="{08892E53-67AE-4BB1-BABC-A80857740A10}" srcOrd="4" destOrd="0" parTransId="{D2F47624-24EF-4520-9AEA-0C354EFECA16}" sibTransId="{A717A1FD-748F-4F8F-B663-510FDE2116A9}"/>
    <dgm:cxn modelId="{3F3C34A8-C03D-4E67-BEAE-CDCBB389D2FA}" type="presParOf" srcId="{38170E47-971B-4A10-8F9D-5D5E53D62852}" destId="{CB00535E-A2AF-4108-826F-4D6108368802}" srcOrd="0" destOrd="0" presId="urn:microsoft.com/office/officeart/2018/2/layout/IconVerticalSolidList"/>
    <dgm:cxn modelId="{59034F92-E234-4E0D-BF59-90FE69BED55D}" type="presParOf" srcId="{CB00535E-A2AF-4108-826F-4D6108368802}" destId="{CC828E2C-9FC0-48AE-BC07-C2FD7CFAF604}" srcOrd="0" destOrd="0" presId="urn:microsoft.com/office/officeart/2018/2/layout/IconVerticalSolidList"/>
    <dgm:cxn modelId="{0F8D3BCD-6462-402D-ACA0-82D5567A29CC}" type="presParOf" srcId="{CB00535E-A2AF-4108-826F-4D6108368802}" destId="{72EE234C-3374-40B0-9660-D1FF5E9FE464}" srcOrd="1" destOrd="0" presId="urn:microsoft.com/office/officeart/2018/2/layout/IconVerticalSolidList"/>
    <dgm:cxn modelId="{F4CC34DA-65AE-4487-A0A2-0B28E486B012}" type="presParOf" srcId="{CB00535E-A2AF-4108-826F-4D6108368802}" destId="{9C50F331-4635-4EAB-92EC-023F7C434753}" srcOrd="2" destOrd="0" presId="urn:microsoft.com/office/officeart/2018/2/layout/IconVerticalSolidList"/>
    <dgm:cxn modelId="{2EAEEF83-329C-45D5-8C9B-07BB30718A6E}" type="presParOf" srcId="{CB00535E-A2AF-4108-826F-4D6108368802}" destId="{342542E2-6D27-48E8-B8ED-C26009F2FF0B}" srcOrd="3" destOrd="0" presId="urn:microsoft.com/office/officeart/2018/2/layout/IconVerticalSolidList"/>
    <dgm:cxn modelId="{928FDB49-03FA-4783-809D-CF1A330E7FDA}" type="presParOf" srcId="{38170E47-971B-4A10-8F9D-5D5E53D62852}" destId="{C4712ED1-3E3B-49AF-843A-0387E6DEEE36}" srcOrd="1" destOrd="0" presId="urn:microsoft.com/office/officeart/2018/2/layout/IconVerticalSolidList"/>
    <dgm:cxn modelId="{E6E90EFC-D990-45DA-B645-4E1341A0216E}" type="presParOf" srcId="{38170E47-971B-4A10-8F9D-5D5E53D62852}" destId="{1C4360FE-31F9-4192-87A4-D50E02E203C3}" srcOrd="2" destOrd="0" presId="urn:microsoft.com/office/officeart/2018/2/layout/IconVerticalSolidList"/>
    <dgm:cxn modelId="{72C5C3C1-3787-4EAA-B2FD-545DB83CBE26}" type="presParOf" srcId="{1C4360FE-31F9-4192-87A4-D50E02E203C3}" destId="{20AA9CA3-677E-41C2-ADE8-D5F2105859B1}" srcOrd="0" destOrd="0" presId="urn:microsoft.com/office/officeart/2018/2/layout/IconVerticalSolidList"/>
    <dgm:cxn modelId="{E51E86AD-C606-4663-9D56-DB7C0842C802}" type="presParOf" srcId="{1C4360FE-31F9-4192-87A4-D50E02E203C3}" destId="{0ED80220-6886-42A4-85FD-BAA98529DB68}" srcOrd="1" destOrd="0" presId="urn:microsoft.com/office/officeart/2018/2/layout/IconVerticalSolidList"/>
    <dgm:cxn modelId="{CDC95469-2B89-42F4-90AC-BD2373183693}" type="presParOf" srcId="{1C4360FE-31F9-4192-87A4-D50E02E203C3}" destId="{528E8043-6656-44B7-9AB7-288FD8F79455}" srcOrd="2" destOrd="0" presId="urn:microsoft.com/office/officeart/2018/2/layout/IconVerticalSolidList"/>
    <dgm:cxn modelId="{5D7E2F99-6DB4-4E84-8879-B19627675224}" type="presParOf" srcId="{1C4360FE-31F9-4192-87A4-D50E02E203C3}" destId="{1338E9FA-0546-4F7A-857E-CBD6A55D0CD3}" srcOrd="3" destOrd="0" presId="urn:microsoft.com/office/officeart/2018/2/layout/IconVerticalSolidList"/>
    <dgm:cxn modelId="{8BB9B8F8-5447-4640-9F09-1705B3617B56}" type="presParOf" srcId="{38170E47-971B-4A10-8F9D-5D5E53D62852}" destId="{A1D9641C-ADA3-47C5-AB44-990B08AE5335}" srcOrd="3" destOrd="0" presId="urn:microsoft.com/office/officeart/2018/2/layout/IconVerticalSolidList"/>
    <dgm:cxn modelId="{180FD035-7126-4BFE-BF4E-EBA066839715}" type="presParOf" srcId="{38170E47-971B-4A10-8F9D-5D5E53D62852}" destId="{3093FA0D-71D4-4308-B818-3454747CB4F6}" srcOrd="4" destOrd="0" presId="urn:microsoft.com/office/officeart/2018/2/layout/IconVerticalSolidList"/>
    <dgm:cxn modelId="{0466BD70-F32D-4B96-9B82-409E11FC5EEE}" type="presParOf" srcId="{3093FA0D-71D4-4308-B818-3454747CB4F6}" destId="{5EBC0595-F1A8-453D-B31C-A89F0482965C}" srcOrd="0" destOrd="0" presId="urn:microsoft.com/office/officeart/2018/2/layout/IconVerticalSolidList"/>
    <dgm:cxn modelId="{122F4D0D-5F54-4B6B-96C1-49003CDC48E3}" type="presParOf" srcId="{3093FA0D-71D4-4308-B818-3454747CB4F6}" destId="{6C50A414-5AA2-426F-97D2-2E635BD79B53}" srcOrd="1" destOrd="0" presId="urn:microsoft.com/office/officeart/2018/2/layout/IconVerticalSolidList"/>
    <dgm:cxn modelId="{B463F631-FC1E-490C-9510-0DABEC16E9C8}" type="presParOf" srcId="{3093FA0D-71D4-4308-B818-3454747CB4F6}" destId="{1DCDBC9D-CAF0-4D19-AC93-8DC6B006EBF8}" srcOrd="2" destOrd="0" presId="urn:microsoft.com/office/officeart/2018/2/layout/IconVerticalSolidList"/>
    <dgm:cxn modelId="{B1A52F6F-05A6-4BB7-A615-48158AB99C4D}" type="presParOf" srcId="{3093FA0D-71D4-4308-B818-3454747CB4F6}" destId="{E50920AB-4C0C-491F-AADC-E18F24D4D0F6}" srcOrd="3" destOrd="0" presId="urn:microsoft.com/office/officeart/2018/2/layout/IconVerticalSolidList"/>
    <dgm:cxn modelId="{12D2065E-F96D-41A6-AC6D-DEFEDBC1A2CF}" type="presParOf" srcId="{38170E47-971B-4A10-8F9D-5D5E53D62852}" destId="{16CBCEAE-B782-4F00-83CA-45638C55681B}" srcOrd="5" destOrd="0" presId="urn:microsoft.com/office/officeart/2018/2/layout/IconVerticalSolidList"/>
    <dgm:cxn modelId="{E1870B2B-09B5-4A14-8416-7F99E61EB4F2}" type="presParOf" srcId="{38170E47-971B-4A10-8F9D-5D5E53D62852}" destId="{C2CD37F3-A170-4572-BF69-20EF0EC79DD3}" srcOrd="6" destOrd="0" presId="urn:microsoft.com/office/officeart/2018/2/layout/IconVerticalSolidList"/>
    <dgm:cxn modelId="{7534680F-2A97-4D0F-8D86-3528AB648742}" type="presParOf" srcId="{C2CD37F3-A170-4572-BF69-20EF0EC79DD3}" destId="{C85FD9E0-242F-40B4-A650-16BAF3A0BDD4}" srcOrd="0" destOrd="0" presId="urn:microsoft.com/office/officeart/2018/2/layout/IconVerticalSolidList"/>
    <dgm:cxn modelId="{FB548FD5-FD07-419E-AFD1-4FF62B38D4DE}" type="presParOf" srcId="{C2CD37F3-A170-4572-BF69-20EF0EC79DD3}" destId="{97433ED6-1B75-4B81-B04E-9D7A185FC8AA}" srcOrd="1" destOrd="0" presId="urn:microsoft.com/office/officeart/2018/2/layout/IconVerticalSolidList"/>
    <dgm:cxn modelId="{A4BBD9AB-26BD-48A6-B99E-D0067FF41B5A}" type="presParOf" srcId="{C2CD37F3-A170-4572-BF69-20EF0EC79DD3}" destId="{7B1146DB-0860-4BE6-8806-85E784161ACA}" srcOrd="2" destOrd="0" presId="urn:microsoft.com/office/officeart/2018/2/layout/IconVerticalSolidList"/>
    <dgm:cxn modelId="{AEB3D375-65E5-4CC7-90E1-9829905D2FC7}" type="presParOf" srcId="{C2CD37F3-A170-4572-BF69-20EF0EC79DD3}" destId="{2696C350-CDEB-477A-8410-5B14353A5393}" srcOrd="3" destOrd="0" presId="urn:microsoft.com/office/officeart/2018/2/layout/IconVerticalSolidList"/>
    <dgm:cxn modelId="{8130DF99-C140-466D-9A59-3935C42F63A7}" type="presParOf" srcId="{38170E47-971B-4A10-8F9D-5D5E53D62852}" destId="{6F433795-1D69-4463-9C65-8049F2307891}" srcOrd="7" destOrd="0" presId="urn:microsoft.com/office/officeart/2018/2/layout/IconVerticalSolidList"/>
    <dgm:cxn modelId="{7B2BD5C4-4A39-44AE-9D23-888E1F107D48}" type="presParOf" srcId="{38170E47-971B-4A10-8F9D-5D5E53D62852}" destId="{98A53471-1E96-4F57-B43E-0D057D9CA155}" srcOrd="8" destOrd="0" presId="urn:microsoft.com/office/officeart/2018/2/layout/IconVerticalSolidList"/>
    <dgm:cxn modelId="{ED140EF9-3263-43FA-9BDA-B9220C00A752}" type="presParOf" srcId="{98A53471-1E96-4F57-B43E-0D057D9CA155}" destId="{4FEE6543-3A4F-42BB-99DF-032EC6BF6123}" srcOrd="0" destOrd="0" presId="urn:microsoft.com/office/officeart/2018/2/layout/IconVerticalSolidList"/>
    <dgm:cxn modelId="{6351ED70-A69E-4FF3-90E0-71924F2837F8}" type="presParOf" srcId="{98A53471-1E96-4F57-B43E-0D057D9CA155}" destId="{53B9C116-D146-4A96-9E6E-C7F217DAA949}" srcOrd="1" destOrd="0" presId="urn:microsoft.com/office/officeart/2018/2/layout/IconVerticalSolidList"/>
    <dgm:cxn modelId="{A48157BD-B57B-43E9-8201-98E31E78ACC3}" type="presParOf" srcId="{98A53471-1E96-4F57-B43E-0D057D9CA155}" destId="{85D7554E-6497-4CE3-8739-41E223A1E715}" srcOrd="2" destOrd="0" presId="urn:microsoft.com/office/officeart/2018/2/layout/IconVerticalSolidList"/>
    <dgm:cxn modelId="{73472D84-AB2D-48B3-BE05-5E3B25B48499}" type="presParOf" srcId="{98A53471-1E96-4F57-B43E-0D057D9CA155}" destId="{D480067A-AD4D-487E-93E9-F25A7F965AD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806A3EF-ED39-4588-BCD4-4497982790E0}" type="doc">
      <dgm:prSet loTypeId="urn:microsoft.com/office/officeart/2005/8/layout/list1" loCatId="list" qsTypeId="urn:microsoft.com/office/officeart/2005/8/quickstyle/simple1" qsCatId="simple" csTypeId="urn:microsoft.com/office/officeart/2005/8/colors/accent0_3" csCatId="mainScheme"/>
      <dgm:spPr/>
      <dgm:t>
        <a:bodyPr/>
        <a:lstStyle/>
        <a:p>
          <a:endParaRPr lang="en-US"/>
        </a:p>
      </dgm:t>
    </dgm:pt>
    <dgm:pt modelId="{434D7570-178C-4BFA-B450-FCF9005DFFB0}">
      <dgm:prSet/>
      <dgm:spPr/>
      <dgm:t>
        <a:bodyPr/>
        <a:lstStyle/>
        <a:p>
          <a:r>
            <a:rPr lang="en-US"/>
            <a:t>Stays on for 7 years</a:t>
          </a:r>
        </a:p>
      </dgm:t>
    </dgm:pt>
    <dgm:pt modelId="{6B6FE7FB-CDBA-41C4-A8F6-D84ACFA3DC72}" type="parTrans" cxnId="{1B718249-97B6-4C91-9E15-7FF96E10EA54}">
      <dgm:prSet/>
      <dgm:spPr/>
      <dgm:t>
        <a:bodyPr/>
        <a:lstStyle/>
        <a:p>
          <a:endParaRPr lang="en-US"/>
        </a:p>
      </dgm:t>
    </dgm:pt>
    <dgm:pt modelId="{04E8AC4C-925C-49D1-95AA-AAEF6EA42F2B}" type="sibTrans" cxnId="{1B718249-97B6-4C91-9E15-7FF96E10EA54}">
      <dgm:prSet/>
      <dgm:spPr/>
      <dgm:t>
        <a:bodyPr/>
        <a:lstStyle/>
        <a:p>
          <a:endParaRPr lang="en-US"/>
        </a:p>
      </dgm:t>
    </dgm:pt>
    <dgm:pt modelId="{512C0210-08B9-425F-B8EC-D1184887C5F4}">
      <dgm:prSet/>
      <dgm:spPr/>
      <dgm:t>
        <a:bodyPr/>
        <a:lstStyle/>
        <a:p>
          <a:r>
            <a:rPr lang="en-US"/>
            <a:t>Pay off your past-due balance</a:t>
          </a:r>
        </a:p>
      </dgm:t>
    </dgm:pt>
    <dgm:pt modelId="{12142ECA-63E7-4853-85F4-59657AF3F391}" type="parTrans" cxnId="{60B65194-8A03-4527-9CFC-97B2E01B7BA5}">
      <dgm:prSet/>
      <dgm:spPr/>
      <dgm:t>
        <a:bodyPr/>
        <a:lstStyle/>
        <a:p>
          <a:endParaRPr lang="en-US"/>
        </a:p>
      </dgm:t>
    </dgm:pt>
    <dgm:pt modelId="{2793E8C1-81D7-4397-83ED-0C66846B1DD2}" type="sibTrans" cxnId="{60B65194-8A03-4527-9CFC-97B2E01B7BA5}">
      <dgm:prSet/>
      <dgm:spPr/>
      <dgm:t>
        <a:bodyPr/>
        <a:lstStyle/>
        <a:p>
          <a:endParaRPr lang="en-US"/>
        </a:p>
      </dgm:t>
    </dgm:pt>
    <dgm:pt modelId="{178CAE8C-3A7B-4791-A09C-7688A322A22F}">
      <dgm:prSet/>
      <dgm:spPr/>
      <dgm:t>
        <a:bodyPr/>
        <a:lstStyle/>
        <a:p>
          <a:r>
            <a:rPr lang="en-US"/>
            <a:t>Ask landlord to update status as “paid”</a:t>
          </a:r>
        </a:p>
      </dgm:t>
    </dgm:pt>
    <dgm:pt modelId="{CC2227CF-6C87-4ED1-9F21-7E59BFC62049}" type="parTrans" cxnId="{88BBB5D7-3AC6-4BC0-80A3-5DF120E7E06C}">
      <dgm:prSet/>
      <dgm:spPr/>
      <dgm:t>
        <a:bodyPr/>
        <a:lstStyle/>
        <a:p>
          <a:endParaRPr lang="en-US"/>
        </a:p>
      </dgm:t>
    </dgm:pt>
    <dgm:pt modelId="{9EA0A9C2-7ACC-43A4-BD5D-68D266097B6B}" type="sibTrans" cxnId="{88BBB5D7-3AC6-4BC0-80A3-5DF120E7E06C}">
      <dgm:prSet/>
      <dgm:spPr/>
      <dgm:t>
        <a:bodyPr/>
        <a:lstStyle/>
        <a:p>
          <a:endParaRPr lang="en-US"/>
        </a:p>
      </dgm:t>
    </dgm:pt>
    <dgm:pt modelId="{3AAD3F96-BCFC-42E1-95E8-435474544CEE}">
      <dgm:prSet/>
      <dgm:spPr/>
      <dgm:t>
        <a:bodyPr/>
        <a:lstStyle/>
        <a:p>
          <a:r>
            <a:rPr lang="en-US"/>
            <a:t>Negatives still there, but “paid” looks better</a:t>
          </a:r>
        </a:p>
      </dgm:t>
    </dgm:pt>
    <dgm:pt modelId="{E30BBE8B-B8E8-45DE-9FD5-B62B8D85E682}" type="parTrans" cxnId="{D9B33E11-A8A0-4C6F-BD82-CA68DB9D05FC}">
      <dgm:prSet/>
      <dgm:spPr/>
      <dgm:t>
        <a:bodyPr/>
        <a:lstStyle/>
        <a:p>
          <a:endParaRPr lang="en-US"/>
        </a:p>
      </dgm:t>
    </dgm:pt>
    <dgm:pt modelId="{5E8A18A0-3AB9-467A-9231-0C18BB12E0A5}" type="sibTrans" cxnId="{D9B33E11-A8A0-4C6F-BD82-CA68DB9D05FC}">
      <dgm:prSet/>
      <dgm:spPr/>
      <dgm:t>
        <a:bodyPr/>
        <a:lstStyle/>
        <a:p>
          <a:endParaRPr lang="en-US"/>
        </a:p>
      </dgm:t>
    </dgm:pt>
    <dgm:pt modelId="{EA4A175B-22FB-4A17-A722-F8F77C07E91C}" type="pres">
      <dgm:prSet presAssocID="{6806A3EF-ED39-4588-BCD4-4497982790E0}" presName="linear" presStyleCnt="0">
        <dgm:presLayoutVars>
          <dgm:dir/>
          <dgm:animLvl val="lvl"/>
          <dgm:resizeHandles val="exact"/>
        </dgm:presLayoutVars>
      </dgm:prSet>
      <dgm:spPr/>
    </dgm:pt>
    <dgm:pt modelId="{E5C07B24-504D-4B75-8089-C316171CCB0F}" type="pres">
      <dgm:prSet presAssocID="{434D7570-178C-4BFA-B450-FCF9005DFFB0}" presName="parentLin" presStyleCnt="0"/>
      <dgm:spPr/>
    </dgm:pt>
    <dgm:pt modelId="{94430327-BB19-404D-8D4C-F7D21A016E63}" type="pres">
      <dgm:prSet presAssocID="{434D7570-178C-4BFA-B450-FCF9005DFFB0}" presName="parentLeftMargin" presStyleLbl="node1" presStyleIdx="0" presStyleCnt="2"/>
      <dgm:spPr/>
    </dgm:pt>
    <dgm:pt modelId="{52375DB2-1992-40E4-8312-E27BFA0DB600}" type="pres">
      <dgm:prSet presAssocID="{434D7570-178C-4BFA-B450-FCF9005DFFB0}" presName="parentText" presStyleLbl="node1" presStyleIdx="0" presStyleCnt="2">
        <dgm:presLayoutVars>
          <dgm:chMax val="0"/>
          <dgm:bulletEnabled val="1"/>
        </dgm:presLayoutVars>
      </dgm:prSet>
      <dgm:spPr/>
    </dgm:pt>
    <dgm:pt modelId="{D09C6F0E-CB9E-427E-8EFC-F9A968893AF4}" type="pres">
      <dgm:prSet presAssocID="{434D7570-178C-4BFA-B450-FCF9005DFFB0}" presName="negativeSpace" presStyleCnt="0"/>
      <dgm:spPr/>
    </dgm:pt>
    <dgm:pt modelId="{FD6F03E1-F29D-4594-AB2C-B701983199D9}" type="pres">
      <dgm:prSet presAssocID="{434D7570-178C-4BFA-B450-FCF9005DFFB0}" presName="childText" presStyleLbl="conFgAcc1" presStyleIdx="0" presStyleCnt="2">
        <dgm:presLayoutVars>
          <dgm:bulletEnabled val="1"/>
        </dgm:presLayoutVars>
      </dgm:prSet>
      <dgm:spPr/>
    </dgm:pt>
    <dgm:pt modelId="{B2BBE133-5F45-4D8D-B6DC-7719A67F1BA7}" type="pres">
      <dgm:prSet presAssocID="{04E8AC4C-925C-49D1-95AA-AAEF6EA42F2B}" presName="spaceBetweenRectangles" presStyleCnt="0"/>
      <dgm:spPr/>
    </dgm:pt>
    <dgm:pt modelId="{663EDFCE-9E50-4652-85E7-3527E1689549}" type="pres">
      <dgm:prSet presAssocID="{512C0210-08B9-425F-B8EC-D1184887C5F4}" presName="parentLin" presStyleCnt="0"/>
      <dgm:spPr/>
    </dgm:pt>
    <dgm:pt modelId="{86A37D41-3BCF-41E8-96D4-FC87612B84BF}" type="pres">
      <dgm:prSet presAssocID="{512C0210-08B9-425F-B8EC-D1184887C5F4}" presName="parentLeftMargin" presStyleLbl="node1" presStyleIdx="0" presStyleCnt="2"/>
      <dgm:spPr/>
    </dgm:pt>
    <dgm:pt modelId="{064B16E6-2469-45DC-878C-D5B503161A8E}" type="pres">
      <dgm:prSet presAssocID="{512C0210-08B9-425F-B8EC-D1184887C5F4}" presName="parentText" presStyleLbl="node1" presStyleIdx="1" presStyleCnt="2">
        <dgm:presLayoutVars>
          <dgm:chMax val="0"/>
          <dgm:bulletEnabled val="1"/>
        </dgm:presLayoutVars>
      </dgm:prSet>
      <dgm:spPr/>
    </dgm:pt>
    <dgm:pt modelId="{6A31C95F-084C-4F16-8BAD-C84A6E18A634}" type="pres">
      <dgm:prSet presAssocID="{512C0210-08B9-425F-B8EC-D1184887C5F4}" presName="negativeSpace" presStyleCnt="0"/>
      <dgm:spPr/>
    </dgm:pt>
    <dgm:pt modelId="{B7BA5192-6055-42A4-B206-F09D0908676D}" type="pres">
      <dgm:prSet presAssocID="{512C0210-08B9-425F-B8EC-D1184887C5F4}" presName="childText" presStyleLbl="conFgAcc1" presStyleIdx="1" presStyleCnt="2">
        <dgm:presLayoutVars>
          <dgm:bulletEnabled val="1"/>
        </dgm:presLayoutVars>
      </dgm:prSet>
      <dgm:spPr/>
    </dgm:pt>
  </dgm:ptLst>
  <dgm:cxnLst>
    <dgm:cxn modelId="{07C58C02-2B67-4B73-9F95-57731EEEBFF3}" type="presOf" srcId="{3AAD3F96-BCFC-42E1-95E8-435474544CEE}" destId="{B7BA5192-6055-42A4-B206-F09D0908676D}" srcOrd="0" destOrd="1" presId="urn:microsoft.com/office/officeart/2005/8/layout/list1"/>
    <dgm:cxn modelId="{D9B33E11-A8A0-4C6F-BD82-CA68DB9D05FC}" srcId="{512C0210-08B9-425F-B8EC-D1184887C5F4}" destId="{3AAD3F96-BCFC-42E1-95E8-435474544CEE}" srcOrd="1" destOrd="0" parTransId="{E30BBE8B-B8E8-45DE-9FD5-B62B8D85E682}" sibTransId="{5E8A18A0-3AB9-467A-9231-0C18BB12E0A5}"/>
    <dgm:cxn modelId="{8D140443-8D20-4CF2-981B-315C528D682C}" type="presOf" srcId="{434D7570-178C-4BFA-B450-FCF9005DFFB0}" destId="{52375DB2-1992-40E4-8312-E27BFA0DB600}" srcOrd="1" destOrd="0" presId="urn:microsoft.com/office/officeart/2005/8/layout/list1"/>
    <dgm:cxn modelId="{1B718249-97B6-4C91-9E15-7FF96E10EA54}" srcId="{6806A3EF-ED39-4588-BCD4-4497982790E0}" destId="{434D7570-178C-4BFA-B450-FCF9005DFFB0}" srcOrd="0" destOrd="0" parTransId="{6B6FE7FB-CDBA-41C4-A8F6-D84ACFA3DC72}" sibTransId="{04E8AC4C-925C-49D1-95AA-AAEF6EA42F2B}"/>
    <dgm:cxn modelId="{6F782891-26CC-4F9B-BBB3-00FD752BFA92}" type="presOf" srcId="{178CAE8C-3A7B-4791-A09C-7688A322A22F}" destId="{B7BA5192-6055-42A4-B206-F09D0908676D}" srcOrd="0" destOrd="0" presId="urn:microsoft.com/office/officeart/2005/8/layout/list1"/>
    <dgm:cxn modelId="{60B65194-8A03-4527-9CFC-97B2E01B7BA5}" srcId="{6806A3EF-ED39-4588-BCD4-4497982790E0}" destId="{512C0210-08B9-425F-B8EC-D1184887C5F4}" srcOrd="1" destOrd="0" parTransId="{12142ECA-63E7-4853-85F4-59657AF3F391}" sibTransId="{2793E8C1-81D7-4397-83ED-0C66846B1DD2}"/>
    <dgm:cxn modelId="{DA8C069C-636D-4249-9E3C-57ABDC062656}" type="presOf" srcId="{512C0210-08B9-425F-B8EC-D1184887C5F4}" destId="{064B16E6-2469-45DC-878C-D5B503161A8E}" srcOrd="1" destOrd="0" presId="urn:microsoft.com/office/officeart/2005/8/layout/list1"/>
    <dgm:cxn modelId="{556FEBBA-C29D-4D44-A5CD-F00B1723D2E7}" type="presOf" srcId="{434D7570-178C-4BFA-B450-FCF9005DFFB0}" destId="{94430327-BB19-404D-8D4C-F7D21A016E63}" srcOrd="0" destOrd="0" presId="urn:microsoft.com/office/officeart/2005/8/layout/list1"/>
    <dgm:cxn modelId="{A51269C6-FB06-40DD-8E56-F69D229D8C68}" type="presOf" srcId="{6806A3EF-ED39-4588-BCD4-4497982790E0}" destId="{EA4A175B-22FB-4A17-A722-F8F77C07E91C}" srcOrd="0" destOrd="0" presId="urn:microsoft.com/office/officeart/2005/8/layout/list1"/>
    <dgm:cxn modelId="{88BBB5D7-3AC6-4BC0-80A3-5DF120E7E06C}" srcId="{512C0210-08B9-425F-B8EC-D1184887C5F4}" destId="{178CAE8C-3A7B-4791-A09C-7688A322A22F}" srcOrd="0" destOrd="0" parTransId="{CC2227CF-6C87-4ED1-9F21-7E59BFC62049}" sibTransId="{9EA0A9C2-7ACC-43A4-BD5D-68D266097B6B}"/>
    <dgm:cxn modelId="{5C3138F5-B1C1-49C0-A936-6F99E1656EB3}" type="presOf" srcId="{512C0210-08B9-425F-B8EC-D1184887C5F4}" destId="{86A37D41-3BCF-41E8-96D4-FC87612B84BF}" srcOrd="0" destOrd="0" presId="urn:microsoft.com/office/officeart/2005/8/layout/list1"/>
    <dgm:cxn modelId="{8EE60ECD-B403-45FB-8835-78A2E295D334}" type="presParOf" srcId="{EA4A175B-22FB-4A17-A722-F8F77C07E91C}" destId="{E5C07B24-504D-4B75-8089-C316171CCB0F}" srcOrd="0" destOrd="0" presId="urn:microsoft.com/office/officeart/2005/8/layout/list1"/>
    <dgm:cxn modelId="{8417943D-21FA-4E25-A8A9-8888EBE8561C}" type="presParOf" srcId="{E5C07B24-504D-4B75-8089-C316171CCB0F}" destId="{94430327-BB19-404D-8D4C-F7D21A016E63}" srcOrd="0" destOrd="0" presId="urn:microsoft.com/office/officeart/2005/8/layout/list1"/>
    <dgm:cxn modelId="{9EED2347-0987-4A5E-ACD2-F24DC6D29EC8}" type="presParOf" srcId="{E5C07B24-504D-4B75-8089-C316171CCB0F}" destId="{52375DB2-1992-40E4-8312-E27BFA0DB600}" srcOrd="1" destOrd="0" presId="urn:microsoft.com/office/officeart/2005/8/layout/list1"/>
    <dgm:cxn modelId="{BBADAD41-BF25-4E4A-AD92-1614A2E61569}" type="presParOf" srcId="{EA4A175B-22FB-4A17-A722-F8F77C07E91C}" destId="{D09C6F0E-CB9E-427E-8EFC-F9A968893AF4}" srcOrd="1" destOrd="0" presId="urn:microsoft.com/office/officeart/2005/8/layout/list1"/>
    <dgm:cxn modelId="{3D34AC01-B233-428C-9B67-B2C7ACA20B0E}" type="presParOf" srcId="{EA4A175B-22FB-4A17-A722-F8F77C07E91C}" destId="{FD6F03E1-F29D-4594-AB2C-B701983199D9}" srcOrd="2" destOrd="0" presId="urn:microsoft.com/office/officeart/2005/8/layout/list1"/>
    <dgm:cxn modelId="{3EFFA2D3-4D6E-42BC-BA40-E14ED319337C}" type="presParOf" srcId="{EA4A175B-22FB-4A17-A722-F8F77C07E91C}" destId="{B2BBE133-5F45-4D8D-B6DC-7719A67F1BA7}" srcOrd="3" destOrd="0" presId="urn:microsoft.com/office/officeart/2005/8/layout/list1"/>
    <dgm:cxn modelId="{D3BCF066-3D61-489F-9989-402975D7308E}" type="presParOf" srcId="{EA4A175B-22FB-4A17-A722-F8F77C07E91C}" destId="{663EDFCE-9E50-4652-85E7-3527E1689549}" srcOrd="4" destOrd="0" presId="urn:microsoft.com/office/officeart/2005/8/layout/list1"/>
    <dgm:cxn modelId="{00521415-E3E7-4B98-970A-8ED7DCD90D11}" type="presParOf" srcId="{663EDFCE-9E50-4652-85E7-3527E1689549}" destId="{86A37D41-3BCF-41E8-96D4-FC87612B84BF}" srcOrd="0" destOrd="0" presId="urn:microsoft.com/office/officeart/2005/8/layout/list1"/>
    <dgm:cxn modelId="{738FB7DD-39E6-4559-9BA7-063FC8831A1D}" type="presParOf" srcId="{663EDFCE-9E50-4652-85E7-3527E1689549}" destId="{064B16E6-2469-45DC-878C-D5B503161A8E}" srcOrd="1" destOrd="0" presId="urn:microsoft.com/office/officeart/2005/8/layout/list1"/>
    <dgm:cxn modelId="{B7DEF9D7-28C2-4DB6-85A4-872FE082D11B}" type="presParOf" srcId="{EA4A175B-22FB-4A17-A722-F8F77C07E91C}" destId="{6A31C95F-084C-4F16-8BAD-C84A6E18A634}" srcOrd="5" destOrd="0" presId="urn:microsoft.com/office/officeart/2005/8/layout/list1"/>
    <dgm:cxn modelId="{1EF88E7E-B452-4251-99DE-EB07A6048A1C}" type="presParOf" srcId="{EA4A175B-22FB-4A17-A722-F8F77C07E91C}" destId="{B7BA5192-6055-42A4-B206-F09D0908676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38826-E33D-4B63-A15C-9A88318FF8D1}">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Easy-to-read summary of your credit accounts and debts</a:t>
          </a:r>
        </a:p>
      </dsp:txBody>
      <dsp:txXfrm>
        <a:off x="0" y="39687"/>
        <a:ext cx="3286125" cy="1971675"/>
      </dsp:txXfrm>
    </dsp:sp>
    <dsp:sp modelId="{65B97C81-E4C6-4906-B44F-10E14C6CDC61}">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Information compiled by a credit bureau from merchants, utility companies, banks, court records, and creditors about your payment history</a:t>
          </a:r>
        </a:p>
      </dsp:txBody>
      <dsp:txXfrm>
        <a:off x="3614737" y="39687"/>
        <a:ext cx="3286125" cy="1971675"/>
      </dsp:txXfrm>
    </dsp:sp>
    <dsp:sp modelId="{C9A32CEF-E218-4836-9B6D-4B4C024AA140}">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The “behind the scenes” information on your score</a:t>
          </a:r>
        </a:p>
      </dsp:txBody>
      <dsp:txXfrm>
        <a:off x="7229475" y="39687"/>
        <a:ext cx="3286125" cy="1971675"/>
      </dsp:txXfrm>
    </dsp:sp>
    <dsp:sp modelId="{23C3C0BE-060F-4058-8CBD-7B210DD39D95}">
      <dsp:nvSpPr>
        <dsp:cNvPr id="0" name=""/>
        <dsp:cNvSpPr/>
      </dsp:nvSpPr>
      <dsp:spPr>
        <a:xfrm>
          <a:off x="0"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A report that details your financial behaviors</a:t>
          </a:r>
        </a:p>
        <a:p>
          <a:pPr marL="171450" lvl="1" indent="-171450" algn="l" defTabSz="711200">
            <a:lnSpc>
              <a:spcPct val="90000"/>
            </a:lnSpc>
            <a:spcBef>
              <a:spcPct val="0"/>
            </a:spcBef>
            <a:spcAft>
              <a:spcPct val="15000"/>
            </a:spcAft>
            <a:buChar char="•"/>
          </a:pPr>
          <a:r>
            <a:rPr lang="en-US" sz="1600" kern="1200"/>
            <a:t>Do you repay debts as agreed?</a:t>
          </a:r>
        </a:p>
        <a:p>
          <a:pPr marL="171450" lvl="1" indent="-171450" algn="l" defTabSz="711200">
            <a:lnSpc>
              <a:spcPct val="90000"/>
            </a:lnSpc>
            <a:spcBef>
              <a:spcPct val="0"/>
            </a:spcBef>
            <a:spcAft>
              <a:spcPct val="15000"/>
            </a:spcAft>
            <a:buChar char="•"/>
          </a:pPr>
          <a:r>
            <a:rPr lang="en-US" sz="1600" kern="1200"/>
            <a:t>Any late payments?</a:t>
          </a:r>
        </a:p>
        <a:p>
          <a:pPr marL="171450" lvl="1" indent="-171450" algn="l" defTabSz="711200">
            <a:lnSpc>
              <a:spcPct val="90000"/>
            </a:lnSpc>
            <a:spcBef>
              <a:spcPct val="0"/>
            </a:spcBef>
            <a:spcAft>
              <a:spcPct val="15000"/>
            </a:spcAft>
            <a:buChar char="•"/>
          </a:pPr>
          <a:r>
            <a:rPr lang="en-US" sz="1600" kern="1200"/>
            <a:t>Anything in collections?</a:t>
          </a:r>
        </a:p>
        <a:p>
          <a:pPr marL="171450" lvl="1" indent="-171450" algn="l" defTabSz="711200">
            <a:lnSpc>
              <a:spcPct val="90000"/>
            </a:lnSpc>
            <a:spcBef>
              <a:spcPct val="0"/>
            </a:spcBef>
            <a:spcAft>
              <a:spcPct val="15000"/>
            </a:spcAft>
            <a:buChar char="•"/>
          </a:pPr>
          <a:r>
            <a:rPr lang="en-US" sz="1600" kern="1200"/>
            <a:t>Etc.</a:t>
          </a:r>
        </a:p>
      </dsp:txBody>
      <dsp:txXfrm>
        <a:off x="0" y="2339975"/>
        <a:ext cx="3286125" cy="1971675"/>
      </dsp:txXfrm>
    </dsp:sp>
    <dsp:sp modelId="{D19DCC7D-D203-4E19-A943-0159C548A0E6}">
      <dsp:nvSpPr>
        <dsp:cNvPr id="0" name=""/>
        <dsp:cNvSpPr/>
      </dsp:nvSpPr>
      <dsp:spPr>
        <a:xfrm>
          <a:off x="3614737"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Creditors provide your history/info to the 3 credit reporting agencies</a:t>
          </a:r>
        </a:p>
      </dsp:txBody>
      <dsp:txXfrm>
        <a:off x="3614737" y="2339975"/>
        <a:ext cx="3286125" cy="1971675"/>
      </dsp:txXfrm>
    </dsp:sp>
    <dsp:sp modelId="{368CC697-D043-4F9D-AC06-A03305931541}">
      <dsp:nvSpPr>
        <dsp:cNvPr id="0" name=""/>
        <dsp:cNvSpPr/>
      </dsp:nvSpPr>
      <dsp:spPr>
        <a:xfrm>
          <a:off x="7229475"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Public records also provide information</a:t>
          </a:r>
        </a:p>
      </dsp:txBody>
      <dsp:txXfrm>
        <a:off x="7229475" y="2339975"/>
        <a:ext cx="3286125" cy="19716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84FC0-E2D7-4204-8503-FEE98A0E1FF4}">
      <dsp:nvSpPr>
        <dsp:cNvPr id="0" name=""/>
        <dsp:cNvSpPr/>
      </dsp:nvSpPr>
      <dsp:spPr>
        <a:xfrm>
          <a:off x="0" y="671"/>
          <a:ext cx="6263640" cy="157238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29EC1B-4304-4203-BD17-8592EBC5019A}">
      <dsp:nvSpPr>
        <dsp:cNvPr id="0" name=""/>
        <dsp:cNvSpPr/>
      </dsp:nvSpPr>
      <dsp:spPr>
        <a:xfrm>
          <a:off x="475646" y="354458"/>
          <a:ext cx="864811" cy="8648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12E98B-F6AF-48AC-937A-9AFDC478F2BD}">
      <dsp:nvSpPr>
        <dsp:cNvPr id="0" name=""/>
        <dsp:cNvSpPr/>
      </dsp:nvSpPr>
      <dsp:spPr>
        <a:xfrm>
          <a:off x="1816103" y="67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933450">
            <a:lnSpc>
              <a:spcPct val="90000"/>
            </a:lnSpc>
            <a:spcBef>
              <a:spcPct val="0"/>
            </a:spcBef>
            <a:spcAft>
              <a:spcPct val="35000"/>
            </a:spcAft>
            <a:buNone/>
          </a:pPr>
          <a:r>
            <a:rPr lang="en-US" sz="2100" kern="1200"/>
            <a:t>Can you pay off balance in full? </a:t>
          </a:r>
        </a:p>
      </dsp:txBody>
      <dsp:txXfrm>
        <a:off x="1816103" y="671"/>
        <a:ext cx="4447536" cy="1572384"/>
      </dsp:txXfrm>
    </dsp:sp>
    <dsp:sp modelId="{C6C4CD27-24A0-437B-93C4-2CE6B3B8ED15}">
      <dsp:nvSpPr>
        <dsp:cNvPr id="0" name=""/>
        <dsp:cNvSpPr/>
      </dsp:nvSpPr>
      <dsp:spPr>
        <a:xfrm>
          <a:off x="0" y="1966151"/>
          <a:ext cx="6263640" cy="157238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59CE1D-5A7E-4230-BB8A-65ACB081FDC5}">
      <dsp:nvSpPr>
        <dsp:cNvPr id="0" name=""/>
        <dsp:cNvSpPr/>
      </dsp:nvSpPr>
      <dsp:spPr>
        <a:xfrm>
          <a:off x="475646" y="2319938"/>
          <a:ext cx="864811" cy="8648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548941-18DA-4FB4-8A62-64FD7F02BF78}">
      <dsp:nvSpPr>
        <dsp:cNvPr id="0" name=""/>
        <dsp:cNvSpPr/>
      </dsp:nvSpPr>
      <dsp:spPr>
        <a:xfrm>
          <a:off x="1816103" y="196615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933450">
            <a:lnSpc>
              <a:spcPct val="90000"/>
            </a:lnSpc>
            <a:spcBef>
              <a:spcPct val="0"/>
            </a:spcBef>
            <a:spcAft>
              <a:spcPct val="35000"/>
            </a:spcAft>
            <a:buNone/>
          </a:pPr>
          <a:r>
            <a:rPr lang="en-US" sz="2100" kern="1200"/>
            <a:t>If so, offer this if they promise to remove from credit report</a:t>
          </a:r>
        </a:p>
      </dsp:txBody>
      <dsp:txXfrm>
        <a:off x="1816103" y="1966151"/>
        <a:ext cx="4447536" cy="1572384"/>
      </dsp:txXfrm>
    </dsp:sp>
    <dsp:sp modelId="{D340F535-C383-4CF1-88F4-CFCE9E541010}">
      <dsp:nvSpPr>
        <dsp:cNvPr id="0" name=""/>
        <dsp:cNvSpPr/>
      </dsp:nvSpPr>
      <dsp:spPr>
        <a:xfrm>
          <a:off x="0" y="3931632"/>
          <a:ext cx="6263640" cy="157238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BCAEFE-BB4C-47E7-A8DC-9A4A7F68C95F}">
      <dsp:nvSpPr>
        <dsp:cNvPr id="0" name=""/>
        <dsp:cNvSpPr/>
      </dsp:nvSpPr>
      <dsp:spPr>
        <a:xfrm>
          <a:off x="475646" y="4285418"/>
          <a:ext cx="864811" cy="8648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463D3C-1E4B-4B73-92B9-1E3D6B2F140A}">
      <dsp:nvSpPr>
        <dsp:cNvPr id="0" name=""/>
        <dsp:cNvSpPr/>
      </dsp:nvSpPr>
      <dsp:spPr>
        <a:xfrm>
          <a:off x="1816103" y="3931632"/>
          <a:ext cx="2818638"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933450">
            <a:lnSpc>
              <a:spcPct val="90000"/>
            </a:lnSpc>
            <a:spcBef>
              <a:spcPct val="0"/>
            </a:spcBef>
            <a:spcAft>
              <a:spcPct val="35000"/>
            </a:spcAft>
            <a:buNone/>
          </a:pPr>
          <a:r>
            <a:rPr lang="en-US" sz="2100" kern="1200"/>
            <a:t>Check for inaccuracies on dates, balance, terms, account numbers, etc.</a:t>
          </a:r>
        </a:p>
      </dsp:txBody>
      <dsp:txXfrm>
        <a:off x="1816103" y="3931632"/>
        <a:ext cx="2818638" cy="1572384"/>
      </dsp:txXfrm>
    </dsp:sp>
    <dsp:sp modelId="{4A0DC266-2929-4A67-887F-9630B0570BD5}">
      <dsp:nvSpPr>
        <dsp:cNvPr id="0" name=""/>
        <dsp:cNvSpPr/>
      </dsp:nvSpPr>
      <dsp:spPr>
        <a:xfrm>
          <a:off x="4634741" y="3931632"/>
          <a:ext cx="1628898"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488950">
            <a:lnSpc>
              <a:spcPct val="90000"/>
            </a:lnSpc>
            <a:spcBef>
              <a:spcPct val="0"/>
            </a:spcBef>
            <a:spcAft>
              <a:spcPct val="35000"/>
            </a:spcAft>
            <a:buNone/>
          </a:pPr>
          <a:r>
            <a:rPr lang="en-US" sz="1100" kern="1200"/>
            <a:t>Can dispute anything wrong to the credit bureau and they may remove it if they verify the inaccuracies (part of FCRA)</a:t>
          </a:r>
        </a:p>
      </dsp:txBody>
      <dsp:txXfrm>
        <a:off x="4634741" y="3931632"/>
        <a:ext cx="1628898" cy="15723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0B197-0853-4F6F-990C-64DAA0B718BD}">
      <dsp:nvSpPr>
        <dsp:cNvPr id="0" name=""/>
        <dsp:cNvSpPr/>
      </dsp:nvSpPr>
      <dsp:spPr>
        <a:xfrm>
          <a:off x="0" y="73075"/>
          <a:ext cx="6666833" cy="83422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Creditors/Lenders  </a:t>
          </a:r>
        </a:p>
      </dsp:txBody>
      <dsp:txXfrm>
        <a:off x="40724" y="113799"/>
        <a:ext cx="6585385" cy="752780"/>
      </dsp:txXfrm>
    </dsp:sp>
    <dsp:sp modelId="{F48FEE8E-49CF-42F4-B607-E7C7CD0C1237}">
      <dsp:nvSpPr>
        <dsp:cNvPr id="0" name=""/>
        <dsp:cNvSpPr/>
      </dsp:nvSpPr>
      <dsp:spPr>
        <a:xfrm>
          <a:off x="0" y="967783"/>
          <a:ext cx="6666833" cy="834228"/>
        </a:xfrm>
        <a:prstGeom prst="round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Employers</a:t>
          </a:r>
        </a:p>
      </dsp:txBody>
      <dsp:txXfrm>
        <a:off x="40724" y="1008507"/>
        <a:ext cx="6585385" cy="752780"/>
      </dsp:txXfrm>
    </dsp:sp>
    <dsp:sp modelId="{20D485FC-7AC7-4A84-B6E0-202A0278C7BE}">
      <dsp:nvSpPr>
        <dsp:cNvPr id="0" name=""/>
        <dsp:cNvSpPr/>
      </dsp:nvSpPr>
      <dsp:spPr>
        <a:xfrm>
          <a:off x="0" y="1862491"/>
          <a:ext cx="6666833" cy="834228"/>
        </a:xfrm>
        <a:prstGeom prst="round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Insurance companies</a:t>
          </a:r>
        </a:p>
      </dsp:txBody>
      <dsp:txXfrm>
        <a:off x="40724" y="1903215"/>
        <a:ext cx="6585385" cy="752780"/>
      </dsp:txXfrm>
    </dsp:sp>
    <dsp:sp modelId="{759D226C-323F-4D02-8999-6A4758B7E9C6}">
      <dsp:nvSpPr>
        <dsp:cNvPr id="0" name=""/>
        <dsp:cNvSpPr/>
      </dsp:nvSpPr>
      <dsp:spPr>
        <a:xfrm>
          <a:off x="0" y="2757200"/>
          <a:ext cx="6666833" cy="834228"/>
        </a:xfrm>
        <a:prstGeom prst="round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Landlords</a:t>
          </a:r>
        </a:p>
      </dsp:txBody>
      <dsp:txXfrm>
        <a:off x="40724" y="2797924"/>
        <a:ext cx="6585385" cy="752780"/>
      </dsp:txXfrm>
    </dsp:sp>
    <dsp:sp modelId="{BC9350FC-8CD1-46B3-B44B-1674D8083382}">
      <dsp:nvSpPr>
        <dsp:cNvPr id="0" name=""/>
        <dsp:cNvSpPr/>
      </dsp:nvSpPr>
      <dsp:spPr>
        <a:xfrm>
          <a:off x="0" y="3651908"/>
          <a:ext cx="6666833" cy="834228"/>
        </a:xfrm>
        <a:prstGeom prst="round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Utility companies</a:t>
          </a:r>
        </a:p>
      </dsp:txBody>
      <dsp:txXfrm>
        <a:off x="40724" y="3692632"/>
        <a:ext cx="6585385" cy="752780"/>
      </dsp:txXfrm>
    </dsp:sp>
    <dsp:sp modelId="{648354EA-D605-4485-B240-7D3760397DE0}">
      <dsp:nvSpPr>
        <dsp:cNvPr id="0" name=""/>
        <dsp:cNvSpPr/>
      </dsp:nvSpPr>
      <dsp:spPr>
        <a:xfrm>
          <a:off x="0" y="4546616"/>
          <a:ext cx="6666833" cy="834228"/>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Government agencies (for public assistance eligibility or collecting child support) </a:t>
          </a:r>
        </a:p>
      </dsp:txBody>
      <dsp:txXfrm>
        <a:off x="40724" y="4587340"/>
        <a:ext cx="6585385" cy="752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75DA4-33DF-4983-B377-8E9F55F9D189}">
      <dsp:nvSpPr>
        <dsp:cNvPr id="0" name=""/>
        <dsp:cNvSpPr/>
      </dsp:nvSpPr>
      <dsp:spPr>
        <a:xfrm>
          <a:off x="0" y="64386"/>
          <a:ext cx="5508710" cy="17341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So you can see what lenders, landlords, and companies see</a:t>
          </a:r>
        </a:p>
      </dsp:txBody>
      <dsp:txXfrm>
        <a:off x="84655" y="149041"/>
        <a:ext cx="5339400" cy="1564849"/>
      </dsp:txXfrm>
    </dsp:sp>
    <dsp:sp modelId="{535912B9-3A4C-4B60-8D12-EDB2F64E753E}">
      <dsp:nvSpPr>
        <dsp:cNvPr id="0" name=""/>
        <dsp:cNvSpPr/>
      </dsp:nvSpPr>
      <dsp:spPr>
        <a:xfrm>
          <a:off x="0" y="1887826"/>
          <a:ext cx="5508710" cy="173415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Gives you an idea on terms and interest rates you’ll be offered for big purchases</a:t>
          </a:r>
        </a:p>
      </dsp:txBody>
      <dsp:txXfrm>
        <a:off x="84655" y="1972481"/>
        <a:ext cx="5339400" cy="1564849"/>
      </dsp:txXfrm>
    </dsp:sp>
    <dsp:sp modelId="{91C445FA-BC97-413F-97AD-E2456B3F3CDA}">
      <dsp:nvSpPr>
        <dsp:cNvPr id="0" name=""/>
        <dsp:cNvSpPr/>
      </dsp:nvSpPr>
      <dsp:spPr>
        <a:xfrm>
          <a:off x="0" y="3711265"/>
          <a:ext cx="5508710" cy="173415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Gives you a chance to catch errors or spot identity theft</a:t>
          </a:r>
        </a:p>
      </dsp:txBody>
      <dsp:txXfrm>
        <a:off x="84655" y="3795920"/>
        <a:ext cx="5339400" cy="15648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2DF60-1654-47C4-8680-E530B5DADF46}">
      <dsp:nvSpPr>
        <dsp:cNvPr id="0" name=""/>
        <dsp:cNvSpPr/>
      </dsp:nvSpPr>
      <dsp:spPr>
        <a:xfrm>
          <a:off x="51" y="55279"/>
          <a:ext cx="4913783" cy="91461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a:t>3 credit bureaus: </a:t>
          </a:r>
        </a:p>
      </dsp:txBody>
      <dsp:txXfrm>
        <a:off x="51" y="55279"/>
        <a:ext cx="4913783" cy="914611"/>
      </dsp:txXfrm>
    </dsp:sp>
    <dsp:sp modelId="{D1AA182C-544B-4A5A-9FB2-31AC898B26F4}">
      <dsp:nvSpPr>
        <dsp:cNvPr id="0" name=""/>
        <dsp:cNvSpPr/>
      </dsp:nvSpPr>
      <dsp:spPr>
        <a:xfrm>
          <a:off x="51" y="969890"/>
          <a:ext cx="4913783" cy="33261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a:t>Equifax</a:t>
          </a:r>
        </a:p>
        <a:p>
          <a:pPr marL="228600" lvl="1" indent="-228600" algn="l" defTabSz="1111250">
            <a:lnSpc>
              <a:spcPct val="90000"/>
            </a:lnSpc>
            <a:spcBef>
              <a:spcPct val="0"/>
            </a:spcBef>
            <a:spcAft>
              <a:spcPct val="15000"/>
            </a:spcAft>
            <a:buChar char="•"/>
          </a:pPr>
          <a:r>
            <a:rPr lang="en-US" sz="2500" kern="1200"/>
            <a:t>Experian</a:t>
          </a:r>
        </a:p>
        <a:p>
          <a:pPr marL="228600" lvl="1" indent="-228600" algn="l" defTabSz="1111250">
            <a:lnSpc>
              <a:spcPct val="90000"/>
            </a:lnSpc>
            <a:spcBef>
              <a:spcPct val="0"/>
            </a:spcBef>
            <a:spcAft>
              <a:spcPct val="15000"/>
            </a:spcAft>
            <a:buChar char="•"/>
          </a:pPr>
          <a:r>
            <a:rPr lang="en-US" sz="2500" kern="1200"/>
            <a:t>TransUnion</a:t>
          </a:r>
        </a:p>
        <a:p>
          <a:pPr marL="228600" lvl="1" indent="-228600" algn="l" defTabSz="1111250">
            <a:lnSpc>
              <a:spcPct val="90000"/>
            </a:lnSpc>
            <a:spcBef>
              <a:spcPct val="0"/>
            </a:spcBef>
            <a:spcAft>
              <a:spcPct val="15000"/>
            </a:spcAft>
            <a:buChar char="•"/>
          </a:pPr>
          <a:r>
            <a:rPr lang="en-US" sz="2500" kern="1200"/>
            <a:t>Your credit report will </a:t>
          </a:r>
          <a:r>
            <a:rPr lang="en-US" sz="2500" i="1" kern="1200"/>
            <a:t>not</a:t>
          </a:r>
          <a:r>
            <a:rPr lang="en-US" sz="2500" kern="1200"/>
            <a:t> show your score</a:t>
          </a:r>
        </a:p>
      </dsp:txBody>
      <dsp:txXfrm>
        <a:off x="51" y="969890"/>
        <a:ext cx="4913783" cy="3326167"/>
      </dsp:txXfrm>
    </dsp:sp>
    <dsp:sp modelId="{A8C5D857-16D8-4754-AFC2-EBF110437645}">
      <dsp:nvSpPr>
        <dsp:cNvPr id="0" name=""/>
        <dsp:cNvSpPr/>
      </dsp:nvSpPr>
      <dsp:spPr>
        <a:xfrm>
          <a:off x="5601764" y="55279"/>
          <a:ext cx="4913783" cy="91461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a:t>All 3 reports can be found on </a:t>
          </a:r>
          <a:r>
            <a:rPr lang="en-US" sz="2500" b="1" kern="1200"/>
            <a:t>annualcreditreport.com</a:t>
          </a:r>
          <a:endParaRPr lang="en-US" sz="2500" kern="1200"/>
        </a:p>
      </dsp:txBody>
      <dsp:txXfrm>
        <a:off x="5601764" y="55279"/>
        <a:ext cx="4913783" cy="914611"/>
      </dsp:txXfrm>
    </dsp:sp>
    <dsp:sp modelId="{7E16689F-CE86-44FD-A40E-A7CFF92837D2}">
      <dsp:nvSpPr>
        <dsp:cNvPr id="0" name=""/>
        <dsp:cNvSpPr/>
      </dsp:nvSpPr>
      <dsp:spPr>
        <a:xfrm>
          <a:off x="5601764" y="969890"/>
          <a:ext cx="4913783" cy="33261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a:t>View each bureau’s report 1x/year (so 3 views for the year)</a:t>
          </a:r>
        </a:p>
        <a:p>
          <a:pPr marL="228600" lvl="1" indent="-228600" algn="l" defTabSz="1111250">
            <a:lnSpc>
              <a:spcPct val="90000"/>
            </a:lnSpc>
            <a:spcBef>
              <a:spcPct val="0"/>
            </a:spcBef>
            <a:spcAft>
              <a:spcPct val="15000"/>
            </a:spcAft>
            <a:buChar char="•"/>
          </a:pPr>
          <a:r>
            <a:rPr lang="en-US" sz="2500" kern="1200"/>
            <a:t>Why look at all 3?</a:t>
          </a:r>
        </a:p>
        <a:p>
          <a:pPr marL="457200" lvl="2" indent="-228600" algn="l" defTabSz="1111250">
            <a:lnSpc>
              <a:spcPct val="90000"/>
            </a:lnSpc>
            <a:spcBef>
              <a:spcPct val="0"/>
            </a:spcBef>
            <a:spcAft>
              <a:spcPct val="15000"/>
            </a:spcAft>
            <a:buChar char="•"/>
          </a:pPr>
          <a:r>
            <a:rPr lang="en-US" sz="2500" kern="1200" dirty="0"/>
            <a:t>Not every debt/account gets reported to all 3 bureaus</a:t>
          </a:r>
        </a:p>
        <a:p>
          <a:pPr marL="228600" lvl="1" indent="-228600" algn="l" defTabSz="1111250">
            <a:lnSpc>
              <a:spcPct val="90000"/>
            </a:lnSpc>
            <a:spcBef>
              <a:spcPct val="0"/>
            </a:spcBef>
            <a:spcAft>
              <a:spcPct val="15000"/>
            </a:spcAft>
            <a:buChar char="•"/>
          </a:pPr>
          <a:r>
            <a:rPr lang="en-US" sz="2500" kern="1200"/>
            <a:t>Note: one free view PER WEEK from all 3 bureaus until April 2022</a:t>
          </a:r>
        </a:p>
      </dsp:txBody>
      <dsp:txXfrm>
        <a:off x="5601764" y="969890"/>
        <a:ext cx="4913783" cy="33261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D6508-1D47-4ED7-9950-C52D32B5626E}">
      <dsp:nvSpPr>
        <dsp:cNvPr id="0" name=""/>
        <dsp:cNvSpPr/>
      </dsp:nvSpPr>
      <dsp:spPr>
        <a:xfrm>
          <a:off x="0" y="573796"/>
          <a:ext cx="1954288" cy="117257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Late/missed payments</a:t>
          </a:r>
        </a:p>
        <a:p>
          <a:pPr marL="114300" lvl="1" indent="-114300" algn="l" defTabSz="533400">
            <a:lnSpc>
              <a:spcPct val="90000"/>
            </a:lnSpc>
            <a:spcBef>
              <a:spcPct val="0"/>
            </a:spcBef>
            <a:spcAft>
              <a:spcPct val="15000"/>
            </a:spcAft>
            <a:buChar char="•"/>
          </a:pPr>
          <a:r>
            <a:rPr lang="en-US" sz="1200" kern="1200"/>
            <a:t>Delinquency=missing a single payment</a:t>
          </a:r>
        </a:p>
        <a:p>
          <a:pPr marL="114300" lvl="1" indent="-114300" algn="l" defTabSz="533400">
            <a:lnSpc>
              <a:spcPct val="90000"/>
            </a:lnSpc>
            <a:spcBef>
              <a:spcPct val="0"/>
            </a:spcBef>
            <a:spcAft>
              <a:spcPct val="15000"/>
            </a:spcAft>
            <a:buChar char="•"/>
          </a:pPr>
          <a:r>
            <a:rPr lang="en-US" sz="1200" kern="1200" dirty="0"/>
            <a:t>Default=Continuous missed payment</a:t>
          </a:r>
        </a:p>
      </dsp:txBody>
      <dsp:txXfrm>
        <a:off x="0" y="573796"/>
        <a:ext cx="1954288" cy="1172572"/>
      </dsp:txXfrm>
    </dsp:sp>
    <dsp:sp modelId="{1EF5AF00-DD11-4DAB-AA0C-6381F839CD7C}">
      <dsp:nvSpPr>
        <dsp:cNvPr id="0" name=""/>
        <dsp:cNvSpPr/>
      </dsp:nvSpPr>
      <dsp:spPr>
        <a:xfrm>
          <a:off x="2149716" y="573796"/>
          <a:ext cx="1954288" cy="1172572"/>
        </a:xfrm>
        <a:prstGeom prst="rect">
          <a:avLst/>
        </a:prstGeom>
        <a:solidFill>
          <a:schemeClr val="accent5">
            <a:hueOff val="-844818"/>
            <a:satOff val="-2177"/>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Charge-offs</a:t>
          </a:r>
        </a:p>
      </dsp:txBody>
      <dsp:txXfrm>
        <a:off x="2149716" y="573796"/>
        <a:ext cx="1954288" cy="1172572"/>
      </dsp:txXfrm>
    </dsp:sp>
    <dsp:sp modelId="{7FCE7990-4FC7-43D2-B142-75B08D0EAC3A}">
      <dsp:nvSpPr>
        <dsp:cNvPr id="0" name=""/>
        <dsp:cNvSpPr/>
      </dsp:nvSpPr>
      <dsp:spPr>
        <a:xfrm>
          <a:off x="4299433" y="573796"/>
          <a:ext cx="1954288" cy="1172572"/>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Accounts sent to collections (credit card, medical, student loans, etc.)</a:t>
          </a:r>
        </a:p>
      </dsp:txBody>
      <dsp:txXfrm>
        <a:off x="4299433" y="573796"/>
        <a:ext cx="1954288" cy="1172572"/>
      </dsp:txXfrm>
    </dsp:sp>
    <dsp:sp modelId="{B8662BB8-6F9E-44AB-AE60-D25F19A37C09}">
      <dsp:nvSpPr>
        <dsp:cNvPr id="0" name=""/>
        <dsp:cNvSpPr/>
      </dsp:nvSpPr>
      <dsp:spPr>
        <a:xfrm>
          <a:off x="0" y="1941798"/>
          <a:ext cx="1954288" cy="1172572"/>
        </a:xfrm>
        <a:prstGeom prst="rect">
          <a:avLst/>
        </a:prstGeom>
        <a:solidFill>
          <a:schemeClr val="accent5">
            <a:hueOff val="-2534453"/>
            <a:satOff val="-6532"/>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Accounts not being paid as agreed</a:t>
          </a:r>
        </a:p>
      </dsp:txBody>
      <dsp:txXfrm>
        <a:off x="0" y="1941798"/>
        <a:ext cx="1954288" cy="1172572"/>
      </dsp:txXfrm>
    </dsp:sp>
    <dsp:sp modelId="{92AE7192-E8DD-4B9C-9F40-0D89E461E146}">
      <dsp:nvSpPr>
        <dsp:cNvPr id="0" name=""/>
        <dsp:cNvSpPr/>
      </dsp:nvSpPr>
      <dsp:spPr>
        <a:xfrm>
          <a:off x="2149716" y="1941798"/>
          <a:ext cx="1954288" cy="1172572"/>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Bankruptcy </a:t>
          </a:r>
        </a:p>
      </dsp:txBody>
      <dsp:txXfrm>
        <a:off x="2149716" y="1941798"/>
        <a:ext cx="1954288" cy="1172572"/>
      </dsp:txXfrm>
    </dsp:sp>
    <dsp:sp modelId="{69F82ACA-DCB1-4F60-BC34-AC29681B2A76}">
      <dsp:nvSpPr>
        <dsp:cNvPr id="0" name=""/>
        <dsp:cNvSpPr/>
      </dsp:nvSpPr>
      <dsp:spPr>
        <a:xfrm>
          <a:off x="4299433" y="1941798"/>
          <a:ext cx="1954288" cy="1172572"/>
        </a:xfrm>
        <a:prstGeom prst="rect">
          <a:avLst/>
        </a:prstGeom>
        <a:solidFill>
          <a:schemeClr val="accent5">
            <a:hueOff val="-4224089"/>
            <a:satOff val="-10887"/>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Repossessions</a:t>
          </a:r>
        </a:p>
      </dsp:txBody>
      <dsp:txXfrm>
        <a:off x="4299433" y="1941798"/>
        <a:ext cx="1954288" cy="1172572"/>
      </dsp:txXfrm>
    </dsp:sp>
    <dsp:sp modelId="{43DE08DF-9F67-49AA-B932-859591786898}">
      <dsp:nvSpPr>
        <dsp:cNvPr id="0" name=""/>
        <dsp:cNvSpPr/>
      </dsp:nvSpPr>
      <dsp:spPr>
        <a:xfrm>
          <a:off x="0" y="3309800"/>
          <a:ext cx="1954288" cy="1172572"/>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Unpaid rent/evictions</a:t>
          </a:r>
        </a:p>
      </dsp:txBody>
      <dsp:txXfrm>
        <a:off x="0" y="3309800"/>
        <a:ext cx="1954288" cy="1172572"/>
      </dsp:txXfrm>
    </dsp:sp>
    <dsp:sp modelId="{DA672D0F-063C-4319-9F8C-7527A6E61BC2}">
      <dsp:nvSpPr>
        <dsp:cNvPr id="0" name=""/>
        <dsp:cNvSpPr/>
      </dsp:nvSpPr>
      <dsp:spPr>
        <a:xfrm>
          <a:off x="2149716" y="3309800"/>
          <a:ext cx="1954288" cy="1172572"/>
        </a:xfrm>
        <a:prstGeom prst="rect">
          <a:avLst/>
        </a:prstGeom>
        <a:solidFill>
          <a:schemeClr val="accent5">
            <a:hueOff val="-5913725"/>
            <a:satOff val="-15242"/>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Foreclosures</a:t>
          </a:r>
        </a:p>
      </dsp:txBody>
      <dsp:txXfrm>
        <a:off x="2149716" y="3309800"/>
        <a:ext cx="1954288" cy="1172572"/>
      </dsp:txXfrm>
    </dsp:sp>
    <dsp:sp modelId="{84AF4C11-C66A-4B46-A3A2-01733A8CE4EE}">
      <dsp:nvSpPr>
        <dsp:cNvPr id="0" name=""/>
        <dsp:cNvSpPr/>
      </dsp:nvSpPr>
      <dsp:spPr>
        <a:xfrm>
          <a:off x="4299433" y="3309800"/>
          <a:ext cx="1954288" cy="117257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Short sales or deed in lieu of foreclosure</a:t>
          </a:r>
        </a:p>
      </dsp:txBody>
      <dsp:txXfrm>
        <a:off x="4299433" y="3309800"/>
        <a:ext cx="1954288" cy="11725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3B775-07F0-4742-B914-3CF96B461447}">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Send a written dispute letter to the credit bureau</a:t>
          </a:r>
        </a:p>
        <a:p>
          <a:pPr marL="171450" lvl="1" indent="-171450" algn="l" defTabSz="800100">
            <a:lnSpc>
              <a:spcPct val="90000"/>
            </a:lnSpc>
            <a:spcBef>
              <a:spcPct val="0"/>
            </a:spcBef>
            <a:spcAft>
              <a:spcPct val="15000"/>
            </a:spcAft>
            <a:buChar char="•"/>
          </a:pPr>
          <a:r>
            <a:rPr lang="en-US" sz="1800" kern="1200"/>
            <a:t>They are legally required to investigate the matter and make necessary corrections</a:t>
          </a:r>
        </a:p>
      </dsp:txBody>
      <dsp:txXfrm>
        <a:off x="0" y="39687"/>
        <a:ext cx="3286125" cy="1971675"/>
      </dsp:txXfrm>
    </dsp:sp>
    <dsp:sp modelId="{1422A422-8DC2-4A86-BC1C-5C516572D676}">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Credit bureau will double check with the lender on your behalf, where they will verify it, make updates, or delete it</a:t>
          </a:r>
        </a:p>
      </dsp:txBody>
      <dsp:txXfrm>
        <a:off x="3614737" y="39687"/>
        <a:ext cx="3286125" cy="1971675"/>
      </dsp:txXfrm>
    </dsp:sp>
    <dsp:sp modelId="{991AEABE-66BB-4C88-96AC-3BEFF0FFD79A}">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About 30-day process</a:t>
          </a:r>
        </a:p>
      </dsp:txBody>
      <dsp:txXfrm>
        <a:off x="7229475" y="39687"/>
        <a:ext cx="3286125" cy="1971675"/>
      </dsp:txXfrm>
    </dsp:sp>
    <dsp:sp modelId="{AD92493F-7B46-4FE5-941E-2927DB3F9D2F}">
      <dsp:nvSpPr>
        <dsp:cNvPr id="0" name=""/>
        <dsp:cNvSpPr/>
      </dsp:nvSpPr>
      <dsp:spPr>
        <a:xfrm>
          <a:off x="1807368"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If lender says it’s correct, contact them directly to discuss discrepancy </a:t>
          </a:r>
        </a:p>
      </dsp:txBody>
      <dsp:txXfrm>
        <a:off x="1807368" y="2339975"/>
        <a:ext cx="3286125" cy="1971675"/>
      </dsp:txXfrm>
    </dsp:sp>
    <dsp:sp modelId="{001558F9-87AF-43C3-9850-C785CAE6647B}">
      <dsp:nvSpPr>
        <dsp:cNvPr id="0" name=""/>
        <dsp:cNvSpPr/>
      </dsp:nvSpPr>
      <dsp:spPr>
        <a:xfrm>
          <a:off x="5422106"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Can also send a statement letter to credit bureau to explain inaccuracy to be included on credit report (free)  </a:t>
          </a:r>
        </a:p>
      </dsp:txBody>
      <dsp:txXfrm>
        <a:off x="5422106" y="2339975"/>
        <a:ext cx="3286125" cy="19716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E411B-EB60-423D-8E8D-5260AC8FDD68}">
      <dsp:nvSpPr>
        <dsp:cNvPr id="0" name=""/>
        <dsp:cNvSpPr/>
      </dsp:nvSpPr>
      <dsp:spPr>
        <a:xfrm>
          <a:off x="0" y="4169649"/>
          <a:ext cx="5605400" cy="136857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Depends on debt</a:t>
          </a:r>
        </a:p>
      </dsp:txBody>
      <dsp:txXfrm>
        <a:off x="0" y="4169649"/>
        <a:ext cx="5605400" cy="739028"/>
      </dsp:txXfrm>
    </dsp:sp>
    <dsp:sp modelId="{B38010D9-EAB9-44C9-AB02-CAF9D0AC90FE}">
      <dsp:nvSpPr>
        <dsp:cNvPr id="0" name=""/>
        <dsp:cNvSpPr/>
      </dsp:nvSpPr>
      <dsp:spPr>
        <a:xfrm>
          <a:off x="2737" y="4881307"/>
          <a:ext cx="1866642" cy="62954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4 years: revolving debts</a:t>
          </a:r>
        </a:p>
      </dsp:txBody>
      <dsp:txXfrm>
        <a:off x="2737" y="4881307"/>
        <a:ext cx="1866642" cy="629543"/>
      </dsp:txXfrm>
    </dsp:sp>
    <dsp:sp modelId="{907AFA99-C138-4262-9395-B676A6274643}">
      <dsp:nvSpPr>
        <dsp:cNvPr id="0" name=""/>
        <dsp:cNvSpPr/>
      </dsp:nvSpPr>
      <dsp:spPr>
        <a:xfrm>
          <a:off x="1869379" y="4881307"/>
          <a:ext cx="1866642" cy="629543"/>
        </a:xfrm>
        <a:prstGeom prst="rect">
          <a:avLst/>
        </a:prstGeom>
        <a:solidFill>
          <a:schemeClr val="accent5">
            <a:tint val="40000"/>
            <a:alpha val="90000"/>
            <a:hueOff val="-1684941"/>
            <a:satOff val="-5708"/>
            <a:lumOff val="-732"/>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5 years: written contracts such as personal loans</a:t>
          </a:r>
        </a:p>
      </dsp:txBody>
      <dsp:txXfrm>
        <a:off x="1869379" y="4881307"/>
        <a:ext cx="1866642" cy="629543"/>
      </dsp:txXfrm>
    </dsp:sp>
    <dsp:sp modelId="{B0F442BA-EC13-41CD-96BA-20EEEDE59B1C}">
      <dsp:nvSpPr>
        <dsp:cNvPr id="0" name=""/>
        <dsp:cNvSpPr/>
      </dsp:nvSpPr>
      <dsp:spPr>
        <a:xfrm>
          <a:off x="3736021" y="4881307"/>
          <a:ext cx="1866642" cy="629543"/>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Moved? Check with a consumer lawyer </a:t>
          </a:r>
        </a:p>
      </dsp:txBody>
      <dsp:txXfrm>
        <a:off x="3736021" y="4881307"/>
        <a:ext cx="1866642" cy="629543"/>
      </dsp:txXfrm>
    </dsp:sp>
    <dsp:sp modelId="{27D752A1-1B7B-45B8-B075-10EAD0890811}">
      <dsp:nvSpPr>
        <dsp:cNvPr id="0" name=""/>
        <dsp:cNvSpPr/>
      </dsp:nvSpPr>
      <dsp:spPr>
        <a:xfrm rot="10800000">
          <a:off x="0" y="2085314"/>
          <a:ext cx="5605400" cy="2104863"/>
        </a:xfrm>
        <a:prstGeom prst="upArrowCallou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Point when a debt can no longer be successfully sued</a:t>
          </a:r>
        </a:p>
      </dsp:txBody>
      <dsp:txXfrm rot="-10800000">
        <a:off x="0" y="2085314"/>
        <a:ext cx="5605400" cy="738807"/>
      </dsp:txXfrm>
    </dsp:sp>
    <dsp:sp modelId="{620328DE-F13F-4014-A024-9FD3D715C074}">
      <dsp:nvSpPr>
        <dsp:cNvPr id="0" name=""/>
        <dsp:cNvSpPr/>
      </dsp:nvSpPr>
      <dsp:spPr>
        <a:xfrm>
          <a:off x="0" y="2824121"/>
          <a:ext cx="2802700" cy="629354"/>
        </a:xfrm>
        <a:prstGeom prst="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May try to scare you and sue anyway</a:t>
          </a:r>
        </a:p>
      </dsp:txBody>
      <dsp:txXfrm>
        <a:off x="0" y="2824121"/>
        <a:ext cx="2802700" cy="629354"/>
      </dsp:txXfrm>
    </dsp:sp>
    <dsp:sp modelId="{8E13DB06-AB60-449B-AAEC-B174E039C0AE}">
      <dsp:nvSpPr>
        <dsp:cNvPr id="0" name=""/>
        <dsp:cNvSpPr/>
      </dsp:nvSpPr>
      <dsp:spPr>
        <a:xfrm>
          <a:off x="2802700" y="2824121"/>
          <a:ext cx="2802700" cy="629354"/>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Repaying it or signing a payment agreement restarts the time period</a:t>
          </a:r>
        </a:p>
      </dsp:txBody>
      <dsp:txXfrm>
        <a:off x="2802700" y="2824121"/>
        <a:ext cx="2802700" cy="629354"/>
      </dsp:txXfrm>
    </dsp:sp>
    <dsp:sp modelId="{A4019470-40E4-4295-AAF3-DC0076C0D910}">
      <dsp:nvSpPr>
        <dsp:cNvPr id="0" name=""/>
        <dsp:cNvSpPr/>
      </dsp:nvSpPr>
      <dsp:spPr>
        <a:xfrm rot="10800000">
          <a:off x="0" y="979"/>
          <a:ext cx="5605400" cy="2104863"/>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Different from the 7-year rule on credit reports</a:t>
          </a:r>
        </a:p>
      </dsp:txBody>
      <dsp:txXfrm rot="10800000">
        <a:off x="0" y="979"/>
        <a:ext cx="5605400" cy="13676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28E2C-9FC0-48AE-BC07-C2FD7CFAF604}">
      <dsp:nvSpPr>
        <dsp:cNvPr id="0" name=""/>
        <dsp:cNvSpPr/>
      </dsp:nvSpPr>
      <dsp:spPr>
        <a:xfrm>
          <a:off x="0" y="4366"/>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EE234C-3374-40B0-9660-D1FF5E9FE464}">
      <dsp:nvSpPr>
        <dsp:cNvPr id="0" name=""/>
        <dsp:cNvSpPr/>
      </dsp:nvSpPr>
      <dsp:spPr>
        <a:xfrm>
          <a:off x="281355" y="213639"/>
          <a:ext cx="511556" cy="5115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2542E2-6D27-48E8-B8ED-C26009F2FF0B}">
      <dsp:nvSpPr>
        <dsp:cNvPr id="0" name=""/>
        <dsp:cNvSpPr/>
      </dsp:nvSpPr>
      <dsp:spPr>
        <a:xfrm>
          <a:off x="1074268" y="4366"/>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100000"/>
            </a:lnSpc>
            <a:spcBef>
              <a:spcPct val="0"/>
            </a:spcBef>
            <a:spcAft>
              <a:spcPct val="35000"/>
            </a:spcAft>
            <a:buNone/>
          </a:pPr>
          <a:r>
            <a:rPr lang="en-US" sz="1900" kern="1200"/>
            <a:t>Stays on report for 7 years</a:t>
          </a:r>
        </a:p>
      </dsp:txBody>
      <dsp:txXfrm>
        <a:off x="1074268" y="4366"/>
        <a:ext cx="5170996" cy="930102"/>
      </dsp:txXfrm>
    </dsp:sp>
    <dsp:sp modelId="{20AA9CA3-677E-41C2-ADE8-D5F2105859B1}">
      <dsp:nvSpPr>
        <dsp:cNvPr id="0" name=""/>
        <dsp:cNvSpPr/>
      </dsp:nvSpPr>
      <dsp:spPr>
        <a:xfrm>
          <a:off x="0" y="1166994"/>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D80220-6886-42A4-85FD-BAA98529DB68}">
      <dsp:nvSpPr>
        <dsp:cNvPr id="0" name=""/>
        <dsp:cNvSpPr/>
      </dsp:nvSpPr>
      <dsp:spPr>
        <a:xfrm>
          <a:off x="281355" y="1376267"/>
          <a:ext cx="511556" cy="5115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38E9FA-0546-4F7A-857E-CBD6A55D0CD3}">
      <dsp:nvSpPr>
        <dsp:cNvPr id="0" name=""/>
        <dsp:cNvSpPr/>
      </dsp:nvSpPr>
      <dsp:spPr>
        <a:xfrm>
          <a:off x="1074268" y="1166994"/>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100000"/>
            </a:lnSpc>
            <a:spcBef>
              <a:spcPct val="0"/>
            </a:spcBef>
            <a:spcAft>
              <a:spcPct val="35000"/>
            </a:spcAft>
            <a:buNone/>
          </a:pPr>
          <a:r>
            <a:rPr lang="en-US" sz="1900" kern="1200"/>
            <a:t>Will be updated to “paid” with a zero balance in 1-2 months</a:t>
          </a:r>
        </a:p>
      </dsp:txBody>
      <dsp:txXfrm>
        <a:off x="1074268" y="1166994"/>
        <a:ext cx="5170996" cy="930102"/>
      </dsp:txXfrm>
    </dsp:sp>
    <dsp:sp modelId="{5EBC0595-F1A8-453D-B31C-A89F0482965C}">
      <dsp:nvSpPr>
        <dsp:cNvPr id="0" name=""/>
        <dsp:cNvSpPr/>
      </dsp:nvSpPr>
      <dsp:spPr>
        <a:xfrm>
          <a:off x="0" y="2329622"/>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50A414-5AA2-426F-97D2-2E635BD79B53}">
      <dsp:nvSpPr>
        <dsp:cNvPr id="0" name=""/>
        <dsp:cNvSpPr/>
      </dsp:nvSpPr>
      <dsp:spPr>
        <a:xfrm>
          <a:off x="281355" y="2538895"/>
          <a:ext cx="511556" cy="5115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0920AB-4C0C-491F-AADC-E18F24D4D0F6}">
      <dsp:nvSpPr>
        <dsp:cNvPr id="0" name=""/>
        <dsp:cNvSpPr/>
      </dsp:nvSpPr>
      <dsp:spPr>
        <a:xfrm>
          <a:off x="1074268" y="2329622"/>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100000"/>
            </a:lnSpc>
            <a:spcBef>
              <a:spcPct val="0"/>
            </a:spcBef>
            <a:spcAft>
              <a:spcPct val="35000"/>
            </a:spcAft>
            <a:buNone/>
          </a:pPr>
          <a:r>
            <a:rPr lang="en-US" sz="1900" kern="1200"/>
            <a:t>Collection agency should notify the credit bureaus</a:t>
          </a:r>
        </a:p>
      </dsp:txBody>
      <dsp:txXfrm>
        <a:off x="1074268" y="2329622"/>
        <a:ext cx="5170996" cy="930102"/>
      </dsp:txXfrm>
    </dsp:sp>
    <dsp:sp modelId="{C85FD9E0-242F-40B4-A650-16BAF3A0BDD4}">
      <dsp:nvSpPr>
        <dsp:cNvPr id="0" name=""/>
        <dsp:cNvSpPr/>
      </dsp:nvSpPr>
      <dsp:spPr>
        <a:xfrm>
          <a:off x="0" y="3492250"/>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433ED6-1B75-4B81-B04E-9D7A185FC8AA}">
      <dsp:nvSpPr>
        <dsp:cNvPr id="0" name=""/>
        <dsp:cNvSpPr/>
      </dsp:nvSpPr>
      <dsp:spPr>
        <a:xfrm>
          <a:off x="281355" y="3701523"/>
          <a:ext cx="511556" cy="5115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96C350-CDEB-477A-8410-5B14353A5393}">
      <dsp:nvSpPr>
        <dsp:cNvPr id="0" name=""/>
        <dsp:cNvSpPr/>
      </dsp:nvSpPr>
      <dsp:spPr>
        <a:xfrm>
          <a:off x="1074268" y="3492250"/>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100000"/>
            </a:lnSpc>
            <a:spcBef>
              <a:spcPct val="0"/>
            </a:spcBef>
            <a:spcAft>
              <a:spcPct val="35000"/>
            </a:spcAft>
            <a:buNone/>
          </a:pPr>
          <a:r>
            <a:rPr lang="en-US" sz="1900" kern="1200"/>
            <a:t>If not, contact the bureaus and have proof of payment ready</a:t>
          </a:r>
        </a:p>
      </dsp:txBody>
      <dsp:txXfrm>
        <a:off x="1074268" y="3492250"/>
        <a:ext cx="5170996" cy="930102"/>
      </dsp:txXfrm>
    </dsp:sp>
    <dsp:sp modelId="{4FEE6543-3A4F-42BB-99DF-032EC6BF6123}">
      <dsp:nvSpPr>
        <dsp:cNvPr id="0" name=""/>
        <dsp:cNvSpPr/>
      </dsp:nvSpPr>
      <dsp:spPr>
        <a:xfrm>
          <a:off x="0" y="4654878"/>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B9C116-D146-4A96-9E6E-C7F217DAA949}">
      <dsp:nvSpPr>
        <dsp:cNvPr id="0" name=""/>
        <dsp:cNvSpPr/>
      </dsp:nvSpPr>
      <dsp:spPr>
        <a:xfrm>
          <a:off x="281355" y="4864151"/>
          <a:ext cx="511556" cy="5115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80067A-AD4D-487E-93E9-F25A7F965AD7}">
      <dsp:nvSpPr>
        <dsp:cNvPr id="0" name=""/>
        <dsp:cNvSpPr/>
      </dsp:nvSpPr>
      <dsp:spPr>
        <a:xfrm>
          <a:off x="1074268" y="4654878"/>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844550">
            <a:lnSpc>
              <a:spcPct val="100000"/>
            </a:lnSpc>
            <a:spcBef>
              <a:spcPct val="0"/>
            </a:spcBef>
            <a:spcAft>
              <a:spcPct val="35000"/>
            </a:spcAft>
            <a:buNone/>
          </a:pPr>
          <a:endParaRPr lang="en-US" sz="1900" kern="1200"/>
        </a:p>
      </dsp:txBody>
      <dsp:txXfrm>
        <a:off x="1074268" y="4654878"/>
        <a:ext cx="5170996" cy="9301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F03E1-F29D-4594-AB2C-B701983199D9}">
      <dsp:nvSpPr>
        <dsp:cNvPr id="0" name=""/>
        <dsp:cNvSpPr/>
      </dsp:nvSpPr>
      <dsp:spPr>
        <a:xfrm>
          <a:off x="0" y="1228418"/>
          <a:ext cx="6263640" cy="655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375DB2-1992-40E4-8312-E27BFA0DB600}">
      <dsp:nvSpPr>
        <dsp:cNvPr id="0" name=""/>
        <dsp:cNvSpPr/>
      </dsp:nvSpPr>
      <dsp:spPr>
        <a:xfrm>
          <a:off x="313182" y="844658"/>
          <a:ext cx="4384548" cy="7675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1155700">
            <a:lnSpc>
              <a:spcPct val="90000"/>
            </a:lnSpc>
            <a:spcBef>
              <a:spcPct val="0"/>
            </a:spcBef>
            <a:spcAft>
              <a:spcPct val="35000"/>
            </a:spcAft>
            <a:buNone/>
          </a:pPr>
          <a:r>
            <a:rPr lang="en-US" sz="2600" kern="1200"/>
            <a:t>Stays on for 7 years</a:t>
          </a:r>
        </a:p>
      </dsp:txBody>
      <dsp:txXfrm>
        <a:off x="350649" y="882125"/>
        <a:ext cx="4309614" cy="692586"/>
      </dsp:txXfrm>
    </dsp:sp>
    <dsp:sp modelId="{B7BA5192-6055-42A4-B206-F09D0908676D}">
      <dsp:nvSpPr>
        <dsp:cNvPr id="0" name=""/>
        <dsp:cNvSpPr/>
      </dsp:nvSpPr>
      <dsp:spPr>
        <a:xfrm>
          <a:off x="0" y="2407778"/>
          <a:ext cx="6263640" cy="225225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541528" rIns="486128"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a:t>Ask landlord to update status as “paid”</a:t>
          </a:r>
        </a:p>
        <a:p>
          <a:pPr marL="228600" lvl="1" indent="-228600" algn="l" defTabSz="1155700">
            <a:lnSpc>
              <a:spcPct val="90000"/>
            </a:lnSpc>
            <a:spcBef>
              <a:spcPct val="0"/>
            </a:spcBef>
            <a:spcAft>
              <a:spcPct val="15000"/>
            </a:spcAft>
            <a:buChar char="•"/>
          </a:pPr>
          <a:r>
            <a:rPr lang="en-US" sz="2600" kern="1200"/>
            <a:t>Negatives still there, but “paid” looks better</a:t>
          </a:r>
        </a:p>
      </dsp:txBody>
      <dsp:txXfrm>
        <a:off x="0" y="2407778"/>
        <a:ext cx="6263640" cy="2252250"/>
      </dsp:txXfrm>
    </dsp:sp>
    <dsp:sp modelId="{064B16E6-2469-45DC-878C-D5B503161A8E}">
      <dsp:nvSpPr>
        <dsp:cNvPr id="0" name=""/>
        <dsp:cNvSpPr/>
      </dsp:nvSpPr>
      <dsp:spPr>
        <a:xfrm>
          <a:off x="313182" y="2024018"/>
          <a:ext cx="4384548" cy="7675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1155700">
            <a:lnSpc>
              <a:spcPct val="90000"/>
            </a:lnSpc>
            <a:spcBef>
              <a:spcPct val="0"/>
            </a:spcBef>
            <a:spcAft>
              <a:spcPct val="35000"/>
            </a:spcAft>
            <a:buNone/>
          </a:pPr>
          <a:r>
            <a:rPr lang="en-US" sz="2600" kern="1200"/>
            <a:t>Pay off your past-due balance</a:t>
          </a:r>
        </a:p>
      </dsp:txBody>
      <dsp:txXfrm>
        <a:off x="350649" y="2061485"/>
        <a:ext cx="4309614"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B224C-8FAD-444B-B562-3B3B40675931}" type="datetimeFigureOut">
              <a:rPr lang="en-US" smtClean="0"/>
              <a:t>6/23/2021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21F4AF-DE26-4B49-8298-0951A47EA5D1}" type="slidenum">
              <a:rPr lang="en-US" smtClean="0"/>
              <a:t>‹#›</a:t>
            </a:fld>
            <a:endParaRPr lang="en-US"/>
          </a:p>
        </p:txBody>
      </p:sp>
    </p:spTree>
    <p:extLst>
      <p:ext uri="{BB962C8B-B14F-4D97-AF65-F5344CB8AC3E}">
        <p14:creationId xmlns:p14="http://schemas.microsoft.com/office/powerpoint/2010/main" val="881103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https://www.equifax.com/personal/education/covid-19/how-short-sale-foreclosure-affects-credit-scores/</a:t>
            </a:r>
          </a:p>
          <a:p>
            <a:r>
              <a:rPr lang="en-US" dirty="0"/>
              <a:t>https://www.investopedia.com/ask/answers/062315/what-are-differences-between-delinquency-and-default.asp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Natasha: </a:t>
            </a:r>
            <a:r>
              <a:rPr lang="en-US" dirty="0">
                <a:solidFill>
                  <a:srgbClr val="000000"/>
                </a:solidFill>
                <a:latin typeface="inherit"/>
              </a:rPr>
              <a:t>(debt collections, medical collections, auto repossession, eviction, student loan default, etc.)</a:t>
            </a:r>
          </a:p>
          <a:p>
            <a:endParaRPr lang="en-US" dirty="0"/>
          </a:p>
        </p:txBody>
      </p:sp>
      <p:sp>
        <p:nvSpPr>
          <p:cNvPr id="4" name="Slide Number Placeholder 3"/>
          <p:cNvSpPr>
            <a:spLocks noGrp="1"/>
          </p:cNvSpPr>
          <p:nvPr>
            <p:ph type="sldNum" sz="quarter" idx="5"/>
          </p:nvPr>
        </p:nvSpPr>
        <p:spPr/>
        <p:txBody>
          <a:bodyPr/>
          <a:lstStyle/>
          <a:p>
            <a:fld id="{3921F4AF-DE26-4B49-8298-0951A47EA5D1}" type="slidenum">
              <a:rPr lang="en-US" smtClean="0"/>
              <a:t>13</a:t>
            </a:fld>
            <a:endParaRPr lang="en-US"/>
          </a:p>
        </p:txBody>
      </p:sp>
    </p:spTree>
    <p:extLst>
      <p:ext uri="{BB962C8B-B14F-4D97-AF65-F5344CB8AC3E}">
        <p14:creationId xmlns:p14="http://schemas.microsoft.com/office/powerpoint/2010/main" val="2278526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https://www.ftc.gov/enforcement/statutes/equal-credit-opportunity-act</a:t>
            </a:r>
          </a:p>
        </p:txBody>
      </p:sp>
      <p:sp>
        <p:nvSpPr>
          <p:cNvPr id="4" name="Slide Number Placeholder 3"/>
          <p:cNvSpPr>
            <a:spLocks noGrp="1"/>
          </p:cNvSpPr>
          <p:nvPr>
            <p:ph type="sldNum" sz="quarter" idx="5"/>
          </p:nvPr>
        </p:nvSpPr>
        <p:spPr/>
        <p:txBody>
          <a:bodyPr/>
          <a:lstStyle/>
          <a:p>
            <a:fld id="{3921F4AF-DE26-4B49-8298-0951A47EA5D1}" type="slidenum">
              <a:rPr lang="en-US" smtClean="0"/>
              <a:t>30</a:t>
            </a:fld>
            <a:endParaRPr lang="en-US"/>
          </a:p>
        </p:txBody>
      </p:sp>
    </p:spTree>
    <p:extLst>
      <p:ext uri="{BB962C8B-B14F-4D97-AF65-F5344CB8AC3E}">
        <p14:creationId xmlns:p14="http://schemas.microsoft.com/office/powerpoint/2010/main" val="2610855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https://www.equifax.com/personal/education/credit/report/how-long-does-information-stay-on-credit-report/</a:t>
            </a:r>
          </a:p>
          <a:p>
            <a:r>
              <a:rPr lang="en-US" dirty="0"/>
              <a:t>https://www.cnbc.com/select/how-long-negative-information-stays-on-credit-reports/</a:t>
            </a:r>
          </a:p>
          <a:p>
            <a:r>
              <a:rPr lang="en-US" dirty="0"/>
              <a:t>https://www.experian.com/blogs/ask-experian/when-does-7-year-rule-begin-delinquent-accounts/</a:t>
            </a:r>
          </a:p>
        </p:txBody>
      </p:sp>
      <p:sp>
        <p:nvSpPr>
          <p:cNvPr id="4" name="Slide Number Placeholder 3"/>
          <p:cNvSpPr>
            <a:spLocks noGrp="1"/>
          </p:cNvSpPr>
          <p:nvPr>
            <p:ph type="sldNum" sz="quarter" idx="5"/>
          </p:nvPr>
        </p:nvSpPr>
        <p:spPr/>
        <p:txBody>
          <a:bodyPr/>
          <a:lstStyle/>
          <a:p>
            <a:fld id="{3921F4AF-DE26-4B49-8298-0951A47EA5D1}" type="slidenum">
              <a:rPr lang="en-US" smtClean="0"/>
              <a:t>17</a:t>
            </a:fld>
            <a:endParaRPr lang="en-US"/>
          </a:p>
        </p:txBody>
      </p:sp>
    </p:spTree>
    <p:extLst>
      <p:ext uri="{BB962C8B-B14F-4D97-AF65-F5344CB8AC3E}">
        <p14:creationId xmlns:p14="http://schemas.microsoft.com/office/powerpoint/2010/main" val="534713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https://www.experian.com/blogs/ask-experian/will-settling-a-debt-affect-my-score/</a:t>
            </a:r>
          </a:p>
        </p:txBody>
      </p:sp>
      <p:sp>
        <p:nvSpPr>
          <p:cNvPr id="4" name="Slide Number Placeholder 3"/>
          <p:cNvSpPr>
            <a:spLocks noGrp="1"/>
          </p:cNvSpPr>
          <p:nvPr>
            <p:ph type="sldNum" sz="quarter" idx="5"/>
          </p:nvPr>
        </p:nvSpPr>
        <p:spPr/>
        <p:txBody>
          <a:bodyPr/>
          <a:lstStyle/>
          <a:p>
            <a:fld id="{3921F4AF-DE26-4B49-8298-0951A47EA5D1}" type="slidenum">
              <a:rPr lang="en-US" smtClean="0"/>
              <a:t>19</a:t>
            </a:fld>
            <a:endParaRPr lang="en-US"/>
          </a:p>
        </p:txBody>
      </p:sp>
    </p:spTree>
    <p:extLst>
      <p:ext uri="{BB962C8B-B14F-4D97-AF65-F5344CB8AC3E}">
        <p14:creationId xmlns:p14="http://schemas.microsoft.com/office/powerpoint/2010/main" val="3104640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https://www.debt.org/faqs/americans-in-debt/consumer-florida/</a:t>
            </a:r>
          </a:p>
          <a:p>
            <a:r>
              <a:rPr lang="en-US" dirty="0"/>
              <a:t>https://blog.vanhornlawgroup.com/florida-statute-of-limitations-on-debt-collection/</a:t>
            </a:r>
          </a:p>
          <a:p>
            <a:endParaRPr lang="en-US" dirty="0"/>
          </a:p>
          <a:p>
            <a:r>
              <a:rPr lang="en-US" dirty="0"/>
              <a:t>https://www.incharge.org/understanding-debt/credit-card/what-is-statute-of-limitations-all-50-states/</a:t>
            </a:r>
          </a:p>
        </p:txBody>
      </p:sp>
      <p:sp>
        <p:nvSpPr>
          <p:cNvPr id="4" name="Slide Number Placeholder 3"/>
          <p:cNvSpPr>
            <a:spLocks noGrp="1"/>
          </p:cNvSpPr>
          <p:nvPr>
            <p:ph type="sldNum" sz="quarter" idx="5"/>
          </p:nvPr>
        </p:nvSpPr>
        <p:spPr/>
        <p:txBody>
          <a:bodyPr/>
          <a:lstStyle/>
          <a:p>
            <a:fld id="{3921F4AF-DE26-4B49-8298-0951A47EA5D1}" type="slidenum">
              <a:rPr lang="en-US" smtClean="0"/>
              <a:t>22</a:t>
            </a:fld>
            <a:endParaRPr lang="en-US"/>
          </a:p>
        </p:txBody>
      </p:sp>
    </p:spTree>
    <p:extLst>
      <p:ext uri="{BB962C8B-B14F-4D97-AF65-F5344CB8AC3E}">
        <p14:creationId xmlns:p14="http://schemas.microsoft.com/office/powerpoint/2010/main" val="544323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https://www.experian.com/blogs/ask-experian/how-do-i-get-a-paid-collection-off-my-credit-report/</a:t>
            </a:r>
          </a:p>
        </p:txBody>
      </p:sp>
      <p:sp>
        <p:nvSpPr>
          <p:cNvPr id="4" name="Slide Number Placeholder 3"/>
          <p:cNvSpPr>
            <a:spLocks noGrp="1"/>
          </p:cNvSpPr>
          <p:nvPr>
            <p:ph type="sldNum" sz="quarter" idx="5"/>
          </p:nvPr>
        </p:nvSpPr>
        <p:spPr/>
        <p:txBody>
          <a:bodyPr/>
          <a:lstStyle/>
          <a:p>
            <a:fld id="{3921F4AF-DE26-4B49-8298-0951A47EA5D1}" type="slidenum">
              <a:rPr lang="en-US" smtClean="0"/>
              <a:t>23</a:t>
            </a:fld>
            <a:endParaRPr lang="en-US"/>
          </a:p>
        </p:txBody>
      </p:sp>
    </p:spTree>
    <p:extLst>
      <p:ext uri="{BB962C8B-B14F-4D97-AF65-F5344CB8AC3E}">
        <p14:creationId xmlns:p14="http://schemas.microsoft.com/office/powerpoint/2010/main" val="2290682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https://www.experian.com/blogs/ask-experian/what-is-a-charge-off/</a:t>
            </a:r>
          </a:p>
          <a:p>
            <a:endParaRPr lang="en-US" dirty="0"/>
          </a:p>
        </p:txBody>
      </p:sp>
      <p:sp>
        <p:nvSpPr>
          <p:cNvPr id="4" name="Slide Number Placeholder 3"/>
          <p:cNvSpPr>
            <a:spLocks noGrp="1"/>
          </p:cNvSpPr>
          <p:nvPr>
            <p:ph type="sldNum" sz="quarter" idx="5"/>
          </p:nvPr>
        </p:nvSpPr>
        <p:spPr/>
        <p:txBody>
          <a:bodyPr/>
          <a:lstStyle/>
          <a:p>
            <a:fld id="{3921F4AF-DE26-4B49-8298-0951A47EA5D1}" type="slidenum">
              <a:rPr lang="en-US" smtClean="0"/>
              <a:t>24</a:t>
            </a:fld>
            <a:endParaRPr lang="en-US"/>
          </a:p>
        </p:txBody>
      </p:sp>
    </p:spTree>
    <p:extLst>
      <p:ext uri="{BB962C8B-B14F-4D97-AF65-F5344CB8AC3E}">
        <p14:creationId xmlns:p14="http://schemas.microsoft.com/office/powerpoint/2010/main" val="2661819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Surviving Debt book </a:t>
            </a:r>
            <a:r>
              <a:rPr lang="en-US" dirty="0" err="1"/>
              <a:t>pg</a:t>
            </a:r>
            <a:r>
              <a:rPr lang="en-US" dirty="0"/>
              <a:t> 121 and 122</a:t>
            </a:r>
          </a:p>
        </p:txBody>
      </p:sp>
      <p:sp>
        <p:nvSpPr>
          <p:cNvPr id="4" name="Slide Number Placeholder 3"/>
          <p:cNvSpPr>
            <a:spLocks noGrp="1"/>
          </p:cNvSpPr>
          <p:nvPr>
            <p:ph type="sldNum" sz="quarter" idx="5"/>
          </p:nvPr>
        </p:nvSpPr>
        <p:spPr/>
        <p:txBody>
          <a:bodyPr/>
          <a:lstStyle/>
          <a:p>
            <a:fld id="{3921F4AF-DE26-4B49-8298-0951A47EA5D1}" type="slidenum">
              <a:rPr lang="en-US" smtClean="0"/>
              <a:t>25</a:t>
            </a:fld>
            <a:endParaRPr lang="en-US"/>
          </a:p>
        </p:txBody>
      </p:sp>
    </p:spTree>
    <p:extLst>
      <p:ext uri="{BB962C8B-B14F-4D97-AF65-F5344CB8AC3E}">
        <p14:creationId xmlns:p14="http://schemas.microsoft.com/office/powerpoint/2010/main" val="3780861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99</a:t>
            </a:r>
          </a:p>
        </p:txBody>
      </p:sp>
      <p:sp>
        <p:nvSpPr>
          <p:cNvPr id="4" name="Slide Number Placeholder 3"/>
          <p:cNvSpPr>
            <a:spLocks noGrp="1"/>
          </p:cNvSpPr>
          <p:nvPr>
            <p:ph type="sldNum" sz="quarter" idx="5"/>
          </p:nvPr>
        </p:nvSpPr>
        <p:spPr/>
        <p:txBody>
          <a:bodyPr/>
          <a:lstStyle/>
          <a:p>
            <a:fld id="{3921F4AF-DE26-4B49-8298-0951A47EA5D1}" type="slidenum">
              <a:rPr lang="en-US" smtClean="0"/>
              <a:t>27</a:t>
            </a:fld>
            <a:endParaRPr lang="en-US"/>
          </a:p>
        </p:txBody>
      </p:sp>
    </p:spTree>
    <p:extLst>
      <p:ext uri="{BB962C8B-B14F-4D97-AF65-F5344CB8AC3E}">
        <p14:creationId xmlns:p14="http://schemas.microsoft.com/office/powerpoint/2010/main" val="3402468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https://wallethub.com/answers/cs/how-do-i-get-an-eviction-off-my-credit-report-2140646831/</a:t>
            </a:r>
          </a:p>
          <a:p>
            <a:endParaRPr lang="en-US" dirty="0"/>
          </a:p>
          <a:p>
            <a:r>
              <a:rPr lang="en-US" dirty="0"/>
              <a:t>https://bettercreditblog.org/remove-repossession-credit-report/</a:t>
            </a:r>
          </a:p>
        </p:txBody>
      </p:sp>
      <p:sp>
        <p:nvSpPr>
          <p:cNvPr id="4" name="Slide Number Placeholder 3"/>
          <p:cNvSpPr>
            <a:spLocks noGrp="1"/>
          </p:cNvSpPr>
          <p:nvPr>
            <p:ph type="sldNum" sz="quarter" idx="5"/>
          </p:nvPr>
        </p:nvSpPr>
        <p:spPr/>
        <p:txBody>
          <a:bodyPr/>
          <a:lstStyle/>
          <a:p>
            <a:fld id="{3921F4AF-DE26-4B49-8298-0951A47EA5D1}" type="slidenum">
              <a:rPr lang="en-US" smtClean="0"/>
              <a:t>28</a:t>
            </a:fld>
            <a:endParaRPr lang="en-US"/>
          </a:p>
        </p:txBody>
      </p:sp>
    </p:spTree>
    <p:extLst>
      <p:ext uri="{BB962C8B-B14F-4D97-AF65-F5344CB8AC3E}">
        <p14:creationId xmlns:p14="http://schemas.microsoft.com/office/powerpoint/2010/main" val="2846361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9AE0-E736-45E2-91AC-574245EB99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9DA6CF-E3AD-45D9-9861-0C91CCA5CD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414159-9F5F-4580-B377-E496063CAB24}"/>
              </a:ext>
            </a:extLst>
          </p:cNvPr>
          <p:cNvSpPr>
            <a:spLocks noGrp="1"/>
          </p:cNvSpPr>
          <p:nvPr>
            <p:ph type="dt" sz="half" idx="10"/>
          </p:nvPr>
        </p:nvSpPr>
        <p:spPr/>
        <p:txBody>
          <a:bodyPr/>
          <a:lstStyle/>
          <a:p>
            <a:fld id="{CA0F231B-41D9-4F05-8987-8F6334F90C49}" type="datetimeFigureOut">
              <a:rPr lang="en-US" smtClean="0"/>
              <a:t>6/23/2021</a:t>
            </a:fld>
            <a:endParaRPr lang="en-US"/>
          </a:p>
        </p:txBody>
      </p:sp>
      <p:sp>
        <p:nvSpPr>
          <p:cNvPr id="5" name="Footer Placeholder 4">
            <a:extLst>
              <a:ext uri="{FF2B5EF4-FFF2-40B4-BE49-F238E27FC236}">
                <a16:creationId xmlns:a16="http://schemas.microsoft.com/office/drawing/2014/main" id="{EA854442-8071-47CA-A9D7-53B9F0DF3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DD3F43-9BDE-467A-BAFD-C1301B50E652}"/>
              </a:ext>
            </a:extLst>
          </p:cNvPr>
          <p:cNvSpPr>
            <a:spLocks noGrp="1"/>
          </p:cNvSpPr>
          <p:nvPr>
            <p:ph type="sldNum" sz="quarter" idx="12"/>
          </p:nvPr>
        </p:nvSpPr>
        <p:spPr/>
        <p:txBody>
          <a:bodyPr/>
          <a:lstStyle/>
          <a:p>
            <a:fld id="{2D7102D4-403B-4F71-A43D-F6849904412E}" type="slidenum">
              <a:rPr lang="en-US" smtClean="0"/>
              <a:t>‹#›</a:t>
            </a:fld>
            <a:endParaRPr lang="en-US"/>
          </a:p>
        </p:txBody>
      </p:sp>
    </p:spTree>
    <p:extLst>
      <p:ext uri="{BB962C8B-B14F-4D97-AF65-F5344CB8AC3E}">
        <p14:creationId xmlns:p14="http://schemas.microsoft.com/office/powerpoint/2010/main" val="4121316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F45ED-F0EA-4875-86F9-BBA2FE71F8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8450E2-4634-49DF-A552-D5F2021821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3843F-5B32-4376-83FC-51DB02BDE9BD}"/>
              </a:ext>
            </a:extLst>
          </p:cNvPr>
          <p:cNvSpPr>
            <a:spLocks noGrp="1"/>
          </p:cNvSpPr>
          <p:nvPr>
            <p:ph type="dt" sz="half" idx="10"/>
          </p:nvPr>
        </p:nvSpPr>
        <p:spPr/>
        <p:txBody>
          <a:bodyPr/>
          <a:lstStyle/>
          <a:p>
            <a:fld id="{CA0F231B-41D9-4F05-8987-8F6334F90C49}" type="datetimeFigureOut">
              <a:rPr lang="en-US" smtClean="0"/>
              <a:t>6/23/2021</a:t>
            </a:fld>
            <a:endParaRPr lang="en-US"/>
          </a:p>
        </p:txBody>
      </p:sp>
      <p:sp>
        <p:nvSpPr>
          <p:cNvPr id="5" name="Footer Placeholder 4">
            <a:extLst>
              <a:ext uri="{FF2B5EF4-FFF2-40B4-BE49-F238E27FC236}">
                <a16:creationId xmlns:a16="http://schemas.microsoft.com/office/drawing/2014/main" id="{94274530-9858-465D-9CC2-A317D06130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A34FE3-40C5-44EA-82C8-0C480451F0E1}"/>
              </a:ext>
            </a:extLst>
          </p:cNvPr>
          <p:cNvSpPr>
            <a:spLocks noGrp="1"/>
          </p:cNvSpPr>
          <p:nvPr>
            <p:ph type="sldNum" sz="quarter" idx="12"/>
          </p:nvPr>
        </p:nvSpPr>
        <p:spPr/>
        <p:txBody>
          <a:bodyPr/>
          <a:lstStyle/>
          <a:p>
            <a:fld id="{2D7102D4-403B-4F71-A43D-F6849904412E}" type="slidenum">
              <a:rPr lang="en-US" smtClean="0"/>
              <a:t>‹#›</a:t>
            </a:fld>
            <a:endParaRPr lang="en-US"/>
          </a:p>
        </p:txBody>
      </p:sp>
    </p:spTree>
    <p:extLst>
      <p:ext uri="{BB962C8B-B14F-4D97-AF65-F5344CB8AC3E}">
        <p14:creationId xmlns:p14="http://schemas.microsoft.com/office/powerpoint/2010/main" val="3788288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FDA5FC-DB80-4B57-BF6B-E10097F82C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3F3633-08FE-4C9E-A079-D0A1EADE2E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1C03E8-6C2B-4DC5-9BDB-947D26979530}"/>
              </a:ext>
            </a:extLst>
          </p:cNvPr>
          <p:cNvSpPr>
            <a:spLocks noGrp="1"/>
          </p:cNvSpPr>
          <p:nvPr>
            <p:ph type="dt" sz="half" idx="10"/>
          </p:nvPr>
        </p:nvSpPr>
        <p:spPr/>
        <p:txBody>
          <a:bodyPr/>
          <a:lstStyle/>
          <a:p>
            <a:fld id="{CA0F231B-41D9-4F05-8987-8F6334F90C49}" type="datetimeFigureOut">
              <a:rPr lang="en-US" smtClean="0"/>
              <a:t>6/23/2021</a:t>
            </a:fld>
            <a:endParaRPr lang="en-US"/>
          </a:p>
        </p:txBody>
      </p:sp>
      <p:sp>
        <p:nvSpPr>
          <p:cNvPr id="5" name="Footer Placeholder 4">
            <a:extLst>
              <a:ext uri="{FF2B5EF4-FFF2-40B4-BE49-F238E27FC236}">
                <a16:creationId xmlns:a16="http://schemas.microsoft.com/office/drawing/2014/main" id="{962BB8A3-6F58-4610-8BE6-3EC6488B86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706460-5C70-40F8-B985-1804563C9256}"/>
              </a:ext>
            </a:extLst>
          </p:cNvPr>
          <p:cNvSpPr>
            <a:spLocks noGrp="1"/>
          </p:cNvSpPr>
          <p:nvPr>
            <p:ph type="sldNum" sz="quarter" idx="12"/>
          </p:nvPr>
        </p:nvSpPr>
        <p:spPr/>
        <p:txBody>
          <a:bodyPr/>
          <a:lstStyle/>
          <a:p>
            <a:fld id="{2D7102D4-403B-4F71-A43D-F6849904412E}" type="slidenum">
              <a:rPr lang="en-US" smtClean="0"/>
              <a:t>‹#›</a:t>
            </a:fld>
            <a:endParaRPr lang="en-US"/>
          </a:p>
        </p:txBody>
      </p:sp>
    </p:spTree>
    <p:extLst>
      <p:ext uri="{BB962C8B-B14F-4D97-AF65-F5344CB8AC3E}">
        <p14:creationId xmlns:p14="http://schemas.microsoft.com/office/powerpoint/2010/main" val="2927778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Bullet Content">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5181600" y="-4554512"/>
            <a:ext cx="914400" cy="10464800"/>
          </a:xfrm>
          <a:prstGeom prst="rect">
            <a:avLst/>
          </a:prstGeom>
        </p:spPr>
        <p:txBody>
          <a:bodyPr vert="vert">
            <a:noAutofit/>
          </a:bodyPr>
          <a:lstStyle>
            <a:lvl1pPr>
              <a:defRPr sz="4400" cap="none" baseline="0">
                <a:solidFill>
                  <a:schemeClr val="accent1"/>
                </a:solidFill>
              </a:defRPr>
            </a:lvl1pPr>
          </a:lstStyle>
          <a:p>
            <a:r>
              <a:rPr lang="en-US"/>
              <a:t>Click to edit Master title style</a:t>
            </a:r>
            <a:endParaRPr lang="en-US" dirty="0"/>
          </a:p>
        </p:txBody>
      </p:sp>
      <p:sp>
        <p:nvSpPr>
          <p:cNvPr id="6" name="Text Placeholder 5"/>
          <p:cNvSpPr>
            <a:spLocks noGrp="1"/>
          </p:cNvSpPr>
          <p:nvPr>
            <p:ph type="body" sz="quarter" idx="11"/>
          </p:nvPr>
        </p:nvSpPr>
        <p:spPr>
          <a:xfrm>
            <a:off x="406400" y="1828800"/>
            <a:ext cx="10464800" cy="4645152"/>
          </a:xfrm>
          <a:prstGeom prst="rect">
            <a:avLst/>
          </a:prstGeom>
        </p:spPr>
        <p:txBody>
          <a:bodyPr/>
          <a:lstStyle>
            <a:lvl1pPr marL="347472" indent="-347472">
              <a:buFont typeface="Arial" panose="020B0604020202020204" pitchFamily="34" charset="0"/>
              <a:buChar char="•"/>
              <a:defRPr sz="2800"/>
            </a:lvl1pPr>
            <a:lvl2pPr>
              <a:defRPr sz="2800"/>
            </a:lvl2pPr>
            <a:lvl3pPr>
              <a:defRPr sz="2800"/>
            </a:lvl3pPr>
            <a:lvl4pPr>
              <a:defRPr sz="2800"/>
            </a:lvl4pPr>
            <a:lvl5pPr>
              <a:defRPr sz="2800"/>
            </a:lvl5pPr>
          </a:lstStyle>
          <a:p>
            <a:pPr lvl="0"/>
            <a:r>
              <a:rPr lang="en-US"/>
              <a:t>Edit Master text styles</a:t>
            </a:r>
          </a:p>
        </p:txBody>
      </p:sp>
    </p:spTree>
    <p:extLst>
      <p:ext uri="{BB962C8B-B14F-4D97-AF65-F5344CB8AC3E}">
        <p14:creationId xmlns:p14="http://schemas.microsoft.com/office/powerpoint/2010/main" val="1629837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3FFE3-5D65-42E1-ADBD-D25BC83058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260AE5-02C8-47CC-89B1-6C04FFBFAB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D630A5-5DD4-4105-9C28-978D7095A696}"/>
              </a:ext>
            </a:extLst>
          </p:cNvPr>
          <p:cNvSpPr>
            <a:spLocks noGrp="1"/>
          </p:cNvSpPr>
          <p:nvPr>
            <p:ph type="dt" sz="half" idx="10"/>
          </p:nvPr>
        </p:nvSpPr>
        <p:spPr/>
        <p:txBody>
          <a:bodyPr/>
          <a:lstStyle/>
          <a:p>
            <a:fld id="{CA0F231B-41D9-4F05-8987-8F6334F90C49}" type="datetimeFigureOut">
              <a:rPr lang="en-US" smtClean="0"/>
              <a:t>6/23/2021</a:t>
            </a:fld>
            <a:endParaRPr lang="en-US"/>
          </a:p>
        </p:txBody>
      </p:sp>
      <p:sp>
        <p:nvSpPr>
          <p:cNvPr id="5" name="Footer Placeholder 4">
            <a:extLst>
              <a:ext uri="{FF2B5EF4-FFF2-40B4-BE49-F238E27FC236}">
                <a16:creationId xmlns:a16="http://schemas.microsoft.com/office/drawing/2014/main" id="{255500A1-624B-466E-A04F-0EAFB56A40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DB0C9C-CBA2-41AE-9F67-179C167BBF1D}"/>
              </a:ext>
            </a:extLst>
          </p:cNvPr>
          <p:cNvSpPr>
            <a:spLocks noGrp="1"/>
          </p:cNvSpPr>
          <p:nvPr>
            <p:ph type="sldNum" sz="quarter" idx="12"/>
          </p:nvPr>
        </p:nvSpPr>
        <p:spPr/>
        <p:txBody>
          <a:bodyPr/>
          <a:lstStyle/>
          <a:p>
            <a:fld id="{2D7102D4-403B-4F71-A43D-F6849904412E}" type="slidenum">
              <a:rPr lang="en-US" smtClean="0"/>
              <a:t>‹#›</a:t>
            </a:fld>
            <a:endParaRPr lang="en-US"/>
          </a:p>
        </p:txBody>
      </p:sp>
    </p:spTree>
    <p:extLst>
      <p:ext uri="{BB962C8B-B14F-4D97-AF65-F5344CB8AC3E}">
        <p14:creationId xmlns:p14="http://schemas.microsoft.com/office/powerpoint/2010/main" val="2732732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DBE02-F6CB-4A17-9FF3-A980A6F188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1BA62D-580B-4B68-9094-748AC51A48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CAD971-229A-45AD-AC84-1B5BF2202F6B}"/>
              </a:ext>
            </a:extLst>
          </p:cNvPr>
          <p:cNvSpPr>
            <a:spLocks noGrp="1"/>
          </p:cNvSpPr>
          <p:nvPr>
            <p:ph type="dt" sz="half" idx="10"/>
          </p:nvPr>
        </p:nvSpPr>
        <p:spPr/>
        <p:txBody>
          <a:bodyPr/>
          <a:lstStyle/>
          <a:p>
            <a:fld id="{CA0F231B-41D9-4F05-8987-8F6334F90C49}" type="datetimeFigureOut">
              <a:rPr lang="en-US" smtClean="0"/>
              <a:t>6/23/2021</a:t>
            </a:fld>
            <a:endParaRPr lang="en-US"/>
          </a:p>
        </p:txBody>
      </p:sp>
      <p:sp>
        <p:nvSpPr>
          <p:cNvPr id="5" name="Footer Placeholder 4">
            <a:extLst>
              <a:ext uri="{FF2B5EF4-FFF2-40B4-BE49-F238E27FC236}">
                <a16:creationId xmlns:a16="http://schemas.microsoft.com/office/drawing/2014/main" id="{563BCDC1-9419-41A4-A741-516DF4AC1F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0AF257-5E02-4AE8-8256-EEF063290E9D}"/>
              </a:ext>
            </a:extLst>
          </p:cNvPr>
          <p:cNvSpPr>
            <a:spLocks noGrp="1"/>
          </p:cNvSpPr>
          <p:nvPr>
            <p:ph type="sldNum" sz="quarter" idx="12"/>
          </p:nvPr>
        </p:nvSpPr>
        <p:spPr/>
        <p:txBody>
          <a:bodyPr/>
          <a:lstStyle/>
          <a:p>
            <a:fld id="{2D7102D4-403B-4F71-A43D-F6849904412E}" type="slidenum">
              <a:rPr lang="en-US" smtClean="0"/>
              <a:t>‹#›</a:t>
            </a:fld>
            <a:endParaRPr lang="en-US"/>
          </a:p>
        </p:txBody>
      </p:sp>
    </p:spTree>
    <p:extLst>
      <p:ext uri="{BB962C8B-B14F-4D97-AF65-F5344CB8AC3E}">
        <p14:creationId xmlns:p14="http://schemas.microsoft.com/office/powerpoint/2010/main" val="2519758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E9B2B-25A6-45DB-95C5-60A5E6AE31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AB5CD4-AA11-46C6-837B-CE2F59EF90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FB6E3D-4F3D-4513-9DCC-265470078D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3D2B51-92B0-48DB-86BE-8D29D1F861A4}"/>
              </a:ext>
            </a:extLst>
          </p:cNvPr>
          <p:cNvSpPr>
            <a:spLocks noGrp="1"/>
          </p:cNvSpPr>
          <p:nvPr>
            <p:ph type="dt" sz="half" idx="10"/>
          </p:nvPr>
        </p:nvSpPr>
        <p:spPr/>
        <p:txBody>
          <a:bodyPr/>
          <a:lstStyle/>
          <a:p>
            <a:fld id="{CA0F231B-41D9-4F05-8987-8F6334F90C49}" type="datetimeFigureOut">
              <a:rPr lang="en-US" smtClean="0"/>
              <a:t>6/23/2021</a:t>
            </a:fld>
            <a:endParaRPr lang="en-US"/>
          </a:p>
        </p:txBody>
      </p:sp>
      <p:sp>
        <p:nvSpPr>
          <p:cNvPr id="6" name="Footer Placeholder 5">
            <a:extLst>
              <a:ext uri="{FF2B5EF4-FFF2-40B4-BE49-F238E27FC236}">
                <a16:creationId xmlns:a16="http://schemas.microsoft.com/office/drawing/2014/main" id="{406B924B-B617-4113-8A97-CDE742C7BE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D87D38-370E-4E05-8F3F-E5CC69ADCEDC}"/>
              </a:ext>
            </a:extLst>
          </p:cNvPr>
          <p:cNvSpPr>
            <a:spLocks noGrp="1"/>
          </p:cNvSpPr>
          <p:nvPr>
            <p:ph type="sldNum" sz="quarter" idx="12"/>
          </p:nvPr>
        </p:nvSpPr>
        <p:spPr/>
        <p:txBody>
          <a:bodyPr/>
          <a:lstStyle/>
          <a:p>
            <a:fld id="{2D7102D4-403B-4F71-A43D-F6849904412E}" type="slidenum">
              <a:rPr lang="en-US" smtClean="0"/>
              <a:t>‹#›</a:t>
            </a:fld>
            <a:endParaRPr lang="en-US"/>
          </a:p>
        </p:txBody>
      </p:sp>
    </p:spTree>
    <p:extLst>
      <p:ext uri="{BB962C8B-B14F-4D97-AF65-F5344CB8AC3E}">
        <p14:creationId xmlns:p14="http://schemas.microsoft.com/office/powerpoint/2010/main" val="1784348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6206-6A94-4721-B9DE-A876F42B26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946C52-D9CF-48B5-BE1E-B258790E93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2ADBDF-C7E9-4188-97F4-FCBB401F76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719541-B9DF-48C3-9246-8859289E3B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744FF5-688C-49EE-89C5-3A8A107564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F88B1C-928F-43F0-878F-FC731C06DAF7}"/>
              </a:ext>
            </a:extLst>
          </p:cNvPr>
          <p:cNvSpPr>
            <a:spLocks noGrp="1"/>
          </p:cNvSpPr>
          <p:nvPr>
            <p:ph type="dt" sz="half" idx="10"/>
          </p:nvPr>
        </p:nvSpPr>
        <p:spPr/>
        <p:txBody>
          <a:bodyPr/>
          <a:lstStyle/>
          <a:p>
            <a:fld id="{CA0F231B-41D9-4F05-8987-8F6334F90C49}" type="datetimeFigureOut">
              <a:rPr lang="en-US" smtClean="0"/>
              <a:t>6/23/2021</a:t>
            </a:fld>
            <a:endParaRPr lang="en-US"/>
          </a:p>
        </p:txBody>
      </p:sp>
      <p:sp>
        <p:nvSpPr>
          <p:cNvPr id="8" name="Footer Placeholder 7">
            <a:extLst>
              <a:ext uri="{FF2B5EF4-FFF2-40B4-BE49-F238E27FC236}">
                <a16:creationId xmlns:a16="http://schemas.microsoft.com/office/drawing/2014/main" id="{A9AE38CB-AD63-4879-B0F0-B8B0880699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D3356D-169D-4273-97F7-1E974888860D}"/>
              </a:ext>
            </a:extLst>
          </p:cNvPr>
          <p:cNvSpPr>
            <a:spLocks noGrp="1"/>
          </p:cNvSpPr>
          <p:nvPr>
            <p:ph type="sldNum" sz="quarter" idx="12"/>
          </p:nvPr>
        </p:nvSpPr>
        <p:spPr/>
        <p:txBody>
          <a:bodyPr/>
          <a:lstStyle/>
          <a:p>
            <a:fld id="{2D7102D4-403B-4F71-A43D-F6849904412E}" type="slidenum">
              <a:rPr lang="en-US" smtClean="0"/>
              <a:t>‹#›</a:t>
            </a:fld>
            <a:endParaRPr lang="en-US"/>
          </a:p>
        </p:txBody>
      </p:sp>
    </p:spTree>
    <p:extLst>
      <p:ext uri="{BB962C8B-B14F-4D97-AF65-F5344CB8AC3E}">
        <p14:creationId xmlns:p14="http://schemas.microsoft.com/office/powerpoint/2010/main" val="329291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4DAA8-26C8-4432-983D-36B3146EC4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6E64FA-7916-4A5E-9BE4-90114F9ECCD2}"/>
              </a:ext>
            </a:extLst>
          </p:cNvPr>
          <p:cNvSpPr>
            <a:spLocks noGrp="1"/>
          </p:cNvSpPr>
          <p:nvPr>
            <p:ph type="dt" sz="half" idx="10"/>
          </p:nvPr>
        </p:nvSpPr>
        <p:spPr/>
        <p:txBody>
          <a:bodyPr/>
          <a:lstStyle/>
          <a:p>
            <a:fld id="{CA0F231B-41D9-4F05-8987-8F6334F90C49}" type="datetimeFigureOut">
              <a:rPr lang="en-US" smtClean="0"/>
              <a:t>6/23/2021</a:t>
            </a:fld>
            <a:endParaRPr lang="en-US"/>
          </a:p>
        </p:txBody>
      </p:sp>
      <p:sp>
        <p:nvSpPr>
          <p:cNvPr id="4" name="Footer Placeholder 3">
            <a:extLst>
              <a:ext uri="{FF2B5EF4-FFF2-40B4-BE49-F238E27FC236}">
                <a16:creationId xmlns:a16="http://schemas.microsoft.com/office/drawing/2014/main" id="{948C6405-34D1-4AF6-86CA-6631E6C5FB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68A474-B5B4-42CB-85BA-85840282854C}"/>
              </a:ext>
            </a:extLst>
          </p:cNvPr>
          <p:cNvSpPr>
            <a:spLocks noGrp="1"/>
          </p:cNvSpPr>
          <p:nvPr>
            <p:ph type="sldNum" sz="quarter" idx="12"/>
          </p:nvPr>
        </p:nvSpPr>
        <p:spPr/>
        <p:txBody>
          <a:bodyPr/>
          <a:lstStyle/>
          <a:p>
            <a:fld id="{2D7102D4-403B-4F71-A43D-F6849904412E}" type="slidenum">
              <a:rPr lang="en-US" smtClean="0"/>
              <a:t>‹#›</a:t>
            </a:fld>
            <a:endParaRPr lang="en-US"/>
          </a:p>
        </p:txBody>
      </p:sp>
    </p:spTree>
    <p:extLst>
      <p:ext uri="{BB962C8B-B14F-4D97-AF65-F5344CB8AC3E}">
        <p14:creationId xmlns:p14="http://schemas.microsoft.com/office/powerpoint/2010/main" val="348010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2F1409-3D69-43B6-9206-825DA283F3EB}"/>
              </a:ext>
            </a:extLst>
          </p:cNvPr>
          <p:cNvSpPr>
            <a:spLocks noGrp="1"/>
          </p:cNvSpPr>
          <p:nvPr>
            <p:ph type="dt" sz="half" idx="10"/>
          </p:nvPr>
        </p:nvSpPr>
        <p:spPr/>
        <p:txBody>
          <a:bodyPr/>
          <a:lstStyle/>
          <a:p>
            <a:fld id="{CA0F231B-41D9-4F05-8987-8F6334F90C49}" type="datetimeFigureOut">
              <a:rPr lang="en-US" smtClean="0"/>
              <a:t>6/23/2021</a:t>
            </a:fld>
            <a:endParaRPr lang="en-US"/>
          </a:p>
        </p:txBody>
      </p:sp>
      <p:sp>
        <p:nvSpPr>
          <p:cNvPr id="3" name="Footer Placeholder 2">
            <a:extLst>
              <a:ext uri="{FF2B5EF4-FFF2-40B4-BE49-F238E27FC236}">
                <a16:creationId xmlns:a16="http://schemas.microsoft.com/office/drawing/2014/main" id="{D8C0E2CA-1B34-46CF-A69C-94EB86CBA0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D4F497-9DA6-4FB9-AD84-C84116B5772B}"/>
              </a:ext>
            </a:extLst>
          </p:cNvPr>
          <p:cNvSpPr>
            <a:spLocks noGrp="1"/>
          </p:cNvSpPr>
          <p:nvPr>
            <p:ph type="sldNum" sz="quarter" idx="12"/>
          </p:nvPr>
        </p:nvSpPr>
        <p:spPr/>
        <p:txBody>
          <a:bodyPr/>
          <a:lstStyle/>
          <a:p>
            <a:fld id="{2D7102D4-403B-4F71-A43D-F6849904412E}" type="slidenum">
              <a:rPr lang="en-US" smtClean="0"/>
              <a:t>‹#›</a:t>
            </a:fld>
            <a:endParaRPr lang="en-US"/>
          </a:p>
        </p:txBody>
      </p:sp>
    </p:spTree>
    <p:extLst>
      <p:ext uri="{BB962C8B-B14F-4D97-AF65-F5344CB8AC3E}">
        <p14:creationId xmlns:p14="http://schemas.microsoft.com/office/powerpoint/2010/main" val="3944103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A805C-9F7E-4655-AC18-49171C2F9A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7DC319-D744-4690-9082-CA661EE286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52D766-C420-416E-AE9C-36CB842CE3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C5D1BD-447A-4247-A387-133A99BE537F}"/>
              </a:ext>
            </a:extLst>
          </p:cNvPr>
          <p:cNvSpPr>
            <a:spLocks noGrp="1"/>
          </p:cNvSpPr>
          <p:nvPr>
            <p:ph type="dt" sz="half" idx="10"/>
          </p:nvPr>
        </p:nvSpPr>
        <p:spPr/>
        <p:txBody>
          <a:bodyPr/>
          <a:lstStyle/>
          <a:p>
            <a:fld id="{CA0F231B-41D9-4F05-8987-8F6334F90C49}" type="datetimeFigureOut">
              <a:rPr lang="en-US" smtClean="0"/>
              <a:t>6/23/2021</a:t>
            </a:fld>
            <a:endParaRPr lang="en-US"/>
          </a:p>
        </p:txBody>
      </p:sp>
      <p:sp>
        <p:nvSpPr>
          <p:cNvPr id="6" name="Footer Placeholder 5">
            <a:extLst>
              <a:ext uri="{FF2B5EF4-FFF2-40B4-BE49-F238E27FC236}">
                <a16:creationId xmlns:a16="http://schemas.microsoft.com/office/drawing/2014/main" id="{C1295505-89CE-443F-9C53-10410462CF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49035F-240A-41BE-939C-1E4B0F894F15}"/>
              </a:ext>
            </a:extLst>
          </p:cNvPr>
          <p:cNvSpPr>
            <a:spLocks noGrp="1"/>
          </p:cNvSpPr>
          <p:nvPr>
            <p:ph type="sldNum" sz="quarter" idx="12"/>
          </p:nvPr>
        </p:nvSpPr>
        <p:spPr/>
        <p:txBody>
          <a:bodyPr/>
          <a:lstStyle/>
          <a:p>
            <a:fld id="{2D7102D4-403B-4F71-A43D-F6849904412E}" type="slidenum">
              <a:rPr lang="en-US" smtClean="0"/>
              <a:t>‹#›</a:t>
            </a:fld>
            <a:endParaRPr lang="en-US"/>
          </a:p>
        </p:txBody>
      </p:sp>
    </p:spTree>
    <p:extLst>
      <p:ext uri="{BB962C8B-B14F-4D97-AF65-F5344CB8AC3E}">
        <p14:creationId xmlns:p14="http://schemas.microsoft.com/office/powerpoint/2010/main" val="1413120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0ED8A-1FFF-4C49-B9BE-448DAE92F5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0A8ECD-037F-41DF-8579-06858ED681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74A126-3563-497F-BB07-035EAD705F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EA75AC-C86B-4FBC-9C8C-94A51E016B5E}"/>
              </a:ext>
            </a:extLst>
          </p:cNvPr>
          <p:cNvSpPr>
            <a:spLocks noGrp="1"/>
          </p:cNvSpPr>
          <p:nvPr>
            <p:ph type="dt" sz="half" idx="10"/>
          </p:nvPr>
        </p:nvSpPr>
        <p:spPr/>
        <p:txBody>
          <a:bodyPr/>
          <a:lstStyle/>
          <a:p>
            <a:fld id="{CA0F231B-41D9-4F05-8987-8F6334F90C49}" type="datetimeFigureOut">
              <a:rPr lang="en-US" smtClean="0"/>
              <a:t>6/23/2021</a:t>
            </a:fld>
            <a:endParaRPr lang="en-US"/>
          </a:p>
        </p:txBody>
      </p:sp>
      <p:sp>
        <p:nvSpPr>
          <p:cNvPr id="6" name="Footer Placeholder 5">
            <a:extLst>
              <a:ext uri="{FF2B5EF4-FFF2-40B4-BE49-F238E27FC236}">
                <a16:creationId xmlns:a16="http://schemas.microsoft.com/office/drawing/2014/main" id="{7B6B80A5-08CD-434C-B21F-7F01AD29F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0BAAE9-ECCE-4714-8D71-0E2AC301D550}"/>
              </a:ext>
            </a:extLst>
          </p:cNvPr>
          <p:cNvSpPr>
            <a:spLocks noGrp="1"/>
          </p:cNvSpPr>
          <p:nvPr>
            <p:ph type="sldNum" sz="quarter" idx="12"/>
          </p:nvPr>
        </p:nvSpPr>
        <p:spPr/>
        <p:txBody>
          <a:bodyPr/>
          <a:lstStyle/>
          <a:p>
            <a:fld id="{2D7102D4-403B-4F71-A43D-F6849904412E}" type="slidenum">
              <a:rPr lang="en-US" smtClean="0"/>
              <a:t>‹#›</a:t>
            </a:fld>
            <a:endParaRPr lang="en-US"/>
          </a:p>
        </p:txBody>
      </p:sp>
    </p:spTree>
    <p:extLst>
      <p:ext uri="{BB962C8B-B14F-4D97-AF65-F5344CB8AC3E}">
        <p14:creationId xmlns:p14="http://schemas.microsoft.com/office/powerpoint/2010/main" val="1291792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DF9734-1591-4280-BC03-6EE5E450B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9738A1-F555-4D7F-90AC-BD06F2F504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A3C37-235B-4C88-A41E-3B47A54B69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0F231B-41D9-4F05-8987-8F6334F90C49}" type="datetimeFigureOut">
              <a:rPr lang="en-US" smtClean="0"/>
              <a:t>6/23/2021</a:t>
            </a:fld>
            <a:endParaRPr lang="en-US"/>
          </a:p>
        </p:txBody>
      </p:sp>
      <p:sp>
        <p:nvSpPr>
          <p:cNvPr id="5" name="Footer Placeholder 4">
            <a:extLst>
              <a:ext uri="{FF2B5EF4-FFF2-40B4-BE49-F238E27FC236}">
                <a16:creationId xmlns:a16="http://schemas.microsoft.com/office/drawing/2014/main" id="{C24C409E-2682-4711-97C3-F7144F85C6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FC39E8-D2A8-4AE7-B8C8-337CE7BAA2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102D4-403B-4F71-A43D-F6849904412E}" type="slidenum">
              <a:rPr lang="en-US" smtClean="0"/>
              <a:t>‹#›</a:t>
            </a:fld>
            <a:endParaRPr lang="en-US"/>
          </a:p>
        </p:txBody>
      </p:sp>
    </p:spTree>
    <p:extLst>
      <p:ext uri="{BB962C8B-B14F-4D97-AF65-F5344CB8AC3E}">
        <p14:creationId xmlns:p14="http://schemas.microsoft.com/office/powerpoint/2010/main" val="2182673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www.thebalance.com/what-is-a-credit-card-charge-off-960409"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https://www.thebalance.com/tax-form-1099-c-for-reporting-cancelled-debt-960810"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onsumerfinance.gov/consumer-tools/credit-reports-and-scores/sample-letters-dispute-credit-report-information/" TargetMode="External"/><Relationship Id="rId2" Type="http://schemas.openxmlformats.org/officeDocument/2006/relationships/hyperlink" Target="http://www.cfpb.gov/" TargetMode="Externa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hyperlink" Target="https://stcroix.extension.wisc.edu/files/2012/10/2012-Fall-sample-credit-report.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4.xml.rels><?xml version="1.0" encoding="UTF-8" standalone="yes"?>
<Relationships xmlns="http://schemas.openxmlformats.org/package/2006/relationships"><Relationship Id="rId3" Type="http://schemas.openxmlformats.org/officeDocument/2006/relationships/hyperlink" Target="https://www.consumerfinance.gov/consumer-tools/financial-well-bein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4714483-7072-431F-9DBE-87F44E4D4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95892E1-F4A5-4991-AC52-4F417B14A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ACF597F8-76AA-44FA-8E6A-06223B66C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9" name="Oval 18">
              <a:extLst>
                <a:ext uri="{FF2B5EF4-FFF2-40B4-BE49-F238E27FC236}">
                  <a16:creationId xmlns:a16="http://schemas.microsoft.com/office/drawing/2014/main" id="{A6E12753-0A63-43EE-B28A-C989D033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26FA385-76DA-40E9-9257-AA3E07FF6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62D75CA-F374-4878-8106-3EA5E970D6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38667A5-74E3-4EFD-8C45-F48F47427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31512EE2-F4CC-4E18-9CDA-B92C11122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99E503B-9B4D-4EE3-A50F-15AC374F6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E2683E3F-F855-4549-84F8-42064EC0F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8FC90B1E-0223-4440-AF22-8F32F6F0C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9" name="Straight Connector 28">
              <a:extLst>
                <a:ext uri="{FF2B5EF4-FFF2-40B4-BE49-F238E27FC236}">
                  <a16:creationId xmlns:a16="http://schemas.microsoft.com/office/drawing/2014/main" id="{A2D2E879-0004-4D84-8137-1C09334038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3BE75A2-0D83-4F8E-84CC-D3BCD565B1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90F7F49-1039-49EF-A9BD-153DB590B6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E85F508-9EA4-4B4D-8171-648670650E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832F3179-0CD5-40C8-9939-D8355006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11CE155D-684B-4F5E-B835-C52765E310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7" name="Straight Connector 36">
              <a:extLst>
                <a:ext uri="{FF2B5EF4-FFF2-40B4-BE49-F238E27FC236}">
                  <a16:creationId xmlns:a16="http://schemas.microsoft.com/office/drawing/2014/main" id="{04F84AF8-E1A7-41D4-A102-8F87CAE37E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ED126F1-DB23-4314-B6C7-FE89E3C581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CB2B6F-8883-4A00-88DD-98CDDD46B8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B9A2180-808A-4423-BB2B-6464B29000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5" name="Picture 4" descr="Work tools on a red background">
            <a:extLst>
              <a:ext uri="{FF2B5EF4-FFF2-40B4-BE49-F238E27FC236}">
                <a16:creationId xmlns:a16="http://schemas.microsoft.com/office/drawing/2014/main" id="{717EB53D-273D-49BD-959E-C3E6ACA22126}"/>
              </a:ext>
            </a:extLst>
          </p:cNvPr>
          <p:cNvPicPr>
            <a:picLocks noChangeAspect="1"/>
          </p:cNvPicPr>
          <p:nvPr/>
        </p:nvPicPr>
        <p:blipFill rotWithShape="1">
          <a:blip r:embed="rId2">
            <a:duotone>
              <a:prstClr val="black"/>
              <a:schemeClr val="bg1">
                <a:tint val="45000"/>
                <a:satMod val="400000"/>
              </a:schemeClr>
            </a:duotone>
            <a:alphaModFix amt="25000"/>
          </a:blip>
          <a:srcRect t="15730"/>
          <a:stretch/>
        </p:blipFill>
        <p:spPr>
          <a:xfrm>
            <a:off x="782691" y="29548"/>
            <a:ext cx="10691235" cy="6013845"/>
          </a:xfrm>
          <a:prstGeom prst="rect">
            <a:avLst/>
          </a:prstGeom>
        </p:spPr>
      </p:pic>
      <p:sp>
        <p:nvSpPr>
          <p:cNvPr id="2" name="Title 1">
            <a:extLst>
              <a:ext uri="{FF2B5EF4-FFF2-40B4-BE49-F238E27FC236}">
                <a16:creationId xmlns:a16="http://schemas.microsoft.com/office/drawing/2014/main" id="{399469F9-DEDC-4F8B-9094-508B03FC75C2}"/>
              </a:ext>
            </a:extLst>
          </p:cNvPr>
          <p:cNvSpPr>
            <a:spLocks noGrp="1"/>
          </p:cNvSpPr>
          <p:nvPr>
            <p:ph type="ctrTitle"/>
          </p:nvPr>
        </p:nvSpPr>
        <p:spPr>
          <a:xfrm>
            <a:off x="2618173" y="630936"/>
            <a:ext cx="7315200" cy="2702018"/>
          </a:xfrm>
          <a:noFill/>
        </p:spPr>
        <p:txBody>
          <a:bodyPr anchor="b">
            <a:normAutofit/>
          </a:bodyPr>
          <a:lstStyle/>
          <a:p>
            <a:r>
              <a:rPr lang="en-US" sz="5400" dirty="0">
                <a:solidFill>
                  <a:schemeClr val="bg1"/>
                </a:solidFill>
              </a:rPr>
              <a:t>Take Control of </a:t>
            </a:r>
            <a:r>
              <a:rPr lang="en-US" sz="5400">
                <a:solidFill>
                  <a:schemeClr val="bg1"/>
                </a:solidFill>
              </a:rPr>
              <a:t>Your Money: Credit </a:t>
            </a:r>
            <a:r>
              <a:rPr lang="en-US" sz="5400" dirty="0">
                <a:solidFill>
                  <a:schemeClr val="bg1"/>
                </a:solidFill>
              </a:rPr>
              <a:t>Repair</a:t>
            </a:r>
          </a:p>
        </p:txBody>
      </p:sp>
      <p:sp>
        <p:nvSpPr>
          <p:cNvPr id="3" name="Subtitle 2">
            <a:extLst>
              <a:ext uri="{FF2B5EF4-FFF2-40B4-BE49-F238E27FC236}">
                <a16:creationId xmlns:a16="http://schemas.microsoft.com/office/drawing/2014/main" id="{52842C89-1028-4BA8-A29E-B9D303BEB142}"/>
              </a:ext>
            </a:extLst>
          </p:cNvPr>
          <p:cNvSpPr>
            <a:spLocks noGrp="1"/>
          </p:cNvSpPr>
          <p:nvPr>
            <p:ph type="subTitle" idx="1"/>
          </p:nvPr>
        </p:nvSpPr>
        <p:spPr>
          <a:xfrm>
            <a:off x="2618174" y="3581567"/>
            <a:ext cx="7315200" cy="2461826"/>
          </a:xfrm>
          <a:noFill/>
        </p:spPr>
        <p:txBody>
          <a:bodyPr anchor="t">
            <a:normAutofit fontScale="85000" lnSpcReduction="20000"/>
          </a:bodyPr>
          <a:lstStyle/>
          <a:p>
            <a:r>
              <a:rPr lang="en-US" sz="3200" dirty="0">
                <a:solidFill>
                  <a:schemeClr val="bg1"/>
                </a:solidFill>
              </a:rPr>
              <a:t>Shari Bresin</a:t>
            </a:r>
          </a:p>
          <a:p>
            <a:r>
              <a:rPr lang="en-US" sz="3200" dirty="0">
                <a:solidFill>
                  <a:schemeClr val="bg1"/>
                </a:solidFill>
              </a:rPr>
              <a:t>Family and Consumer Sciences Agent, Pasco County</a:t>
            </a:r>
          </a:p>
          <a:p>
            <a:r>
              <a:rPr lang="en-US" sz="3200" dirty="0">
                <a:solidFill>
                  <a:schemeClr val="bg1"/>
                </a:solidFill>
              </a:rPr>
              <a:t>UF/IFAS Extension</a:t>
            </a:r>
          </a:p>
          <a:p>
            <a:endParaRPr lang="en-US" sz="3200" dirty="0">
              <a:solidFill>
                <a:schemeClr val="bg1"/>
              </a:solidFill>
            </a:endParaRPr>
          </a:p>
          <a:p>
            <a:r>
              <a:rPr lang="en-US" sz="3200" dirty="0">
                <a:solidFill>
                  <a:schemeClr val="bg1"/>
                </a:solidFill>
              </a:rPr>
              <a:t>An Equal Opportunity Institution </a:t>
            </a:r>
          </a:p>
        </p:txBody>
      </p:sp>
      <p:pic>
        <p:nvPicPr>
          <p:cNvPr id="35" name="Picture 34" descr="IFASExt2013">
            <a:extLst>
              <a:ext uri="{FF2B5EF4-FFF2-40B4-BE49-F238E27FC236}">
                <a16:creationId xmlns:a16="http://schemas.microsoft.com/office/drawing/2014/main" id="{9DC9D2AF-D73A-47AE-844D-3B32373474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2618" y="800279"/>
            <a:ext cx="4024781" cy="70828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a:extLst>
              <a:ext uri="{FF2B5EF4-FFF2-40B4-BE49-F238E27FC236}">
                <a16:creationId xmlns:a16="http://schemas.microsoft.com/office/drawing/2014/main" id="{208D7B58-00AE-45D3-8B76-DA23D90C6E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9456" y="741222"/>
            <a:ext cx="3419399"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3812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2F9CD-E5D7-48F3-AE66-FFA28907A7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D790A87-82C4-4031-9994-C4F6E171FF4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ED42C26-19ED-4097-BC53-6268DA8A829C}"/>
              </a:ext>
            </a:extLst>
          </p:cNvPr>
          <p:cNvPicPr>
            <a:picLocks noChangeAspect="1"/>
          </p:cNvPicPr>
          <p:nvPr/>
        </p:nvPicPr>
        <p:blipFill>
          <a:blip r:embed="rId2"/>
          <a:stretch>
            <a:fillRect/>
          </a:stretch>
        </p:blipFill>
        <p:spPr>
          <a:xfrm>
            <a:off x="0" y="0"/>
            <a:ext cx="12058650" cy="6858000"/>
          </a:xfrm>
          <a:prstGeom prst="rect">
            <a:avLst/>
          </a:prstGeom>
        </p:spPr>
      </p:pic>
    </p:spTree>
    <p:extLst>
      <p:ext uri="{BB962C8B-B14F-4D97-AF65-F5344CB8AC3E}">
        <p14:creationId xmlns:p14="http://schemas.microsoft.com/office/powerpoint/2010/main" val="1635512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4C9F45-0F78-43D5-8675-9D29A0514029}"/>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Another way to get your credit report</a:t>
            </a:r>
          </a:p>
        </p:txBody>
      </p:sp>
      <p:sp>
        <p:nvSpPr>
          <p:cNvPr id="3" name="Content Placeholder 2">
            <a:extLst>
              <a:ext uri="{FF2B5EF4-FFF2-40B4-BE49-F238E27FC236}">
                <a16:creationId xmlns:a16="http://schemas.microsoft.com/office/drawing/2014/main" id="{C3BD8A4E-3CB4-44FD-8AAD-915D1D1E5678}"/>
              </a:ext>
            </a:extLst>
          </p:cNvPr>
          <p:cNvSpPr>
            <a:spLocks noGrp="1"/>
          </p:cNvSpPr>
          <p:nvPr>
            <p:ph idx="1"/>
          </p:nvPr>
        </p:nvSpPr>
        <p:spPr>
          <a:xfrm>
            <a:off x="6503158" y="649480"/>
            <a:ext cx="4862447" cy="5546047"/>
          </a:xfrm>
        </p:spPr>
        <p:txBody>
          <a:bodyPr anchor="ctr">
            <a:normAutofit/>
          </a:bodyPr>
          <a:lstStyle/>
          <a:p>
            <a:r>
              <a:rPr lang="en-US" sz="2000"/>
              <a:t>Turned down for credit in the past 60 days</a:t>
            </a:r>
          </a:p>
          <a:p>
            <a:r>
              <a:rPr lang="en-US" sz="2000"/>
              <a:t>You requested a fraud alert</a:t>
            </a:r>
          </a:p>
          <a:p>
            <a:r>
              <a:rPr lang="en-US" sz="2000"/>
              <a:t>Unemployed and applying for a job within the next 60 days</a:t>
            </a:r>
          </a:p>
          <a:p>
            <a:r>
              <a:rPr lang="en-US" sz="2000"/>
              <a:t>Receiving public assistance</a:t>
            </a:r>
          </a:p>
          <a:p>
            <a:r>
              <a:rPr lang="en-US" sz="2000"/>
              <a:t>You believe your credit report contains fraud</a:t>
            </a:r>
          </a:p>
          <a:p>
            <a:endParaRPr lang="en-US" sz="2000"/>
          </a:p>
          <a:p>
            <a:r>
              <a:rPr lang="en-US" sz="2000"/>
              <a:t>Contact the bureaus directly if needing a report based on these reasons</a:t>
            </a:r>
          </a:p>
          <a:p>
            <a:pPr lvl="1"/>
            <a:r>
              <a:rPr lang="en-US" sz="2000"/>
              <a:t>Experian.com</a:t>
            </a:r>
          </a:p>
          <a:p>
            <a:pPr lvl="1"/>
            <a:r>
              <a:rPr lang="en-US" sz="2000"/>
              <a:t>Equifax.com</a:t>
            </a:r>
          </a:p>
          <a:p>
            <a:pPr lvl="1"/>
            <a:r>
              <a:rPr lang="en-US" sz="2000"/>
              <a:t>Transunion.com </a:t>
            </a:r>
          </a:p>
        </p:txBody>
      </p:sp>
    </p:spTree>
    <p:extLst>
      <p:ext uri="{BB962C8B-B14F-4D97-AF65-F5344CB8AC3E}">
        <p14:creationId xmlns:p14="http://schemas.microsoft.com/office/powerpoint/2010/main" val="792996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38037-F90A-476D-812E-00EE42A62EED}"/>
              </a:ext>
            </a:extLst>
          </p:cNvPr>
          <p:cNvSpPr>
            <a:spLocks noGrp="1"/>
          </p:cNvSpPr>
          <p:nvPr>
            <p:ph type="title"/>
          </p:nvPr>
        </p:nvSpPr>
        <p:spPr/>
        <p:txBody>
          <a:bodyPr/>
          <a:lstStyle/>
          <a:p>
            <a:r>
              <a:rPr lang="en-US" dirty="0"/>
              <a:t>Assessing Your Report</a:t>
            </a:r>
          </a:p>
        </p:txBody>
      </p:sp>
      <p:sp>
        <p:nvSpPr>
          <p:cNvPr id="3" name="Content Placeholder 2">
            <a:extLst>
              <a:ext uri="{FF2B5EF4-FFF2-40B4-BE49-F238E27FC236}">
                <a16:creationId xmlns:a16="http://schemas.microsoft.com/office/drawing/2014/main" id="{9FD177B3-F47B-402C-93F3-7B15A1183DF7}"/>
              </a:ext>
            </a:extLst>
          </p:cNvPr>
          <p:cNvSpPr>
            <a:spLocks noGrp="1"/>
          </p:cNvSpPr>
          <p:nvPr>
            <p:ph idx="1"/>
          </p:nvPr>
        </p:nvSpPr>
        <p:spPr/>
        <p:txBody>
          <a:bodyPr/>
          <a:lstStyle/>
          <a:p>
            <a:r>
              <a:rPr lang="en-US" dirty="0">
                <a:solidFill>
                  <a:srgbClr val="222222"/>
                </a:solidFill>
                <a:latin typeface="inherit"/>
              </a:rPr>
              <a:t>Age, type of negative, options for resolution and/or removal.</a:t>
            </a:r>
            <a:endParaRPr lang="en-US" dirty="0"/>
          </a:p>
          <a:p>
            <a:r>
              <a:rPr lang="en-US" dirty="0"/>
              <a:t>Potential negatives (always check for accuracy) </a:t>
            </a:r>
          </a:p>
          <a:p>
            <a:r>
              <a:rPr lang="en-US" dirty="0"/>
              <a:t>Give examples</a:t>
            </a:r>
          </a:p>
          <a:p>
            <a:r>
              <a:rPr lang="en-US" dirty="0"/>
              <a:t>Removed after 7 years</a:t>
            </a:r>
          </a:p>
          <a:p>
            <a:endParaRPr lang="en-US" dirty="0"/>
          </a:p>
          <a:p>
            <a:endParaRPr lang="en-US" dirty="0"/>
          </a:p>
        </p:txBody>
      </p:sp>
    </p:spTree>
    <p:extLst>
      <p:ext uri="{BB962C8B-B14F-4D97-AF65-F5344CB8AC3E}">
        <p14:creationId xmlns:p14="http://schemas.microsoft.com/office/powerpoint/2010/main" val="82732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14" name="Straight Connector 13">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0" name="Oval 19">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0" name="Straight Connector 29">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8" name="Straight Connector 37">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54B2586A-27A9-4366-84D8-FF10C500C12F}"/>
              </a:ext>
            </a:extLst>
          </p:cNvPr>
          <p:cNvSpPr>
            <a:spLocks noGrp="1"/>
          </p:cNvSpPr>
          <p:nvPr>
            <p:ph type="title"/>
          </p:nvPr>
        </p:nvSpPr>
        <p:spPr>
          <a:xfrm>
            <a:off x="630936" y="495992"/>
            <a:ext cx="4195140" cy="5638831"/>
          </a:xfrm>
          <a:noFill/>
        </p:spPr>
        <p:txBody>
          <a:bodyPr anchor="ctr">
            <a:normAutofit/>
          </a:bodyPr>
          <a:lstStyle/>
          <a:p>
            <a:r>
              <a:rPr lang="en-US" sz="4800" dirty="0"/>
              <a:t>Types of Negative Information </a:t>
            </a:r>
            <a:r>
              <a:rPr lang="en-US" sz="2000" dirty="0"/>
              <a:t>(Equifax.com)</a:t>
            </a:r>
          </a:p>
        </p:txBody>
      </p:sp>
      <p:graphicFrame>
        <p:nvGraphicFramePr>
          <p:cNvPr id="5" name="Content Placeholder 2">
            <a:extLst>
              <a:ext uri="{FF2B5EF4-FFF2-40B4-BE49-F238E27FC236}">
                <a16:creationId xmlns:a16="http://schemas.microsoft.com/office/drawing/2014/main" id="{A66A681E-035C-4C77-BF2D-38145429336B}"/>
              </a:ext>
            </a:extLst>
          </p:cNvPr>
          <p:cNvGraphicFramePr>
            <a:graphicFrameLocks noGrp="1"/>
          </p:cNvGraphicFramePr>
          <p:nvPr>
            <p:ph idx="1"/>
            <p:extLst>
              <p:ext uri="{D42A27DB-BD31-4B8C-83A1-F6EECF244321}">
                <p14:modId xmlns:p14="http://schemas.microsoft.com/office/powerpoint/2010/main" val="2435370450"/>
              </p:ext>
            </p:extLst>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217304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97595-BDD5-4677-83A9-408499751032}"/>
              </a:ext>
            </a:extLst>
          </p:cNvPr>
          <p:cNvSpPr>
            <a:spLocks noGrp="1"/>
          </p:cNvSpPr>
          <p:nvPr>
            <p:ph type="title"/>
          </p:nvPr>
        </p:nvSpPr>
        <p:spPr/>
        <p:txBody>
          <a:bodyPr/>
          <a:lstStyle/>
          <a:p>
            <a:pPr algn="ctr"/>
            <a:r>
              <a:rPr lang="en-US" dirty="0"/>
              <a:t>Charge Off’s</a:t>
            </a:r>
          </a:p>
        </p:txBody>
      </p:sp>
      <p:sp>
        <p:nvSpPr>
          <p:cNvPr id="3" name="Text Placeholder 2">
            <a:extLst>
              <a:ext uri="{FF2B5EF4-FFF2-40B4-BE49-F238E27FC236}">
                <a16:creationId xmlns:a16="http://schemas.microsoft.com/office/drawing/2014/main" id="{A8E03C2D-CDD4-4F72-ACF0-6DC764C7B379}"/>
              </a:ext>
            </a:extLst>
          </p:cNvPr>
          <p:cNvSpPr>
            <a:spLocks noGrp="1"/>
          </p:cNvSpPr>
          <p:nvPr>
            <p:ph type="body" sz="quarter" idx="11"/>
          </p:nvPr>
        </p:nvSpPr>
        <p:spPr>
          <a:xfrm>
            <a:off x="1818526" y="1489752"/>
            <a:ext cx="7848600" cy="4645152"/>
          </a:xfrm>
        </p:spPr>
        <p:txBody>
          <a:bodyPr/>
          <a:lstStyle/>
          <a:p>
            <a:pPr marL="0" indent="0">
              <a:spcBef>
                <a:spcPts val="0"/>
              </a:spcBef>
              <a:buNone/>
            </a:pPr>
            <a:r>
              <a:rPr lang="en-US" sz="3000" dirty="0">
                <a:solidFill>
                  <a:srgbClr val="222222"/>
                </a:solidFill>
                <a:ea typeface="Calibri" panose="020F0502020204030204" pitchFamily="34" charset="0"/>
              </a:rPr>
              <a:t>A </a:t>
            </a:r>
            <a:r>
              <a:rPr lang="en-US" sz="3000" dirty="0">
                <a:solidFill>
                  <a:srgbClr val="246FC8"/>
                </a:solidFill>
                <a:ea typeface="Calibri" panose="020F0502020204030204" pitchFamily="34" charset="0"/>
                <a:hlinkClick r:id="rId2"/>
              </a:rPr>
              <a:t>charge-off</a:t>
            </a:r>
            <a:r>
              <a:rPr lang="en-US" sz="3000" dirty="0">
                <a:solidFill>
                  <a:srgbClr val="222222"/>
                </a:solidFill>
                <a:ea typeface="Calibri" panose="020F0502020204030204" pitchFamily="34" charset="0"/>
              </a:rPr>
              <a:t> usually happens after you’ve been delinquent on a debt for 180 days or six months. It is the credit card issuer's way of taking a loss on the debt. In their accounting documents, they’ve written the account off as uncollectible, and they no longer consider the debt as an asset. Creditors can continue collecting on a charge-off until you pay, even though it's been charged off. </a:t>
            </a:r>
          </a:p>
          <a:p>
            <a:pPr marL="0" indent="0">
              <a:spcBef>
                <a:spcPts val="0"/>
              </a:spcBef>
              <a:buNone/>
            </a:pPr>
            <a:endParaRPr lang="en-US" sz="3000" dirty="0">
              <a:solidFill>
                <a:srgbClr val="222222"/>
              </a:solidFill>
              <a:ea typeface="Calibri" panose="020F0502020204030204" pitchFamily="34" charset="0"/>
            </a:endParaRPr>
          </a:p>
          <a:p>
            <a:pPr marL="0" indent="0">
              <a:spcBef>
                <a:spcPts val="0"/>
              </a:spcBef>
              <a:buNone/>
            </a:pPr>
            <a:r>
              <a:rPr lang="en-US" sz="3000" dirty="0">
                <a:solidFill>
                  <a:srgbClr val="222222"/>
                </a:solidFill>
                <a:ea typeface="Calibri" panose="020F0502020204030204" pitchFamily="34" charset="0"/>
              </a:rPr>
              <a:t>Many times, moves on to collections</a:t>
            </a:r>
          </a:p>
          <a:p>
            <a:pPr marL="0" indent="0">
              <a:spcBef>
                <a:spcPts val="0"/>
              </a:spcBef>
              <a:buNone/>
            </a:pPr>
            <a:endParaRPr lang="en-US" sz="1800" dirty="0">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495989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97595-BDD5-4677-83A9-408499751032}"/>
              </a:ext>
            </a:extLst>
          </p:cNvPr>
          <p:cNvSpPr>
            <a:spLocks noGrp="1"/>
          </p:cNvSpPr>
          <p:nvPr>
            <p:ph type="title"/>
          </p:nvPr>
        </p:nvSpPr>
        <p:spPr/>
        <p:txBody>
          <a:bodyPr/>
          <a:lstStyle/>
          <a:p>
            <a:pPr algn="ctr"/>
            <a:r>
              <a:rPr lang="en-US" dirty="0"/>
              <a:t>Charge Off’s</a:t>
            </a:r>
          </a:p>
        </p:txBody>
      </p:sp>
      <p:sp>
        <p:nvSpPr>
          <p:cNvPr id="3" name="Text Placeholder 2">
            <a:extLst>
              <a:ext uri="{FF2B5EF4-FFF2-40B4-BE49-F238E27FC236}">
                <a16:creationId xmlns:a16="http://schemas.microsoft.com/office/drawing/2014/main" id="{A8E03C2D-CDD4-4F72-ACF0-6DC764C7B379}"/>
              </a:ext>
            </a:extLst>
          </p:cNvPr>
          <p:cNvSpPr>
            <a:spLocks noGrp="1"/>
          </p:cNvSpPr>
          <p:nvPr>
            <p:ph type="body" sz="quarter" idx="11"/>
          </p:nvPr>
        </p:nvSpPr>
        <p:spPr>
          <a:xfrm>
            <a:off x="1654139" y="1109609"/>
            <a:ext cx="7848600" cy="4645152"/>
          </a:xfrm>
        </p:spPr>
        <p:txBody>
          <a:bodyPr/>
          <a:lstStyle/>
          <a:p>
            <a:pPr marL="0" indent="0">
              <a:spcBef>
                <a:spcPts val="0"/>
              </a:spcBef>
              <a:buNone/>
            </a:pPr>
            <a:endParaRPr lang="en-US" sz="1800" dirty="0">
              <a:latin typeface="Calibri" panose="020F0502020204030204" pitchFamily="34" charset="0"/>
              <a:ea typeface="Calibri" panose="020F0502020204030204" pitchFamily="34" charset="0"/>
            </a:endParaRPr>
          </a:p>
          <a:p>
            <a:pPr marL="0" indent="0">
              <a:spcBef>
                <a:spcPts val="0"/>
              </a:spcBef>
              <a:buNone/>
            </a:pPr>
            <a:r>
              <a:rPr lang="en-US" sz="3000" dirty="0">
                <a:solidFill>
                  <a:srgbClr val="222222"/>
                </a:solidFill>
                <a:ea typeface="Calibri" panose="020F0502020204030204" pitchFamily="34" charset="0"/>
              </a:rPr>
              <a:t>When creditors cancel debts, they are required to report the canceled amount (if it's over $600) to the IRS using </a:t>
            </a:r>
            <a:r>
              <a:rPr lang="en-US" sz="3000" dirty="0">
                <a:solidFill>
                  <a:srgbClr val="246FC8"/>
                </a:solidFill>
                <a:ea typeface="Calibri" panose="020F0502020204030204" pitchFamily="34" charset="0"/>
                <a:hlinkClick r:id="rId2"/>
              </a:rPr>
              <a:t>Form 1099-C cancellation of debt</a:t>
            </a:r>
            <a:r>
              <a:rPr lang="en-US" sz="3000" dirty="0">
                <a:solidFill>
                  <a:srgbClr val="222222"/>
                </a:solidFill>
                <a:ea typeface="Calibri" panose="020F0502020204030204" pitchFamily="34" charset="0"/>
              </a:rPr>
              <a:t>.</a:t>
            </a:r>
            <a:r>
              <a:rPr lang="en-US" sz="3000" spc="85" baseline="30000" dirty="0">
                <a:solidFill>
                  <a:srgbClr val="0000EE"/>
                </a:solidFill>
                <a:ea typeface="Calibri" panose="020F0502020204030204" pitchFamily="34" charset="0"/>
              </a:rPr>
              <a:t>2</a:t>
            </a:r>
            <a:r>
              <a:rPr lang="en-US" sz="3000" dirty="0">
                <a:solidFill>
                  <a:srgbClr val="222222"/>
                </a:solidFill>
                <a:ea typeface="Calibri" panose="020F0502020204030204" pitchFamily="34" charset="0"/>
              </a:rPr>
              <a:t> </a:t>
            </a:r>
          </a:p>
          <a:p>
            <a:pPr marL="0" indent="0">
              <a:spcBef>
                <a:spcPts val="0"/>
              </a:spcBef>
              <a:buNone/>
            </a:pPr>
            <a:r>
              <a:rPr lang="en-US" sz="3000" dirty="0">
                <a:solidFill>
                  <a:srgbClr val="222222"/>
                </a:solidFill>
                <a:ea typeface="Calibri" panose="020F0502020204030204" pitchFamily="34" charset="0"/>
              </a:rPr>
              <a:t>You'll also receive a copy of the form in the mail, typically around tax time if it applies. You may not have personally encountered this tax situation before, but it's pretty common. </a:t>
            </a:r>
          </a:p>
          <a:p>
            <a:pPr marL="0" indent="0">
              <a:spcBef>
                <a:spcPts val="0"/>
              </a:spcBef>
              <a:buNone/>
            </a:pPr>
            <a:endParaRPr lang="en-US" sz="3000" dirty="0">
              <a:solidFill>
                <a:srgbClr val="222222"/>
              </a:solidFill>
              <a:ea typeface="Calibri" panose="020F0502020204030204" pitchFamily="34" charset="0"/>
            </a:endParaRPr>
          </a:p>
          <a:p>
            <a:pPr marL="0" indent="0">
              <a:spcBef>
                <a:spcPts val="0"/>
              </a:spcBef>
              <a:buNone/>
            </a:pPr>
            <a:r>
              <a:rPr lang="en-US" sz="3000" dirty="0">
                <a:solidFill>
                  <a:srgbClr val="222222"/>
                </a:solidFill>
                <a:ea typeface="Calibri" panose="020F0502020204030204" pitchFamily="34" charset="0"/>
              </a:rPr>
              <a:t>The IRS estimates nearly 4 million 1099-C forms will be sent to taxpayers in 2021</a:t>
            </a:r>
            <a:endParaRPr lang="en-US" sz="3000" dirty="0">
              <a:ea typeface="Calibri" panose="020F0502020204030204" pitchFamily="34" charset="0"/>
            </a:endParaRPr>
          </a:p>
          <a:p>
            <a:endParaRPr lang="en-US" dirty="0"/>
          </a:p>
        </p:txBody>
      </p:sp>
    </p:spTree>
    <p:extLst>
      <p:ext uri="{BB962C8B-B14F-4D97-AF65-F5344CB8AC3E}">
        <p14:creationId xmlns:p14="http://schemas.microsoft.com/office/powerpoint/2010/main" val="4227183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5DC46-28D1-4C4E-AF63-236FD41D8175}"/>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EE746DD0-7C34-44F0-BC48-72CD920F0875}"/>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40003470-9FDD-4CD6-B9D4-1FEFE7004613}"/>
              </a:ext>
            </a:extLst>
          </p:cNvPr>
          <p:cNvPicPr>
            <a:picLocks noChangeAspect="1"/>
          </p:cNvPicPr>
          <p:nvPr/>
        </p:nvPicPr>
        <p:blipFill>
          <a:blip r:embed="rId2"/>
          <a:stretch>
            <a:fillRect/>
          </a:stretch>
        </p:blipFill>
        <p:spPr>
          <a:xfrm>
            <a:off x="356989" y="634999"/>
            <a:ext cx="11478021" cy="5541964"/>
          </a:xfrm>
          <a:prstGeom prst="rect">
            <a:avLst/>
          </a:prstGeom>
        </p:spPr>
      </p:pic>
    </p:spTree>
    <p:extLst>
      <p:ext uri="{BB962C8B-B14F-4D97-AF65-F5344CB8AC3E}">
        <p14:creationId xmlns:p14="http://schemas.microsoft.com/office/powerpoint/2010/main" val="2681966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72CC446-9F28-4C23-B1F8-49C3DA26A347}"/>
              </a:ext>
            </a:extLst>
          </p:cNvPr>
          <p:cNvSpPr>
            <a:spLocks noGrp="1"/>
          </p:cNvSpPr>
          <p:nvPr>
            <p:ph type="title"/>
          </p:nvPr>
        </p:nvSpPr>
        <p:spPr>
          <a:xfrm>
            <a:off x="804672" y="640080"/>
            <a:ext cx="3282696" cy="5257800"/>
          </a:xfrm>
        </p:spPr>
        <p:txBody>
          <a:bodyPr>
            <a:normAutofit/>
          </a:bodyPr>
          <a:lstStyle/>
          <a:p>
            <a:r>
              <a:rPr lang="en-US">
                <a:solidFill>
                  <a:schemeClr val="bg1"/>
                </a:solidFill>
              </a:rPr>
              <a:t>Assessing Your Report: Age</a:t>
            </a:r>
          </a:p>
        </p:txBody>
      </p:sp>
      <p:sp>
        <p:nvSpPr>
          <p:cNvPr id="3" name="Content Placeholder 2">
            <a:extLst>
              <a:ext uri="{FF2B5EF4-FFF2-40B4-BE49-F238E27FC236}">
                <a16:creationId xmlns:a16="http://schemas.microsoft.com/office/drawing/2014/main" id="{B225DFBD-1BA6-4231-80A8-8E1A741B7373}"/>
              </a:ext>
            </a:extLst>
          </p:cNvPr>
          <p:cNvSpPr>
            <a:spLocks noGrp="1"/>
          </p:cNvSpPr>
          <p:nvPr>
            <p:ph idx="1"/>
          </p:nvPr>
        </p:nvSpPr>
        <p:spPr>
          <a:xfrm>
            <a:off x="5358384" y="640081"/>
            <a:ext cx="6024654" cy="5257800"/>
          </a:xfrm>
        </p:spPr>
        <p:txBody>
          <a:bodyPr anchor="ctr">
            <a:normAutofit/>
          </a:bodyPr>
          <a:lstStyle/>
          <a:p>
            <a:r>
              <a:rPr lang="en-US" sz="1500" dirty="0"/>
              <a:t>Negative information stays on your credit report for 7 years (and chapter 13 bankruptcy)</a:t>
            </a:r>
          </a:p>
          <a:p>
            <a:pPr lvl="1"/>
            <a:r>
              <a:rPr lang="en-US" sz="1500" dirty="0"/>
              <a:t>Chapter 7 bankruptcy stays on for 10 years</a:t>
            </a:r>
          </a:p>
          <a:p>
            <a:pPr lvl="1"/>
            <a:r>
              <a:rPr lang="en-US" sz="1500" dirty="0"/>
              <a:t>If you brought a delinquent account current, status will change to “paid as agreed” but negative information will still stay on for 7 years</a:t>
            </a:r>
          </a:p>
          <a:p>
            <a:r>
              <a:rPr lang="en-US" sz="1500" dirty="0"/>
              <a:t>What does this mean for your score?</a:t>
            </a:r>
          </a:p>
          <a:p>
            <a:pPr lvl="1"/>
            <a:r>
              <a:rPr lang="en-US" sz="1500" dirty="0"/>
              <a:t>The fresher the negative account, the more it hurts your score</a:t>
            </a:r>
          </a:p>
          <a:p>
            <a:pPr lvl="1"/>
            <a:r>
              <a:rPr lang="en-US" sz="1500" dirty="0"/>
              <a:t>The more time that goes by, the less it negatively impacts your score</a:t>
            </a:r>
          </a:p>
          <a:p>
            <a:r>
              <a:rPr lang="en-US" sz="1500" dirty="0"/>
              <a:t>Hard inquiries stay on for 2 years</a:t>
            </a:r>
          </a:p>
          <a:p>
            <a:pPr lvl="1"/>
            <a:r>
              <a:rPr lang="en-US" sz="1500" dirty="0"/>
              <a:t>When a lender requests a copy of your report</a:t>
            </a:r>
          </a:p>
          <a:p>
            <a:pPr lvl="1"/>
            <a:r>
              <a:rPr lang="en-US" sz="1500" dirty="0"/>
              <a:t>Not considered negative, but does impact your score</a:t>
            </a:r>
          </a:p>
          <a:p>
            <a:pPr lvl="1"/>
            <a:r>
              <a:rPr lang="en-US" sz="1500" dirty="0"/>
              <a:t>If shopping for a car or house, multiple hard inquiries in a 45-day period counts as 1 inquiry </a:t>
            </a:r>
          </a:p>
          <a:p>
            <a:pPr lvl="1"/>
            <a:endParaRPr lang="en-US" sz="1500" dirty="0"/>
          </a:p>
          <a:p>
            <a:r>
              <a:rPr lang="en-US" sz="1500" dirty="0"/>
              <a:t>What about positive information?</a:t>
            </a:r>
          </a:p>
          <a:p>
            <a:pPr lvl="1"/>
            <a:r>
              <a:rPr lang="en-US" sz="1500" dirty="0"/>
              <a:t>An account in good standing stays on for as long as account is open</a:t>
            </a:r>
          </a:p>
          <a:p>
            <a:pPr lvl="1"/>
            <a:r>
              <a:rPr lang="en-US" sz="1500" dirty="0"/>
              <a:t>An account that is closed and paid as agreed stays on for 10 years.</a:t>
            </a:r>
          </a:p>
          <a:p>
            <a:endParaRPr lang="en-US" sz="1500" dirty="0"/>
          </a:p>
        </p:txBody>
      </p:sp>
    </p:spTree>
    <p:extLst>
      <p:ext uri="{BB962C8B-B14F-4D97-AF65-F5344CB8AC3E}">
        <p14:creationId xmlns:p14="http://schemas.microsoft.com/office/powerpoint/2010/main" val="1417190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9CD0D-C6BC-4DA2-ADE8-DBC05357A7F0}"/>
              </a:ext>
            </a:extLst>
          </p:cNvPr>
          <p:cNvSpPr>
            <a:spLocks noGrp="1"/>
          </p:cNvSpPr>
          <p:nvPr>
            <p:ph type="title"/>
          </p:nvPr>
        </p:nvSpPr>
        <p:spPr/>
        <p:txBody>
          <a:bodyPr/>
          <a:lstStyle/>
          <a:p>
            <a:r>
              <a:rPr lang="en-US" dirty="0"/>
              <a:t>Which ones to prioritize ?</a:t>
            </a:r>
          </a:p>
        </p:txBody>
      </p:sp>
      <p:sp>
        <p:nvSpPr>
          <p:cNvPr id="3" name="Content Placeholder 2">
            <a:extLst>
              <a:ext uri="{FF2B5EF4-FFF2-40B4-BE49-F238E27FC236}">
                <a16:creationId xmlns:a16="http://schemas.microsoft.com/office/drawing/2014/main" id="{AE10D9E5-AFD7-419E-BC73-528AC80587E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47475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5A9F3F5-F0E0-49DE-8B27-2CEEA8F23A3E}"/>
              </a:ext>
            </a:extLst>
          </p:cNvPr>
          <p:cNvPicPr>
            <a:picLocks noChangeAspect="1"/>
          </p:cNvPicPr>
          <p:nvPr/>
        </p:nvPicPr>
        <p:blipFill rotWithShape="1">
          <a:blip r:embed="rId3">
            <a:duotone>
              <a:prstClr val="black"/>
              <a:prstClr val="white"/>
            </a:duotone>
            <a:alphaModFix amt="35000"/>
          </a:blip>
          <a:srcRect t="1220" b="14510"/>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FCEC2294-5A7B-45E5-9251-C1AA89F4A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alpha val="6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2E9E69-0D7F-41D0-BF13-FC33AA8BCD14}"/>
              </a:ext>
            </a:extLst>
          </p:cNvPr>
          <p:cNvSpPr>
            <a:spLocks noGrp="1"/>
          </p:cNvSpPr>
          <p:nvPr>
            <p:ph type="title"/>
          </p:nvPr>
        </p:nvSpPr>
        <p:spPr>
          <a:xfrm>
            <a:off x="838201" y="1065862"/>
            <a:ext cx="3313164" cy="4726276"/>
          </a:xfrm>
        </p:spPr>
        <p:txBody>
          <a:bodyPr>
            <a:normAutofit/>
          </a:bodyPr>
          <a:lstStyle/>
          <a:p>
            <a:pPr algn="r"/>
            <a:r>
              <a:rPr lang="en-US" sz="4000"/>
              <a:t>Options for Resolution and/or Removal </a:t>
            </a:r>
          </a:p>
        </p:txBody>
      </p:sp>
      <p:cxnSp>
        <p:nvCxnSpPr>
          <p:cNvPr id="16" name="Straight Connector 15">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714D361-4B78-4A45-9EA9-F2DE79E033CC}"/>
              </a:ext>
            </a:extLst>
          </p:cNvPr>
          <p:cNvSpPr>
            <a:spLocks noGrp="1"/>
          </p:cNvSpPr>
          <p:nvPr>
            <p:ph idx="1"/>
          </p:nvPr>
        </p:nvSpPr>
        <p:spPr>
          <a:xfrm>
            <a:off x="4974917" y="320040"/>
            <a:ext cx="6372781" cy="6217920"/>
          </a:xfrm>
        </p:spPr>
        <p:txBody>
          <a:bodyPr anchor="ctr">
            <a:normAutofit/>
          </a:bodyPr>
          <a:lstStyle/>
          <a:p>
            <a:r>
              <a:rPr lang="en-US" sz="1900" dirty="0"/>
              <a:t>Don’t ignore debts or debt collectors</a:t>
            </a:r>
          </a:p>
          <a:p>
            <a:pPr lvl="1"/>
            <a:r>
              <a:rPr lang="en-US" sz="1900" dirty="0"/>
              <a:t>If they sue you and the judge rules that you owe,  they can garnish your wages or freeze your bank account</a:t>
            </a:r>
          </a:p>
          <a:p>
            <a:r>
              <a:rPr lang="en-US" sz="1900" dirty="0"/>
              <a:t>Look over your budget to discuss a payment plan before calling lenders/debt collectors </a:t>
            </a:r>
          </a:p>
          <a:p>
            <a:pPr lvl="1"/>
            <a:r>
              <a:rPr lang="en-US" sz="1900" dirty="0"/>
              <a:t>Can you afford the lump sum?</a:t>
            </a:r>
          </a:p>
          <a:p>
            <a:pPr lvl="1"/>
            <a:r>
              <a:rPr lang="en-US" sz="1900" dirty="0"/>
              <a:t>Will they offer a payment plan?</a:t>
            </a:r>
          </a:p>
          <a:p>
            <a:pPr lvl="2"/>
            <a:r>
              <a:rPr lang="en-US" sz="1900" dirty="0"/>
              <a:t>What monthly payments can you realistically make?  </a:t>
            </a:r>
          </a:p>
          <a:p>
            <a:pPr lvl="2"/>
            <a:r>
              <a:rPr lang="en-US" sz="1900" dirty="0"/>
              <a:t>What about settlement? </a:t>
            </a:r>
          </a:p>
          <a:p>
            <a:pPr lvl="3"/>
            <a:r>
              <a:rPr lang="en-US" sz="1900" dirty="0"/>
              <a:t>Note: settlement still a negative because not paying as agreed, but not as bad for credit score as delinquency/default</a:t>
            </a:r>
          </a:p>
          <a:p>
            <a:pPr lvl="1"/>
            <a:r>
              <a:rPr lang="en-US" sz="1900" dirty="0"/>
              <a:t>Get any agreement </a:t>
            </a:r>
            <a:r>
              <a:rPr lang="en-US" sz="1900" b="1" i="1" u="sng" dirty="0"/>
              <a:t>in writing </a:t>
            </a:r>
            <a:r>
              <a:rPr lang="en-US" sz="1900" dirty="0"/>
              <a:t>and do not give a debt collector electronic access to your bank account</a:t>
            </a:r>
          </a:p>
        </p:txBody>
      </p:sp>
    </p:spTree>
    <p:extLst>
      <p:ext uri="{BB962C8B-B14F-4D97-AF65-F5344CB8AC3E}">
        <p14:creationId xmlns:p14="http://schemas.microsoft.com/office/powerpoint/2010/main" val="1419760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1C3DEA-0566-45FF-8D3E-5244567FB770}"/>
              </a:ext>
            </a:extLst>
          </p:cNvPr>
          <p:cNvSpPr>
            <a:spLocks noGrp="1"/>
          </p:cNvSpPr>
          <p:nvPr>
            <p:ph type="title"/>
          </p:nvPr>
        </p:nvSpPr>
        <p:spPr>
          <a:xfrm>
            <a:off x="6094105" y="802955"/>
            <a:ext cx="4977976" cy="1454051"/>
          </a:xfrm>
        </p:spPr>
        <p:txBody>
          <a:bodyPr>
            <a:normAutofit/>
          </a:bodyPr>
          <a:lstStyle/>
          <a:p>
            <a:r>
              <a:rPr lang="en-US">
                <a:solidFill>
                  <a:srgbClr val="000000"/>
                </a:solidFill>
              </a:rPr>
              <a:t>Objectives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Money">
            <a:extLst>
              <a:ext uri="{FF2B5EF4-FFF2-40B4-BE49-F238E27FC236}">
                <a16:creationId xmlns:a16="http://schemas.microsoft.com/office/drawing/2014/main" id="{3D4E8D9E-C621-4029-9E40-36279D4BA0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BBAC6166-2D13-4CF5-AA37-3E68D95835DE}"/>
              </a:ext>
            </a:extLst>
          </p:cNvPr>
          <p:cNvSpPr>
            <a:spLocks noGrp="1"/>
          </p:cNvSpPr>
          <p:nvPr>
            <p:ph idx="1"/>
          </p:nvPr>
        </p:nvSpPr>
        <p:spPr>
          <a:xfrm>
            <a:off x="6090574" y="2421682"/>
            <a:ext cx="4977578" cy="3639289"/>
          </a:xfrm>
        </p:spPr>
        <p:txBody>
          <a:bodyPr anchor="ctr">
            <a:normAutofit/>
          </a:bodyPr>
          <a:lstStyle/>
          <a:p>
            <a:pPr marL="1143000" indent="-457200"/>
            <a:r>
              <a:rPr lang="en-US" sz="2000">
                <a:solidFill>
                  <a:srgbClr val="000000"/>
                </a:solidFill>
                <a:latin typeface="inherit"/>
              </a:rPr>
              <a:t>Increase understanding of the types of negatives on credit report (debt collections, medical collections, auto repossession, eviction, student loan default, etc.)</a:t>
            </a:r>
          </a:p>
          <a:p>
            <a:pPr marL="1143000" indent="-457200"/>
            <a:r>
              <a:rPr lang="en-US" sz="2000">
                <a:solidFill>
                  <a:srgbClr val="000000"/>
                </a:solidFill>
                <a:latin typeface="inherit"/>
              </a:rPr>
              <a:t>Identify strategies to address each type of negative on a credit report</a:t>
            </a:r>
            <a:endParaRPr lang="en-US" sz="2000">
              <a:solidFill>
                <a:srgbClr val="000000"/>
              </a:solidFill>
              <a:latin typeface="Calibri" panose="020F0502020204030204" pitchFamily="34" charset="0"/>
            </a:endParaRPr>
          </a:p>
          <a:p>
            <a:pPr marL="914400" indent="-228600"/>
            <a:endParaRPr lang="en-US" sz="2000" b="0" i="0">
              <a:solidFill>
                <a:srgbClr val="000000"/>
              </a:solidFill>
              <a:effectLst/>
              <a:latin typeface="Calibri" panose="020F0502020204030204" pitchFamily="34" charset="0"/>
            </a:endParaRPr>
          </a:p>
          <a:p>
            <a:pPr marL="685800" indent="0">
              <a:buNone/>
            </a:pPr>
            <a:r>
              <a:rPr lang="en-US" sz="2000" b="0" i="0">
                <a:solidFill>
                  <a:srgbClr val="000000"/>
                </a:solidFill>
                <a:effectLst/>
                <a:latin typeface="Times New Roman" panose="02020603050405020304" pitchFamily="18" charset="0"/>
              </a:rPr>
              <a:t> </a:t>
            </a:r>
            <a:endParaRPr lang="en-US" sz="2000" b="0" i="0">
              <a:solidFill>
                <a:srgbClr val="000000"/>
              </a:solidFill>
              <a:effectLst/>
              <a:latin typeface="Calibri" panose="020F0502020204030204" pitchFamily="34" charset="0"/>
            </a:endParaRPr>
          </a:p>
          <a:p>
            <a:endParaRPr lang="en-US" sz="2000">
              <a:solidFill>
                <a:srgbClr val="000000"/>
              </a:solidFill>
            </a:endParaRPr>
          </a:p>
        </p:txBody>
      </p:sp>
    </p:spTree>
    <p:extLst>
      <p:ext uri="{BB962C8B-B14F-4D97-AF65-F5344CB8AC3E}">
        <p14:creationId xmlns:p14="http://schemas.microsoft.com/office/powerpoint/2010/main" val="2550273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3CDA-F14F-4E6E-8713-0FD737DF1ED2}"/>
              </a:ext>
            </a:extLst>
          </p:cNvPr>
          <p:cNvSpPr>
            <a:spLocks noGrp="1"/>
          </p:cNvSpPr>
          <p:nvPr>
            <p:ph type="title"/>
          </p:nvPr>
        </p:nvSpPr>
        <p:spPr/>
        <p:txBody>
          <a:bodyPr/>
          <a:lstStyle/>
          <a:p>
            <a:r>
              <a:rPr lang="en-US" dirty="0"/>
              <a:t>What if you catch an error?</a:t>
            </a:r>
          </a:p>
        </p:txBody>
      </p:sp>
      <p:graphicFrame>
        <p:nvGraphicFramePr>
          <p:cNvPr id="42" name="Content Placeholder 2">
            <a:extLst>
              <a:ext uri="{FF2B5EF4-FFF2-40B4-BE49-F238E27FC236}">
                <a16:creationId xmlns:a16="http://schemas.microsoft.com/office/drawing/2014/main" id="{AE805C7B-6276-4DBB-915F-EDEF69E8A1A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90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436C7B-CD94-4070-8ABC-81C04F22BFA2}"/>
              </a:ext>
            </a:extLst>
          </p:cNvPr>
          <p:cNvPicPr>
            <a:picLocks noChangeAspect="1"/>
          </p:cNvPicPr>
          <p:nvPr/>
        </p:nvPicPr>
        <p:blipFill>
          <a:blip r:embed="rId2"/>
          <a:stretch>
            <a:fillRect/>
          </a:stretch>
        </p:blipFill>
        <p:spPr>
          <a:xfrm>
            <a:off x="817643" y="457201"/>
            <a:ext cx="10032065" cy="5890846"/>
          </a:xfrm>
          <a:prstGeom prst="rect">
            <a:avLst/>
          </a:prstGeom>
        </p:spPr>
      </p:pic>
    </p:spTree>
    <p:extLst>
      <p:ext uri="{BB962C8B-B14F-4D97-AF65-F5344CB8AC3E}">
        <p14:creationId xmlns:p14="http://schemas.microsoft.com/office/powerpoint/2010/main" val="1565637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4654285"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E8E92C-A2A9-4684-B52F-3FAA3B1AF718}"/>
              </a:ext>
            </a:extLst>
          </p:cNvPr>
          <p:cNvSpPr>
            <a:spLocks noGrp="1"/>
          </p:cNvSpPr>
          <p:nvPr>
            <p:ph type="title"/>
          </p:nvPr>
        </p:nvSpPr>
        <p:spPr>
          <a:xfrm>
            <a:off x="1156851" y="637762"/>
            <a:ext cx="2898276" cy="5576770"/>
          </a:xfrm>
        </p:spPr>
        <p:txBody>
          <a:bodyPr anchor="t">
            <a:normAutofit/>
          </a:bodyPr>
          <a:lstStyle/>
          <a:p>
            <a:r>
              <a:rPr lang="en-US" sz="3700">
                <a:solidFill>
                  <a:schemeClr val="bg1"/>
                </a:solidFill>
              </a:rPr>
              <a:t>Statute of Limitations (debt.org;</a:t>
            </a:r>
            <a:br>
              <a:rPr lang="en-US" sz="3700">
                <a:solidFill>
                  <a:schemeClr val="bg1"/>
                </a:solidFill>
              </a:rPr>
            </a:br>
            <a:r>
              <a:rPr lang="en-US" sz="3700">
                <a:solidFill>
                  <a:schemeClr val="bg1"/>
                </a:solidFill>
              </a:rPr>
              <a:t>incharge.org)	</a:t>
            </a:r>
          </a:p>
        </p:txBody>
      </p:sp>
      <p:sp>
        <p:nvSpPr>
          <p:cNvPr id="16" name="Rectangle 15">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535" y="0"/>
            <a:ext cx="7539455"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69ABADB-E51C-4BD5-82DD-4FCB4DB89763}"/>
              </a:ext>
            </a:extLst>
          </p:cNvPr>
          <p:cNvGraphicFramePr>
            <a:graphicFrameLocks noGrp="1"/>
          </p:cNvGraphicFramePr>
          <p:nvPr>
            <p:ph idx="1"/>
            <p:extLst>
              <p:ext uri="{D42A27DB-BD31-4B8C-83A1-F6EECF244321}">
                <p14:modId xmlns:p14="http://schemas.microsoft.com/office/powerpoint/2010/main" val="3826673702"/>
              </p:ext>
            </p:extLst>
          </p:nvPr>
        </p:nvGraphicFramePr>
        <p:xfrm>
          <a:off x="5439954" y="637762"/>
          <a:ext cx="5605401" cy="5539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0735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634CF616-F192-4B55-BBE6-0B2FF9E21B73}"/>
              </a:ext>
            </a:extLst>
          </p:cNvPr>
          <p:cNvSpPr>
            <a:spLocks noGrp="1"/>
          </p:cNvSpPr>
          <p:nvPr>
            <p:ph type="title"/>
          </p:nvPr>
        </p:nvSpPr>
        <p:spPr>
          <a:xfrm>
            <a:off x="479394" y="1070800"/>
            <a:ext cx="3939688" cy="5583126"/>
          </a:xfrm>
        </p:spPr>
        <p:txBody>
          <a:bodyPr>
            <a:normAutofit/>
          </a:bodyPr>
          <a:lstStyle/>
          <a:p>
            <a:pPr algn="r"/>
            <a:r>
              <a:rPr lang="en-US" sz="6200"/>
              <a:t>Collections</a:t>
            </a:r>
          </a:p>
        </p:txBody>
      </p:sp>
      <p:cxnSp>
        <p:nvCxnSpPr>
          <p:cNvPr id="16" name="Straight Connector 15">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7F54617-9401-4902-867E-FC4397E73DC6}"/>
              </a:ext>
            </a:extLst>
          </p:cNvPr>
          <p:cNvGraphicFramePr>
            <a:graphicFrameLocks noGrp="1"/>
          </p:cNvGraphicFramePr>
          <p:nvPr>
            <p:ph idx="1"/>
            <p:extLst>
              <p:ext uri="{D42A27DB-BD31-4B8C-83A1-F6EECF244321}">
                <p14:modId xmlns:p14="http://schemas.microsoft.com/office/powerpoint/2010/main" val="4373001"/>
              </p:ext>
            </p:extLst>
          </p:nvPr>
        </p:nvGraphicFramePr>
        <p:xfrm>
          <a:off x="5028422" y="591673"/>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9C8E3903-1DF1-4DF3-A30D-C444CE08B6EC}"/>
              </a:ext>
            </a:extLst>
          </p:cNvPr>
          <p:cNvSpPr txBox="1"/>
          <p:nvPr/>
        </p:nvSpPr>
        <p:spPr>
          <a:xfrm>
            <a:off x="6096000" y="5503985"/>
            <a:ext cx="4595445" cy="369332"/>
          </a:xfrm>
          <a:prstGeom prst="rect">
            <a:avLst/>
          </a:prstGeom>
          <a:noFill/>
        </p:spPr>
        <p:txBody>
          <a:bodyPr wrap="square" rtlCol="0">
            <a:spAutoFit/>
          </a:bodyPr>
          <a:lstStyle/>
          <a:p>
            <a:r>
              <a:rPr lang="en-US" dirty="0"/>
              <a:t>Settlement may have tax implications</a:t>
            </a:r>
          </a:p>
        </p:txBody>
      </p:sp>
    </p:spTree>
    <p:extLst>
      <p:ext uri="{BB962C8B-B14F-4D97-AF65-F5344CB8AC3E}">
        <p14:creationId xmlns:p14="http://schemas.microsoft.com/office/powerpoint/2010/main" val="993178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9AAD43F-56EB-4451-835C-57B3F187A493}"/>
              </a:ext>
            </a:extLst>
          </p:cNvPr>
          <p:cNvSpPr>
            <a:spLocks noGrp="1"/>
          </p:cNvSpPr>
          <p:nvPr>
            <p:ph type="title"/>
          </p:nvPr>
        </p:nvSpPr>
        <p:spPr>
          <a:xfrm>
            <a:off x="1098468" y="885651"/>
            <a:ext cx="3229803" cy="4624603"/>
          </a:xfrm>
        </p:spPr>
        <p:txBody>
          <a:bodyPr>
            <a:normAutofit/>
          </a:bodyPr>
          <a:lstStyle/>
          <a:p>
            <a:r>
              <a:rPr lang="en-US">
                <a:solidFill>
                  <a:srgbClr val="FFFFFF"/>
                </a:solidFill>
              </a:rPr>
              <a:t>Addressing Charge-Offs</a:t>
            </a:r>
          </a:p>
        </p:txBody>
      </p:sp>
      <p:sp>
        <p:nvSpPr>
          <p:cNvPr id="7" name="Content Placeholder 2">
            <a:extLst>
              <a:ext uri="{FF2B5EF4-FFF2-40B4-BE49-F238E27FC236}">
                <a16:creationId xmlns:a16="http://schemas.microsoft.com/office/drawing/2014/main" id="{BD61C8FB-6C2A-4B76-98D6-9DD88E00B21A}"/>
              </a:ext>
            </a:extLst>
          </p:cNvPr>
          <p:cNvSpPr>
            <a:spLocks noGrp="1"/>
          </p:cNvSpPr>
          <p:nvPr>
            <p:ph idx="1"/>
          </p:nvPr>
        </p:nvSpPr>
        <p:spPr>
          <a:xfrm>
            <a:off x="4978708" y="885651"/>
            <a:ext cx="6525220" cy="4616849"/>
          </a:xfrm>
        </p:spPr>
        <p:txBody>
          <a:bodyPr anchor="ctr">
            <a:normAutofit/>
          </a:bodyPr>
          <a:lstStyle/>
          <a:p>
            <a:r>
              <a:rPr lang="en-US" sz="2400" dirty="0"/>
              <a:t>Actions similar to collections</a:t>
            </a:r>
          </a:p>
          <a:p>
            <a:r>
              <a:rPr lang="en-US" sz="2400" dirty="0"/>
              <a:t>Settlement may have tax implications</a:t>
            </a:r>
          </a:p>
          <a:p>
            <a:r>
              <a:rPr lang="en-US" sz="2400" dirty="0"/>
              <a:t>From “charge-off” to “paid charge-off” and stays for 7 years</a:t>
            </a:r>
          </a:p>
          <a:p>
            <a:pPr lvl="1"/>
            <a:r>
              <a:rPr lang="en-US" dirty="0"/>
              <a:t>Doesn’t restart if sold to collections</a:t>
            </a:r>
          </a:p>
          <a:p>
            <a:pPr lvl="1"/>
            <a:r>
              <a:rPr lang="en-US" dirty="0"/>
              <a:t>Still considered negative but not as negative as an unpaid charge-off</a:t>
            </a:r>
          </a:p>
          <a:p>
            <a:endParaRPr lang="en-US" sz="2400" dirty="0"/>
          </a:p>
        </p:txBody>
      </p:sp>
    </p:spTree>
    <p:extLst>
      <p:ext uri="{BB962C8B-B14F-4D97-AF65-F5344CB8AC3E}">
        <p14:creationId xmlns:p14="http://schemas.microsoft.com/office/powerpoint/2010/main" val="4281798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9E7FFE2-9ABC-4288-AACE-9384698D8490}"/>
              </a:ext>
            </a:extLst>
          </p:cNvPr>
          <p:cNvSpPr>
            <a:spLocks noGrp="1"/>
          </p:cNvSpPr>
          <p:nvPr>
            <p:ph type="title"/>
          </p:nvPr>
        </p:nvSpPr>
        <p:spPr>
          <a:xfrm>
            <a:off x="1188069" y="381935"/>
            <a:ext cx="4008583" cy="5974414"/>
          </a:xfrm>
        </p:spPr>
        <p:txBody>
          <a:bodyPr anchor="ctr">
            <a:normAutofit/>
          </a:bodyPr>
          <a:lstStyle/>
          <a:p>
            <a:r>
              <a:rPr lang="en-US" sz="6800">
                <a:solidFill>
                  <a:srgbClr val="FFFFFF"/>
                </a:solidFill>
              </a:rPr>
              <a:t>Addressing Federal Student Loans</a:t>
            </a:r>
          </a:p>
        </p:txBody>
      </p:sp>
      <p:grpSp>
        <p:nvGrpSpPr>
          <p:cNvPr id="12" name="Group 11">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0321D06E-C553-4C6F-A058-637137470BEF}"/>
              </a:ext>
            </a:extLst>
          </p:cNvPr>
          <p:cNvSpPr>
            <a:spLocks noGrp="1"/>
          </p:cNvSpPr>
          <p:nvPr>
            <p:ph idx="1"/>
          </p:nvPr>
        </p:nvSpPr>
        <p:spPr>
          <a:xfrm>
            <a:off x="6297233" y="518400"/>
            <a:ext cx="4771607" cy="5837949"/>
          </a:xfrm>
        </p:spPr>
        <p:txBody>
          <a:bodyPr anchor="ctr">
            <a:normAutofit/>
          </a:bodyPr>
          <a:lstStyle/>
          <a:p>
            <a:r>
              <a:rPr lang="en-US" sz="1700">
                <a:solidFill>
                  <a:schemeClr val="tx1">
                    <a:alpha val="80000"/>
                  </a:schemeClr>
                </a:solidFill>
              </a:rPr>
              <a:t>9 months of missed payments = default</a:t>
            </a:r>
          </a:p>
          <a:p>
            <a:r>
              <a:rPr lang="en-US" sz="1700">
                <a:solidFill>
                  <a:schemeClr val="tx1">
                    <a:alpha val="80000"/>
                  </a:schemeClr>
                </a:solidFill>
              </a:rPr>
              <a:t>Not eligible for special repayment plans or deferment options </a:t>
            </a:r>
          </a:p>
          <a:p>
            <a:r>
              <a:rPr lang="en-US" sz="1700">
                <a:solidFill>
                  <a:schemeClr val="tx1">
                    <a:alpha val="80000"/>
                  </a:schemeClr>
                </a:solidFill>
              </a:rPr>
              <a:t>Getting out of default:</a:t>
            </a:r>
          </a:p>
          <a:p>
            <a:pPr lvl="1"/>
            <a:r>
              <a:rPr lang="en-US" sz="1700">
                <a:solidFill>
                  <a:schemeClr val="tx1">
                    <a:alpha val="80000"/>
                  </a:schemeClr>
                </a:solidFill>
              </a:rPr>
              <a:t>Pay off loan balance</a:t>
            </a:r>
          </a:p>
          <a:p>
            <a:pPr lvl="1"/>
            <a:r>
              <a:rPr lang="en-US" sz="1700">
                <a:solidFill>
                  <a:schemeClr val="tx1">
                    <a:alpha val="80000"/>
                  </a:schemeClr>
                </a:solidFill>
              </a:rPr>
              <a:t>Loan consolidation</a:t>
            </a:r>
          </a:p>
          <a:p>
            <a:pPr lvl="2"/>
            <a:r>
              <a:rPr lang="en-US" sz="1700">
                <a:solidFill>
                  <a:schemeClr val="tx1">
                    <a:alpha val="80000"/>
                  </a:schemeClr>
                </a:solidFill>
              </a:rPr>
              <a:t>Take out a new loan to pay off current one(s) in default; new = not in default</a:t>
            </a:r>
          </a:p>
          <a:p>
            <a:pPr lvl="2"/>
            <a:r>
              <a:rPr lang="en-US" sz="1700">
                <a:solidFill>
                  <a:schemeClr val="tx1">
                    <a:alpha val="80000"/>
                  </a:schemeClr>
                </a:solidFill>
              </a:rPr>
              <a:t>Note: do not consolidate federal student loans into private loans</a:t>
            </a:r>
          </a:p>
          <a:p>
            <a:pPr lvl="2"/>
            <a:r>
              <a:rPr lang="en-US" sz="1700">
                <a:solidFill>
                  <a:schemeClr val="tx1">
                    <a:alpha val="80000"/>
                  </a:schemeClr>
                </a:solidFill>
              </a:rPr>
              <a:t>Credit report will say paid in full but still notes the default status </a:t>
            </a:r>
          </a:p>
          <a:p>
            <a:pPr lvl="1"/>
            <a:r>
              <a:rPr lang="en-US" sz="1700">
                <a:solidFill>
                  <a:schemeClr val="tx1">
                    <a:alpha val="80000"/>
                  </a:schemeClr>
                </a:solidFill>
              </a:rPr>
              <a:t>Loan rehabilitation </a:t>
            </a:r>
          </a:p>
          <a:p>
            <a:pPr lvl="2"/>
            <a:r>
              <a:rPr lang="en-US" sz="1700">
                <a:solidFill>
                  <a:schemeClr val="tx1">
                    <a:alpha val="80000"/>
                  </a:schemeClr>
                </a:solidFill>
              </a:rPr>
              <a:t>Make 9 payments for 10 consecutive months to get out of default</a:t>
            </a:r>
          </a:p>
          <a:p>
            <a:pPr lvl="2"/>
            <a:r>
              <a:rPr lang="en-US" sz="1700">
                <a:solidFill>
                  <a:schemeClr val="tx1">
                    <a:alpha val="80000"/>
                  </a:schemeClr>
                </a:solidFill>
              </a:rPr>
              <a:t>Missing one payment starts it all over again</a:t>
            </a:r>
          </a:p>
          <a:p>
            <a:pPr lvl="2"/>
            <a:r>
              <a:rPr lang="en-US" sz="1700">
                <a:solidFill>
                  <a:schemeClr val="tx1">
                    <a:alpha val="80000"/>
                  </a:schemeClr>
                </a:solidFill>
              </a:rPr>
              <a:t>Default gets erased from your credit report</a:t>
            </a:r>
          </a:p>
        </p:txBody>
      </p:sp>
      <p:cxnSp>
        <p:nvCxnSpPr>
          <p:cNvPr id="17" name="Straight Connector 1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30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0944B8-0513-4661-A49B-D0CC02D27A0A}"/>
              </a:ext>
            </a:extLst>
          </p:cNvPr>
          <p:cNvSpPr>
            <a:spLocks noGrp="1"/>
          </p:cNvSpPr>
          <p:nvPr>
            <p:ph type="title"/>
          </p:nvPr>
        </p:nvSpPr>
        <p:spPr>
          <a:xfrm>
            <a:off x="841248" y="548640"/>
            <a:ext cx="3600860" cy="5431536"/>
          </a:xfrm>
        </p:spPr>
        <p:txBody>
          <a:bodyPr>
            <a:normAutofit/>
          </a:bodyPr>
          <a:lstStyle/>
          <a:p>
            <a:r>
              <a:rPr lang="en-US" sz="5400"/>
              <a:t>Addressing Private Student Loans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DC449C-C2BE-4049-A98B-C98D121254CD}"/>
              </a:ext>
            </a:extLst>
          </p:cNvPr>
          <p:cNvSpPr>
            <a:spLocks noGrp="1"/>
          </p:cNvSpPr>
          <p:nvPr>
            <p:ph idx="1"/>
          </p:nvPr>
        </p:nvSpPr>
        <p:spPr>
          <a:xfrm>
            <a:off x="5126418" y="552091"/>
            <a:ext cx="6224335" cy="5431536"/>
          </a:xfrm>
        </p:spPr>
        <p:txBody>
          <a:bodyPr anchor="ctr">
            <a:normAutofit/>
          </a:bodyPr>
          <a:lstStyle/>
          <a:p>
            <a:r>
              <a:rPr lang="en-US" sz="2200" dirty="0"/>
              <a:t>Can’t garnish your wages or tax returns like with federal student loans</a:t>
            </a:r>
          </a:p>
          <a:p>
            <a:r>
              <a:rPr lang="en-US" sz="2200" dirty="0"/>
              <a:t>Less collection options = higher chance to negotiate lower payment </a:t>
            </a:r>
          </a:p>
          <a:p>
            <a:pPr lvl="1"/>
            <a:r>
              <a:rPr lang="en-US" sz="2200" dirty="0"/>
              <a:t>Get any new terms in writing, and make sure it isn’t over statute of limitations (date of last activity on account…payment, agreement, verbal promise to pay, etc.) </a:t>
            </a:r>
          </a:p>
        </p:txBody>
      </p:sp>
    </p:spTree>
    <p:extLst>
      <p:ext uri="{BB962C8B-B14F-4D97-AF65-F5344CB8AC3E}">
        <p14:creationId xmlns:p14="http://schemas.microsoft.com/office/powerpoint/2010/main" val="717446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903B3-BFAF-45DD-B9FF-6DE7EAE56E71}"/>
              </a:ext>
            </a:extLst>
          </p:cNvPr>
          <p:cNvSpPr>
            <a:spLocks noGrp="1"/>
          </p:cNvSpPr>
          <p:nvPr>
            <p:ph type="title"/>
          </p:nvPr>
        </p:nvSpPr>
        <p:spPr>
          <a:xfrm>
            <a:off x="841248" y="548640"/>
            <a:ext cx="3600860" cy="5431536"/>
          </a:xfrm>
        </p:spPr>
        <p:txBody>
          <a:bodyPr>
            <a:normAutofit/>
          </a:bodyPr>
          <a:lstStyle/>
          <a:p>
            <a:r>
              <a:rPr lang="en-US" sz="5400"/>
              <a:t>Addressing Medical Debt</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9A3AE2-CEE3-41B2-839B-065A95637927}"/>
              </a:ext>
            </a:extLst>
          </p:cNvPr>
          <p:cNvSpPr>
            <a:spLocks noGrp="1"/>
          </p:cNvSpPr>
          <p:nvPr>
            <p:ph idx="1"/>
          </p:nvPr>
        </p:nvSpPr>
        <p:spPr>
          <a:xfrm>
            <a:off x="5126418" y="552091"/>
            <a:ext cx="6224335" cy="5431536"/>
          </a:xfrm>
        </p:spPr>
        <p:txBody>
          <a:bodyPr anchor="ctr">
            <a:normAutofit/>
          </a:bodyPr>
          <a:lstStyle/>
          <a:p>
            <a:r>
              <a:rPr lang="en-US" sz="2200"/>
              <a:t>Don’t pay medical debt off with a credit card</a:t>
            </a:r>
          </a:p>
          <a:p>
            <a:r>
              <a:rPr lang="en-US" sz="2200"/>
              <a:t>Don’t take medical credit card</a:t>
            </a:r>
          </a:p>
          <a:p>
            <a:r>
              <a:rPr lang="en-US" sz="2200"/>
              <a:t>Medical debt will not appear on credit report for 6 months</a:t>
            </a:r>
          </a:p>
          <a:p>
            <a:pPr lvl="1"/>
            <a:r>
              <a:rPr lang="en-US" sz="2200"/>
              <a:t>But gets sold to debt collectors before or after 6 months</a:t>
            </a:r>
          </a:p>
          <a:p>
            <a:pPr lvl="1"/>
            <a:r>
              <a:rPr lang="en-US" sz="2200"/>
              <a:t>Work on repayment plan with debt collector</a:t>
            </a:r>
          </a:p>
          <a:p>
            <a:r>
              <a:rPr lang="en-US" sz="2200"/>
              <a:t>Only pay if you can afford other high priority debts and bills</a:t>
            </a:r>
          </a:p>
        </p:txBody>
      </p:sp>
    </p:spTree>
    <p:extLst>
      <p:ext uri="{BB962C8B-B14F-4D97-AF65-F5344CB8AC3E}">
        <p14:creationId xmlns:p14="http://schemas.microsoft.com/office/powerpoint/2010/main" val="318879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36109-C67A-476D-99D6-9F847D0A7554}"/>
              </a:ext>
            </a:extLst>
          </p:cNvPr>
          <p:cNvSpPr>
            <a:spLocks noGrp="1"/>
          </p:cNvSpPr>
          <p:nvPr>
            <p:ph type="title"/>
          </p:nvPr>
        </p:nvSpPr>
        <p:spPr>
          <a:xfrm>
            <a:off x="524741" y="620392"/>
            <a:ext cx="3808268" cy="5504688"/>
          </a:xfrm>
        </p:spPr>
        <p:txBody>
          <a:bodyPr>
            <a:normAutofit/>
          </a:bodyPr>
          <a:lstStyle/>
          <a:p>
            <a:r>
              <a:rPr lang="en-US" sz="6000">
                <a:solidFill>
                  <a:schemeClr val="accent5"/>
                </a:solidFill>
              </a:rPr>
              <a:t>Addressing Evictions</a:t>
            </a:r>
          </a:p>
        </p:txBody>
      </p:sp>
      <p:graphicFrame>
        <p:nvGraphicFramePr>
          <p:cNvPr id="5" name="Content Placeholder 2">
            <a:extLst>
              <a:ext uri="{FF2B5EF4-FFF2-40B4-BE49-F238E27FC236}">
                <a16:creationId xmlns:a16="http://schemas.microsoft.com/office/drawing/2014/main" id="{20C2632D-B2AA-4B5D-87F4-79B9501247E6}"/>
              </a:ext>
            </a:extLst>
          </p:cNvPr>
          <p:cNvGraphicFramePr>
            <a:graphicFrameLocks noGrp="1"/>
          </p:cNvGraphicFramePr>
          <p:nvPr>
            <p:ph idx="1"/>
            <p:extLst>
              <p:ext uri="{D42A27DB-BD31-4B8C-83A1-F6EECF244321}">
                <p14:modId xmlns:p14="http://schemas.microsoft.com/office/powerpoint/2010/main" val="489359200"/>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0273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D76F4-C602-44D4-9FDF-143B1DDCADF5}"/>
              </a:ext>
            </a:extLst>
          </p:cNvPr>
          <p:cNvSpPr>
            <a:spLocks noGrp="1"/>
          </p:cNvSpPr>
          <p:nvPr>
            <p:ph type="title"/>
          </p:nvPr>
        </p:nvSpPr>
        <p:spPr>
          <a:xfrm>
            <a:off x="524741" y="620392"/>
            <a:ext cx="3808268" cy="5504688"/>
          </a:xfrm>
        </p:spPr>
        <p:txBody>
          <a:bodyPr>
            <a:normAutofit/>
          </a:bodyPr>
          <a:lstStyle/>
          <a:p>
            <a:r>
              <a:rPr lang="en-US" sz="5100"/>
              <a:t>Repossession</a:t>
            </a:r>
          </a:p>
        </p:txBody>
      </p:sp>
      <p:sp>
        <p:nvSpPr>
          <p:cNvPr id="9" name="Rectangle 8">
            <a:extLst>
              <a:ext uri="{FF2B5EF4-FFF2-40B4-BE49-F238E27FC236}">
                <a16:creationId xmlns:a16="http://schemas.microsoft.com/office/drawing/2014/main" id="{5D84EFE8-C53A-44C4-B289-D1B42CF69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0A2B04B7-2A3E-4F3A-B0D0-CB97AC6BDA48}"/>
              </a:ext>
            </a:extLst>
          </p:cNvPr>
          <p:cNvGraphicFramePr>
            <a:graphicFrameLocks noGrp="1"/>
          </p:cNvGraphicFramePr>
          <p:nvPr>
            <p:ph idx="1"/>
            <p:extLst>
              <p:ext uri="{D42A27DB-BD31-4B8C-83A1-F6EECF244321}">
                <p14:modId xmlns:p14="http://schemas.microsoft.com/office/powerpoint/2010/main" val="3455366256"/>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1702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73726D-8C70-46D2-B5F5-8063F7769BB5}"/>
              </a:ext>
            </a:extLst>
          </p:cNvPr>
          <p:cNvSpPr>
            <a:spLocks noGrp="1"/>
          </p:cNvSpPr>
          <p:nvPr>
            <p:ph type="title"/>
          </p:nvPr>
        </p:nvSpPr>
        <p:spPr>
          <a:xfrm>
            <a:off x="956826" y="1112969"/>
            <a:ext cx="3937298" cy="4166010"/>
          </a:xfrm>
        </p:spPr>
        <p:txBody>
          <a:bodyPr>
            <a:normAutofit/>
          </a:bodyPr>
          <a:lstStyle/>
          <a:p>
            <a:r>
              <a:rPr lang="en-US">
                <a:solidFill>
                  <a:srgbClr val="FFFFFF"/>
                </a:solidFill>
              </a:rPr>
              <a:t>Purpose </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F3A254A-92F1-4178-8462-3C5DF4AB504C}"/>
              </a:ext>
            </a:extLst>
          </p:cNvPr>
          <p:cNvSpPr>
            <a:spLocks noGrp="1"/>
          </p:cNvSpPr>
          <p:nvPr>
            <p:ph idx="1"/>
          </p:nvPr>
        </p:nvSpPr>
        <p:spPr>
          <a:xfrm>
            <a:off x="6096000" y="820880"/>
            <a:ext cx="5257799" cy="4889350"/>
          </a:xfrm>
        </p:spPr>
        <p:txBody>
          <a:bodyPr anchor="t">
            <a:normAutofit/>
          </a:bodyPr>
          <a:lstStyle/>
          <a:p>
            <a:r>
              <a:rPr lang="en-US" dirty="0"/>
              <a:t>By addressing negative accounts on your credit, you can:</a:t>
            </a:r>
          </a:p>
          <a:p>
            <a:pPr lvl="1"/>
            <a:r>
              <a:rPr lang="en-US" dirty="0"/>
              <a:t>Improve your credit report</a:t>
            </a:r>
          </a:p>
          <a:p>
            <a:pPr lvl="1"/>
            <a:r>
              <a:rPr lang="en-US" dirty="0"/>
              <a:t>Increase your credit score</a:t>
            </a:r>
          </a:p>
          <a:p>
            <a:pPr lvl="1"/>
            <a:r>
              <a:rPr lang="en-US" dirty="0"/>
              <a:t>Obtain better offers from lenders</a:t>
            </a:r>
          </a:p>
          <a:p>
            <a:pPr lvl="1"/>
            <a:r>
              <a:rPr lang="en-US" dirty="0"/>
              <a:t>Increase employment opportunities </a:t>
            </a:r>
          </a:p>
          <a:p>
            <a:pPr lvl="1"/>
            <a:r>
              <a:rPr lang="en-US" dirty="0"/>
              <a:t>Possibly better utility bill deposits, car insurance premiums  </a:t>
            </a:r>
          </a:p>
          <a:p>
            <a:pPr lvl="1"/>
            <a:endParaRPr lang="en-US"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042285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28FDF-2673-45BA-A5D5-AA5C046DC071}"/>
              </a:ext>
            </a:extLst>
          </p:cNvPr>
          <p:cNvSpPr>
            <a:spLocks noGrp="1"/>
          </p:cNvSpPr>
          <p:nvPr>
            <p:ph type="title"/>
          </p:nvPr>
        </p:nvSpPr>
        <p:spPr>
          <a:xfrm>
            <a:off x="697523" y="-215494"/>
            <a:ext cx="10515600" cy="1325563"/>
          </a:xfrm>
        </p:spPr>
        <p:txBody>
          <a:bodyPr/>
          <a:lstStyle/>
          <a:p>
            <a:r>
              <a:rPr lang="en-US" dirty="0"/>
              <a:t>Laws To Protect Us </a:t>
            </a:r>
            <a:r>
              <a:rPr lang="en-US" sz="1400" dirty="0"/>
              <a:t>(Federal Trade Commission.gov)</a:t>
            </a:r>
          </a:p>
        </p:txBody>
      </p:sp>
      <p:sp>
        <p:nvSpPr>
          <p:cNvPr id="3" name="Content Placeholder 2">
            <a:extLst>
              <a:ext uri="{FF2B5EF4-FFF2-40B4-BE49-F238E27FC236}">
                <a16:creationId xmlns:a16="http://schemas.microsoft.com/office/drawing/2014/main" id="{5EF99DBA-1B94-4690-A4A7-182B0800520F}"/>
              </a:ext>
            </a:extLst>
          </p:cNvPr>
          <p:cNvSpPr>
            <a:spLocks noGrp="1"/>
          </p:cNvSpPr>
          <p:nvPr>
            <p:ph idx="1"/>
          </p:nvPr>
        </p:nvSpPr>
        <p:spPr>
          <a:xfrm>
            <a:off x="318053" y="1690688"/>
            <a:ext cx="12188687" cy="4351338"/>
          </a:xfrm>
        </p:spPr>
        <p:txBody>
          <a:bodyPr/>
          <a:lstStyle/>
          <a:p>
            <a:pPr marL="914400"/>
            <a:endParaRPr lang="en-US" spc="10" dirty="0">
              <a:solidFill>
                <a:srgbClr val="222222"/>
              </a:solidFill>
              <a:latin typeface="inherit"/>
            </a:endParaRPr>
          </a:p>
          <a:p>
            <a:endParaRPr lang="en-US" dirty="0"/>
          </a:p>
        </p:txBody>
      </p:sp>
      <p:graphicFrame>
        <p:nvGraphicFramePr>
          <p:cNvPr id="5" name="Table 5">
            <a:extLst>
              <a:ext uri="{FF2B5EF4-FFF2-40B4-BE49-F238E27FC236}">
                <a16:creationId xmlns:a16="http://schemas.microsoft.com/office/drawing/2014/main" id="{BC399FCD-4F3C-47B9-9127-0D484F799D33}"/>
              </a:ext>
            </a:extLst>
          </p:cNvPr>
          <p:cNvGraphicFramePr>
            <a:graphicFrameLocks noGrp="1"/>
          </p:cNvGraphicFramePr>
          <p:nvPr>
            <p:extLst>
              <p:ext uri="{D42A27DB-BD31-4B8C-83A1-F6EECF244321}">
                <p14:modId xmlns:p14="http://schemas.microsoft.com/office/powerpoint/2010/main" val="1207054969"/>
              </p:ext>
            </p:extLst>
          </p:nvPr>
        </p:nvGraphicFramePr>
        <p:xfrm>
          <a:off x="0" y="687082"/>
          <a:ext cx="12188687" cy="6084229"/>
        </p:xfrm>
        <a:graphic>
          <a:graphicData uri="http://schemas.openxmlformats.org/drawingml/2006/table">
            <a:tbl>
              <a:tblPr firstRow="1" bandRow="1">
                <a:tableStyleId>{5C22544A-7EE6-4342-B048-85BDC9FD1C3A}</a:tableStyleId>
              </a:tblPr>
              <a:tblGrid>
                <a:gridCol w="4472941">
                  <a:extLst>
                    <a:ext uri="{9D8B030D-6E8A-4147-A177-3AD203B41FA5}">
                      <a16:colId xmlns:a16="http://schemas.microsoft.com/office/drawing/2014/main" val="1385255178"/>
                    </a:ext>
                  </a:extLst>
                </a:gridCol>
                <a:gridCol w="7715746">
                  <a:extLst>
                    <a:ext uri="{9D8B030D-6E8A-4147-A177-3AD203B41FA5}">
                      <a16:colId xmlns:a16="http://schemas.microsoft.com/office/drawing/2014/main" val="1160252638"/>
                    </a:ext>
                  </a:extLst>
                </a:gridCol>
              </a:tblGrid>
              <a:tr h="414949">
                <a:tc>
                  <a:txBody>
                    <a:bodyPr/>
                    <a:lstStyle/>
                    <a:p>
                      <a:r>
                        <a:rPr lang="en-US" dirty="0"/>
                        <a:t>Law</a:t>
                      </a:r>
                    </a:p>
                  </a:txBody>
                  <a:tcPr/>
                </a:tc>
                <a:tc>
                  <a:txBody>
                    <a:bodyPr/>
                    <a:lstStyle/>
                    <a:p>
                      <a:r>
                        <a:rPr lang="en-US" dirty="0"/>
                        <a:t>Purpose</a:t>
                      </a:r>
                    </a:p>
                  </a:txBody>
                  <a:tcPr/>
                </a:tc>
                <a:extLst>
                  <a:ext uri="{0D108BD9-81ED-4DB2-BD59-A6C34878D82A}">
                    <a16:rowId xmlns:a16="http://schemas.microsoft.com/office/drawing/2014/main" val="3147897252"/>
                  </a:ext>
                </a:extLst>
              </a:tr>
              <a:tr h="690870">
                <a:tc>
                  <a:txBody>
                    <a:bodyPr/>
                    <a:lstStyle/>
                    <a:p>
                      <a:r>
                        <a:rPr lang="en-US" b="1" dirty="0"/>
                        <a:t>Equal Credit Opportunity Act</a:t>
                      </a:r>
                    </a:p>
                  </a:txBody>
                  <a:tcPr/>
                </a:tc>
                <a:tc>
                  <a:txBody>
                    <a:bodyPr/>
                    <a:lstStyle/>
                    <a:p>
                      <a:r>
                        <a:rPr lang="en-US" sz="1800" b="0" i="0" kern="1200" dirty="0">
                          <a:solidFill>
                            <a:schemeClr val="dk1"/>
                          </a:solidFill>
                          <a:effectLst/>
                          <a:latin typeface="+mn-lt"/>
                          <a:ea typeface="+mn-ea"/>
                          <a:cs typeface="+mn-cs"/>
                        </a:rPr>
                        <a:t>Prohibits discrimination in lending on the  basis of race, color, religion, national origin, sex, marital status, age, or receipt of public assistance.  If rejected, creditor must provide reason within 60 days and give you a free credit report</a:t>
                      </a:r>
                      <a:endParaRPr lang="en-US" dirty="0"/>
                    </a:p>
                  </a:txBody>
                  <a:tcPr/>
                </a:tc>
                <a:extLst>
                  <a:ext uri="{0D108BD9-81ED-4DB2-BD59-A6C34878D82A}">
                    <a16:rowId xmlns:a16="http://schemas.microsoft.com/office/drawing/2014/main" val="3726780619"/>
                  </a:ext>
                </a:extLst>
              </a:tr>
              <a:tr h="690870">
                <a:tc>
                  <a:txBody>
                    <a:bodyPr/>
                    <a:lstStyle/>
                    <a:p>
                      <a:r>
                        <a:rPr lang="en-US" b="1" dirty="0"/>
                        <a:t>Fair Credit Reporting Act</a:t>
                      </a:r>
                    </a:p>
                  </a:txBody>
                  <a:tcPr/>
                </a:tc>
                <a:tc>
                  <a:txBody>
                    <a:bodyPr/>
                    <a:lstStyle/>
                    <a:p>
                      <a:r>
                        <a:rPr lang="en-US" sz="1800" b="0" i="0" kern="1200" dirty="0">
                          <a:solidFill>
                            <a:schemeClr val="dk1"/>
                          </a:solidFill>
                          <a:effectLst/>
                          <a:latin typeface="+mn-lt"/>
                          <a:ea typeface="+mn-ea"/>
                          <a:cs typeface="+mn-cs"/>
                        </a:rPr>
                        <a:t>Protects information collected by reporting agencies such as credit bureaus, medical information companies and tenant screening services. Information in a consumer report cannot be provided to anyone who does not have a purpose specified in the Act, and must investigate disputed information within 30 days; negative info is removed after 7 years; allows access on annualcreditreport.com </a:t>
                      </a:r>
                      <a:endParaRPr lang="en-US" dirty="0"/>
                    </a:p>
                  </a:txBody>
                  <a:tcPr/>
                </a:tc>
                <a:extLst>
                  <a:ext uri="{0D108BD9-81ED-4DB2-BD59-A6C34878D82A}">
                    <a16:rowId xmlns:a16="http://schemas.microsoft.com/office/drawing/2014/main" val="575658627"/>
                  </a:ext>
                </a:extLst>
              </a:tr>
              <a:tr h="690870">
                <a:tc>
                  <a:txBody>
                    <a:bodyPr/>
                    <a:lstStyle/>
                    <a:p>
                      <a:r>
                        <a:rPr lang="en-US" b="1" dirty="0"/>
                        <a:t>Fair Debt Collection Practices Act</a:t>
                      </a:r>
                    </a:p>
                  </a:txBody>
                  <a:tcPr/>
                </a:tc>
                <a:tc>
                  <a:txBody>
                    <a:bodyPr/>
                    <a:lstStyle/>
                    <a:p>
                      <a:r>
                        <a:rPr lang="en-US" sz="1800" b="0" i="0" kern="1200" dirty="0">
                          <a:solidFill>
                            <a:schemeClr val="dk1"/>
                          </a:solidFill>
                          <a:effectLst/>
                          <a:latin typeface="+mn-lt"/>
                          <a:ea typeface="+mn-ea"/>
                          <a:cs typeface="+mn-cs"/>
                        </a:rPr>
                        <a:t>To eliminate abusive debt collection practices by debt collectors (can only call at certain times, can’t threaten or lie, must stop contacting if you write a cease letter, etc.); only applies to third party collectors</a:t>
                      </a:r>
                      <a:endParaRPr lang="en-US" dirty="0"/>
                    </a:p>
                  </a:txBody>
                  <a:tcPr/>
                </a:tc>
                <a:extLst>
                  <a:ext uri="{0D108BD9-81ED-4DB2-BD59-A6C34878D82A}">
                    <a16:rowId xmlns:a16="http://schemas.microsoft.com/office/drawing/2014/main" val="895339203"/>
                  </a:ext>
                </a:extLst>
              </a:tr>
              <a:tr h="690870">
                <a:tc>
                  <a:txBody>
                    <a:bodyPr/>
                    <a:lstStyle/>
                    <a:p>
                      <a:r>
                        <a:rPr lang="en-US" b="1" dirty="0"/>
                        <a:t>Truth in Lending Act</a:t>
                      </a:r>
                    </a:p>
                  </a:txBody>
                  <a:tcPr/>
                </a:tc>
                <a:tc>
                  <a:txBody>
                    <a:bodyPr/>
                    <a:lstStyle/>
                    <a:p>
                      <a:r>
                        <a:rPr lang="en-US" sz="1800" b="0" i="0" kern="1200" dirty="0">
                          <a:solidFill>
                            <a:schemeClr val="dk1"/>
                          </a:solidFill>
                          <a:effectLst/>
                          <a:latin typeface="+mn-lt"/>
                          <a:ea typeface="+mn-ea"/>
                          <a:cs typeface="+mn-cs"/>
                        </a:rPr>
                        <a:t>Requires written disclosures concerning finance charges and related aspects of credit transactions (including disclosing APR) are included, and requires advertisements to include certain disclosures.</a:t>
                      </a:r>
                      <a:endParaRPr lang="en-US" dirty="0"/>
                    </a:p>
                  </a:txBody>
                  <a:tcPr/>
                </a:tc>
                <a:extLst>
                  <a:ext uri="{0D108BD9-81ED-4DB2-BD59-A6C34878D82A}">
                    <a16:rowId xmlns:a16="http://schemas.microsoft.com/office/drawing/2014/main" val="1305142028"/>
                  </a:ext>
                </a:extLst>
              </a:tr>
              <a:tr h="690870">
                <a:tc>
                  <a:txBody>
                    <a:bodyPr/>
                    <a:lstStyle/>
                    <a:p>
                      <a:r>
                        <a:rPr lang="en-US" b="1" dirty="0"/>
                        <a:t>Credit Repair Organizations Act </a:t>
                      </a:r>
                    </a:p>
                  </a:txBody>
                  <a:tcPr/>
                </a:tc>
                <a:tc>
                  <a:txBody>
                    <a:bodyPr/>
                    <a:lstStyle/>
                    <a:p>
                      <a:r>
                        <a:rPr lang="en-US" sz="1800" b="0" i="0" kern="1200" dirty="0">
                          <a:solidFill>
                            <a:schemeClr val="dk1"/>
                          </a:solidFill>
                          <a:effectLst/>
                          <a:latin typeface="+mn-lt"/>
                          <a:ea typeface="+mn-ea"/>
                          <a:cs typeface="+mn-cs"/>
                        </a:rPr>
                        <a:t> Prohibits untrue or misleading representations and requires certain affirmative disclosures in the offering or sale of "credit repair" services. The Act bars companies offering credit repair services from demanding advance payment, requires that credit repair contracts be in writing, and gives consumers certain contract cancellation rights.</a:t>
                      </a:r>
                      <a:endParaRPr lang="en-US" dirty="0"/>
                    </a:p>
                  </a:txBody>
                  <a:tcPr/>
                </a:tc>
                <a:extLst>
                  <a:ext uri="{0D108BD9-81ED-4DB2-BD59-A6C34878D82A}">
                    <a16:rowId xmlns:a16="http://schemas.microsoft.com/office/drawing/2014/main" val="2561545112"/>
                  </a:ext>
                </a:extLst>
              </a:tr>
            </a:tbl>
          </a:graphicData>
        </a:graphic>
      </p:graphicFrame>
    </p:spTree>
    <p:extLst>
      <p:ext uri="{BB962C8B-B14F-4D97-AF65-F5344CB8AC3E}">
        <p14:creationId xmlns:p14="http://schemas.microsoft.com/office/powerpoint/2010/main" val="3333936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5449455" y="-3239654"/>
            <a:ext cx="759691" cy="7696200"/>
          </a:xfrm>
          <a:noFill/>
          <a:ln>
            <a:solidFill>
              <a:schemeClr val="tx1"/>
            </a:solidFill>
          </a:ln>
        </p:spPr>
        <p:txBody>
          <a:bodyPr/>
          <a:lstStyle/>
          <a:p>
            <a:pPr algn="ctr"/>
            <a:r>
              <a:rPr lang="en-US" sz="3600" dirty="0">
                <a:solidFill>
                  <a:schemeClr val="tx1"/>
                </a:solidFill>
              </a:rPr>
              <a:t>Resolve Negatives:  Use CFPB Letters </a:t>
            </a:r>
          </a:p>
        </p:txBody>
      </p:sp>
      <p:sp>
        <p:nvSpPr>
          <p:cNvPr id="6" name="Rectangle 3">
            <a:extLst>
              <a:ext uri="{FF2B5EF4-FFF2-40B4-BE49-F238E27FC236}">
                <a16:creationId xmlns:a16="http://schemas.microsoft.com/office/drawing/2014/main" id="{F2BACDBF-53DD-49B6-84DE-572216E8EAA2}"/>
              </a:ext>
            </a:extLst>
          </p:cNvPr>
          <p:cNvSpPr txBox="1">
            <a:spLocks noChangeArrowheads="1"/>
          </p:cNvSpPr>
          <p:nvPr/>
        </p:nvSpPr>
        <p:spPr>
          <a:xfrm>
            <a:off x="1981200" y="1219201"/>
            <a:ext cx="7781636" cy="3602181"/>
          </a:xfrm>
          <a:prstGeom prst="rect">
            <a:avLst/>
          </a:prstGeom>
          <a:ln>
            <a:noFill/>
          </a:ln>
        </p:spPr>
        <p:txBody>
          <a:bodyPr>
            <a:normAutofit fontScale="40000" lnSpcReduction="20000"/>
          </a:bodyPr>
          <a:lstStyle>
            <a:lvl1pPr marL="342900" indent="-342900" algn="l" rtl="0" eaLnBrk="1" fontAlgn="base" hangingPunct="1">
              <a:spcBef>
                <a:spcPct val="20000"/>
              </a:spcBef>
              <a:spcAft>
                <a:spcPct val="0"/>
              </a:spcAft>
              <a:defRPr sz="1100">
                <a:solidFill>
                  <a:schemeClr val="tx1"/>
                </a:solidFill>
                <a:latin typeface="+mn-lt"/>
                <a:ea typeface="Geneva" charset="0"/>
                <a:cs typeface="Geneva" charset="0"/>
              </a:defRPr>
            </a:lvl1pPr>
            <a:lvl2pPr marL="742950" indent="-285750" algn="l" rtl="0" eaLnBrk="1" fontAlgn="base" hangingPunct="1">
              <a:spcBef>
                <a:spcPct val="20000"/>
              </a:spcBef>
              <a:spcAft>
                <a:spcPct val="0"/>
              </a:spcAft>
              <a:defRPr sz="1100">
                <a:solidFill>
                  <a:schemeClr val="tx1"/>
                </a:solidFill>
                <a:latin typeface="+mn-lt"/>
                <a:ea typeface="Geneva" charset="0"/>
                <a:cs typeface="+mn-cs"/>
              </a:defRPr>
            </a:lvl2pPr>
            <a:lvl3pPr marL="1143000" indent="-228600" algn="l" rtl="0" eaLnBrk="1" fontAlgn="base" hangingPunct="1">
              <a:spcBef>
                <a:spcPct val="20000"/>
              </a:spcBef>
              <a:spcAft>
                <a:spcPct val="0"/>
              </a:spcAft>
              <a:defRPr sz="1100">
                <a:solidFill>
                  <a:schemeClr val="tx1"/>
                </a:solidFill>
                <a:latin typeface="+mn-lt"/>
                <a:ea typeface="Geneva" charset="0"/>
                <a:cs typeface="+mn-cs"/>
              </a:defRPr>
            </a:lvl3pPr>
            <a:lvl4pPr marL="1600200" indent="-228600" algn="l" rtl="0" eaLnBrk="1" fontAlgn="base" hangingPunct="1">
              <a:spcBef>
                <a:spcPct val="20000"/>
              </a:spcBef>
              <a:spcAft>
                <a:spcPct val="0"/>
              </a:spcAft>
              <a:defRPr sz="1100">
                <a:solidFill>
                  <a:schemeClr val="tx1"/>
                </a:solidFill>
                <a:latin typeface="+mn-lt"/>
                <a:ea typeface="Geneva" charset="0"/>
                <a:cs typeface="+mn-cs"/>
              </a:defRPr>
            </a:lvl4pPr>
            <a:lvl5pPr marL="2057400" indent="-228600" algn="l" rtl="0" eaLnBrk="1" fontAlgn="base" hangingPunct="1">
              <a:spcBef>
                <a:spcPct val="20000"/>
              </a:spcBef>
              <a:spcAft>
                <a:spcPct val="0"/>
              </a:spcAft>
              <a:defRPr sz="1100">
                <a:solidFill>
                  <a:schemeClr val="tx1"/>
                </a:solidFill>
                <a:latin typeface="+mn-lt"/>
                <a:ea typeface="Geneva"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marL="205740" indent="-205740" fontAlgn="auto">
              <a:lnSpc>
                <a:spcPct val="90000"/>
              </a:lnSpc>
              <a:spcAft>
                <a:spcPts val="0"/>
              </a:spcAft>
              <a:buClr>
                <a:schemeClr val="accent3"/>
              </a:buClr>
              <a:buFont typeface="Wingdings 2"/>
              <a:buChar char=""/>
              <a:defRPr/>
            </a:pPr>
            <a:endParaRPr lang="en-US" sz="2250" dirty="0">
              <a:latin typeface="Calibri" panose="020F0502020204030204" pitchFamily="34" charset="0"/>
              <a:cs typeface="Arial" charset="0"/>
            </a:endParaRPr>
          </a:p>
          <a:p>
            <a:pPr marL="0" indent="0" fontAlgn="auto">
              <a:lnSpc>
                <a:spcPct val="90000"/>
              </a:lnSpc>
              <a:spcAft>
                <a:spcPts val="0"/>
              </a:spcAft>
              <a:buSzPct val="76000"/>
              <a:defRPr/>
            </a:pPr>
            <a:r>
              <a:rPr lang="en-US" sz="7000" dirty="0">
                <a:latin typeface="Calibri" panose="020F0502020204030204" pitchFamily="34" charset="0"/>
                <a:cs typeface="Arial" charset="0"/>
              </a:rPr>
              <a:t>Consumer Financial Protection Bureau</a:t>
            </a:r>
          </a:p>
          <a:p>
            <a:pPr marL="0" indent="0" fontAlgn="auto">
              <a:lnSpc>
                <a:spcPct val="90000"/>
              </a:lnSpc>
              <a:spcAft>
                <a:spcPts val="0"/>
              </a:spcAft>
              <a:buSzPct val="76000"/>
              <a:defRPr/>
            </a:pPr>
            <a:endParaRPr lang="en-US" sz="7000" dirty="0">
              <a:latin typeface="Calibri" panose="020F0502020204030204" pitchFamily="34" charset="0"/>
              <a:cs typeface="Arial" charset="0"/>
            </a:endParaRPr>
          </a:p>
          <a:p>
            <a:pPr marL="0" indent="0" fontAlgn="auto">
              <a:lnSpc>
                <a:spcPct val="90000"/>
              </a:lnSpc>
              <a:spcAft>
                <a:spcPts val="0"/>
              </a:spcAft>
              <a:buSzPct val="76000"/>
              <a:defRPr/>
            </a:pPr>
            <a:r>
              <a:rPr lang="en-US" sz="7000" dirty="0">
                <a:latin typeface="Calibri" panose="020F0502020204030204" pitchFamily="34" charset="0"/>
                <a:cs typeface="Arial" charset="0"/>
                <a:hlinkClick r:id="rId2"/>
              </a:rPr>
              <a:t>www.CFPB.gov</a:t>
            </a:r>
            <a:endParaRPr lang="en-US" sz="7000" dirty="0">
              <a:latin typeface="Calibri" panose="020F0502020204030204" pitchFamily="34" charset="0"/>
              <a:cs typeface="Arial" charset="0"/>
            </a:endParaRPr>
          </a:p>
          <a:p>
            <a:pPr marL="0" indent="0" fontAlgn="auto">
              <a:lnSpc>
                <a:spcPct val="90000"/>
              </a:lnSpc>
              <a:spcAft>
                <a:spcPts val="0"/>
              </a:spcAft>
              <a:buSzPct val="76000"/>
              <a:defRPr/>
            </a:pPr>
            <a:endParaRPr lang="en-US" sz="7000" dirty="0">
              <a:latin typeface="Calibri" panose="020F0502020204030204" pitchFamily="34" charset="0"/>
              <a:cs typeface="Arial" charset="0"/>
            </a:endParaRPr>
          </a:p>
          <a:p>
            <a:pPr marL="0" indent="0" fontAlgn="auto">
              <a:lnSpc>
                <a:spcPct val="90000"/>
              </a:lnSpc>
              <a:spcAft>
                <a:spcPts val="0"/>
              </a:spcAft>
              <a:buSzPct val="76000"/>
              <a:defRPr/>
            </a:pPr>
            <a:r>
              <a:rPr lang="en-US" sz="7000" dirty="0">
                <a:latin typeface="Calibri" panose="020F0502020204030204" pitchFamily="34" charset="0"/>
                <a:cs typeface="Arial" charset="0"/>
                <a:hlinkClick r:id="rId3"/>
              </a:rPr>
              <a:t>https://www.consumerfinance.gov/consumer-tools/credit-reports-and-scores/sample-letters-dispute-credit-report-information/</a:t>
            </a:r>
            <a:endParaRPr lang="en-US" sz="7000" dirty="0">
              <a:latin typeface="Calibri" panose="020F0502020204030204" pitchFamily="34" charset="0"/>
              <a:cs typeface="Arial" charset="0"/>
            </a:endParaRPr>
          </a:p>
          <a:p>
            <a:pPr marL="0" indent="0" fontAlgn="auto">
              <a:lnSpc>
                <a:spcPct val="90000"/>
              </a:lnSpc>
              <a:spcAft>
                <a:spcPts val="0"/>
              </a:spcAft>
              <a:buSzPct val="76000"/>
              <a:defRPr/>
            </a:pPr>
            <a:endParaRPr lang="en-US" sz="4100" dirty="0">
              <a:latin typeface="Calibri" panose="020F0502020204030204" pitchFamily="34" charset="0"/>
              <a:cs typeface="Arial" charset="0"/>
            </a:endParaRPr>
          </a:p>
          <a:p>
            <a:pPr marL="205740" indent="-205740" fontAlgn="auto">
              <a:lnSpc>
                <a:spcPct val="90000"/>
              </a:lnSpc>
              <a:spcAft>
                <a:spcPts val="0"/>
              </a:spcAft>
              <a:buSzPct val="76000"/>
              <a:buFont typeface="Wingdings 2"/>
              <a:buChar char=""/>
              <a:defRPr/>
            </a:pPr>
            <a:endParaRPr lang="en-US" sz="4100" dirty="0">
              <a:latin typeface="Calibri" panose="020F0502020204030204" pitchFamily="34" charset="0"/>
              <a:cs typeface="Arial" charset="0"/>
            </a:endParaRPr>
          </a:p>
          <a:p>
            <a:pPr marL="0" indent="0" fontAlgn="auto">
              <a:lnSpc>
                <a:spcPct val="90000"/>
              </a:lnSpc>
              <a:spcAft>
                <a:spcPts val="0"/>
              </a:spcAft>
              <a:buClr>
                <a:schemeClr val="accent3"/>
              </a:buClr>
              <a:defRPr/>
            </a:pPr>
            <a:endParaRPr lang="en-US" sz="4100" dirty="0">
              <a:latin typeface="Calibri" panose="020F0502020204030204" pitchFamily="34" charset="0"/>
              <a:cs typeface="Arial" charset="0"/>
            </a:endParaRPr>
          </a:p>
          <a:p>
            <a:pPr marL="0" indent="0" fontAlgn="auto">
              <a:lnSpc>
                <a:spcPct val="90000"/>
              </a:lnSpc>
              <a:spcAft>
                <a:spcPts val="0"/>
              </a:spcAft>
              <a:buClr>
                <a:schemeClr val="accent3"/>
              </a:buClr>
              <a:defRPr/>
            </a:pPr>
            <a:r>
              <a:rPr lang="en-US" sz="2250" dirty="0">
                <a:latin typeface="Calibri" panose="020F0502020204030204" pitchFamily="34" charset="0"/>
                <a:cs typeface="Arial" charset="0"/>
              </a:rPr>
              <a:t> </a:t>
            </a:r>
          </a:p>
          <a:p>
            <a:pPr marL="205740" indent="-205740" fontAlgn="auto">
              <a:lnSpc>
                <a:spcPct val="90000"/>
              </a:lnSpc>
              <a:spcAft>
                <a:spcPts val="0"/>
              </a:spcAft>
              <a:buClr>
                <a:schemeClr val="accent3"/>
              </a:buClr>
              <a:defRPr/>
            </a:pPr>
            <a:endParaRPr lang="en-US" sz="2100" dirty="0">
              <a:latin typeface="Calibri" panose="020F0502020204030204" pitchFamily="34" charset="0"/>
            </a:endParaRPr>
          </a:p>
        </p:txBody>
      </p:sp>
    </p:spTree>
    <p:extLst>
      <p:ext uri="{BB962C8B-B14F-4D97-AF65-F5344CB8AC3E}">
        <p14:creationId xmlns:p14="http://schemas.microsoft.com/office/powerpoint/2010/main" val="3458321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1D5EE-C770-4278-9005-BD81AA8E3435}"/>
              </a:ext>
            </a:extLst>
          </p:cNvPr>
          <p:cNvSpPr>
            <a:spLocks noGrp="1"/>
          </p:cNvSpPr>
          <p:nvPr>
            <p:ph type="title"/>
          </p:nvPr>
        </p:nvSpPr>
        <p:spPr/>
        <p:txBody>
          <a:bodyPr/>
          <a:lstStyle/>
          <a:p>
            <a:r>
              <a:rPr lang="en-US" dirty="0"/>
              <a:t>Sample of Experian Credit Report	</a:t>
            </a:r>
          </a:p>
        </p:txBody>
      </p:sp>
      <p:sp>
        <p:nvSpPr>
          <p:cNvPr id="3" name="Content Placeholder 2">
            <a:extLst>
              <a:ext uri="{FF2B5EF4-FFF2-40B4-BE49-F238E27FC236}">
                <a16:creationId xmlns:a16="http://schemas.microsoft.com/office/drawing/2014/main" id="{DB11DF05-5B76-469B-9BB2-88F0A89D20EA}"/>
              </a:ext>
            </a:extLst>
          </p:cNvPr>
          <p:cNvSpPr>
            <a:spLocks noGrp="1"/>
          </p:cNvSpPr>
          <p:nvPr>
            <p:ph idx="1"/>
          </p:nvPr>
        </p:nvSpPr>
        <p:spPr/>
        <p:txBody>
          <a:bodyPr/>
          <a:lstStyle/>
          <a:p>
            <a:r>
              <a:rPr lang="en-US" dirty="0">
                <a:hlinkClick r:id="rId2"/>
              </a:rPr>
              <a:t>https://stcroix.extension.wisc.edu/files/2012/10/2012-Fall-sample-credit-report.pdf</a:t>
            </a:r>
            <a:r>
              <a:rPr lang="en-US" dirty="0"/>
              <a:t> </a:t>
            </a:r>
          </a:p>
        </p:txBody>
      </p:sp>
    </p:spTree>
    <p:extLst>
      <p:ext uri="{BB962C8B-B14F-4D97-AF65-F5344CB8AC3E}">
        <p14:creationId xmlns:p14="http://schemas.microsoft.com/office/powerpoint/2010/main" val="2703940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886B-67D7-4A08-8CF8-F0000948110A}"/>
              </a:ext>
            </a:extLst>
          </p:cNvPr>
          <p:cNvSpPr>
            <a:spLocks noGrp="1"/>
          </p:cNvSpPr>
          <p:nvPr>
            <p:ph type="title"/>
          </p:nvPr>
        </p:nvSpPr>
        <p:spPr/>
        <p:txBody>
          <a:bodyPr/>
          <a:lstStyle/>
          <a:p>
            <a:r>
              <a:rPr lang="en-US" dirty="0"/>
              <a:t>Case Studies</a:t>
            </a:r>
          </a:p>
        </p:txBody>
      </p:sp>
      <p:sp>
        <p:nvSpPr>
          <p:cNvPr id="3" name="Content Placeholder 2">
            <a:extLst>
              <a:ext uri="{FF2B5EF4-FFF2-40B4-BE49-F238E27FC236}">
                <a16:creationId xmlns:a16="http://schemas.microsoft.com/office/drawing/2014/main" id="{A86DB321-59C8-4CA8-BBE1-3C0FA8BDB193}"/>
              </a:ext>
            </a:extLst>
          </p:cNvPr>
          <p:cNvSpPr>
            <a:spLocks noGrp="1"/>
          </p:cNvSpPr>
          <p:nvPr>
            <p:ph idx="1"/>
          </p:nvPr>
        </p:nvSpPr>
        <p:spPr/>
        <p:txBody>
          <a:bodyPr/>
          <a:lstStyle/>
          <a:p>
            <a:r>
              <a:rPr lang="en-US" dirty="0"/>
              <a:t>Your examples</a:t>
            </a:r>
          </a:p>
          <a:p>
            <a:r>
              <a:rPr lang="en-US" dirty="0"/>
              <a:t>Any questions? </a:t>
            </a:r>
          </a:p>
        </p:txBody>
      </p:sp>
    </p:spTree>
    <p:extLst>
      <p:ext uri="{BB962C8B-B14F-4D97-AF65-F5344CB8AC3E}">
        <p14:creationId xmlns:p14="http://schemas.microsoft.com/office/powerpoint/2010/main" val="2636832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0362CD5-9E49-404A-8984-A3ED1FB66DA3}"/>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kern="1200" dirty="0">
                <a:solidFill>
                  <a:srgbClr val="000000"/>
                </a:solidFill>
                <a:latin typeface="+mj-lt"/>
                <a:ea typeface="+mj-ea"/>
                <a:cs typeface="+mj-cs"/>
              </a:rPr>
              <a:t>THANK YOU! </a:t>
            </a:r>
            <a:r>
              <a:rPr lang="en-US" kern="1200" dirty="0">
                <a:solidFill>
                  <a:srgbClr val="000000"/>
                </a:solidFill>
                <a:latin typeface="+mj-lt"/>
                <a:ea typeface="+mj-ea"/>
                <a:cs typeface="+mj-cs"/>
                <a:sym typeface="Wingdings" panose="05000000000000000000" pitchFamily="2" charset="2"/>
              </a:rPr>
              <a:t></a:t>
            </a:r>
            <a:endParaRPr lang="en-US" kern="1200" dirty="0">
              <a:solidFill>
                <a:srgbClr val="000000"/>
              </a:solidFill>
              <a:latin typeface="+mj-lt"/>
              <a:ea typeface="+mj-ea"/>
              <a:cs typeface="+mj-cs"/>
            </a:endParaRPr>
          </a:p>
        </p:txBody>
      </p:sp>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Handshake">
            <a:extLst>
              <a:ext uri="{FF2B5EF4-FFF2-40B4-BE49-F238E27FC236}">
                <a16:creationId xmlns:a16="http://schemas.microsoft.com/office/drawing/2014/main" id="{A9EF5124-E5FA-4568-AA68-7FE5F4F62C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64853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F849D27-9811-4135-BD70-FCF6978D6D94}"/>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Activity 1: Financial Wellbeing Survey</a:t>
            </a:r>
          </a:p>
        </p:txBody>
      </p:sp>
      <p:sp>
        <p:nvSpPr>
          <p:cNvPr id="3" name="Content Placeholder 2">
            <a:extLst>
              <a:ext uri="{FF2B5EF4-FFF2-40B4-BE49-F238E27FC236}">
                <a16:creationId xmlns:a16="http://schemas.microsoft.com/office/drawing/2014/main" id="{C302C30E-0C28-4820-B222-F378E8AFDE2C}"/>
              </a:ext>
            </a:extLst>
          </p:cNvPr>
          <p:cNvSpPr>
            <a:spLocks noGrp="1"/>
          </p:cNvSpPr>
          <p:nvPr>
            <p:ph idx="1"/>
          </p:nvPr>
        </p:nvSpPr>
        <p:spPr>
          <a:xfrm>
            <a:off x="1179226" y="3092970"/>
            <a:ext cx="9833548" cy="2693976"/>
          </a:xfrm>
        </p:spPr>
        <p:txBody>
          <a:bodyPr>
            <a:normAutofit/>
          </a:bodyPr>
          <a:lstStyle/>
          <a:p>
            <a:r>
              <a:rPr lang="en-US" sz="2000" dirty="0">
                <a:solidFill>
                  <a:srgbClr val="000000"/>
                </a:solidFill>
                <a:hlinkClick r:id="rId3"/>
              </a:rPr>
              <a:t>https://www.consumerfinance.gov/consumer-tools/financial-well-being/</a:t>
            </a:r>
            <a:r>
              <a:rPr lang="en-US" sz="2000" dirty="0">
                <a:solidFill>
                  <a:srgbClr val="000000"/>
                </a:solidFill>
              </a:rPr>
              <a:t> </a:t>
            </a:r>
          </a:p>
          <a:p>
            <a:endParaRPr lang="en-US" sz="2000" dirty="0">
              <a:solidFill>
                <a:srgbClr val="000000"/>
              </a:solidFill>
            </a:endParaRPr>
          </a:p>
          <a:p>
            <a:r>
              <a:rPr lang="en-US" sz="2000" dirty="0">
                <a:solidFill>
                  <a:srgbClr val="000000"/>
                </a:solidFill>
              </a:rPr>
              <a:t>What is your financial picture like? What actions can you take?</a:t>
            </a:r>
          </a:p>
        </p:txBody>
      </p:sp>
    </p:spTree>
    <p:extLst>
      <p:ext uri="{BB962C8B-B14F-4D97-AF65-F5344CB8AC3E}">
        <p14:creationId xmlns:p14="http://schemas.microsoft.com/office/powerpoint/2010/main" val="1803791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3704F-4DB9-477A-A0CC-F02C30F924C6}"/>
              </a:ext>
            </a:extLst>
          </p:cNvPr>
          <p:cNvSpPr>
            <a:spLocks noGrp="1"/>
          </p:cNvSpPr>
          <p:nvPr>
            <p:ph type="title"/>
          </p:nvPr>
        </p:nvSpPr>
        <p:spPr/>
        <p:txBody>
          <a:bodyPr/>
          <a:lstStyle/>
          <a:p>
            <a:r>
              <a:rPr lang="en-US"/>
              <a:t>What is a Credit Report? </a:t>
            </a:r>
            <a:endParaRPr lang="en-US" dirty="0"/>
          </a:p>
        </p:txBody>
      </p:sp>
      <p:graphicFrame>
        <p:nvGraphicFramePr>
          <p:cNvPr id="5" name="Content Placeholder 2">
            <a:extLst>
              <a:ext uri="{FF2B5EF4-FFF2-40B4-BE49-F238E27FC236}">
                <a16:creationId xmlns:a16="http://schemas.microsoft.com/office/drawing/2014/main" id="{3016CF5A-671A-4EB2-90EB-C1A9EF8B698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6626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74C1F-E47F-465D-AC9C-62795728D94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50E576D-720B-42CC-B9BD-053E2DDB998C}"/>
              </a:ext>
            </a:extLst>
          </p:cNvPr>
          <p:cNvPicPr>
            <a:picLocks noGrp="1" noChangeAspect="1"/>
          </p:cNvPicPr>
          <p:nvPr>
            <p:ph idx="1"/>
          </p:nvPr>
        </p:nvPicPr>
        <p:blipFill>
          <a:blip r:embed="rId2"/>
          <a:stretch>
            <a:fillRect/>
          </a:stretch>
        </p:blipFill>
        <p:spPr>
          <a:xfrm>
            <a:off x="838200" y="465129"/>
            <a:ext cx="8492726" cy="5711834"/>
          </a:xfrm>
        </p:spPr>
      </p:pic>
    </p:spTree>
    <p:extLst>
      <p:ext uri="{BB962C8B-B14F-4D97-AF65-F5344CB8AC3E}">
        <p14:creationId xmlns:p14="http://schemas.microsoft.com/office/powerpoint/2010/main" val="485680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EA2C51-8D19-4E93-A986-44D6DF5B0E05}"/>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Who sees my credit report? </a:t>
            </a:r>
          </a:p>
        </p:txBody>
      </p:sp>
      <p:graphicFrame>
        <p:nvGraphicFramePr>
          <p:cNvPr id="5" name="Content Placeholder 2">
            <a:extLst>
              <a:ext uri="{FF2B5EF4-FFF2-40B4-BE49-F238E27FC236}">
                <a16:creationId xmlns:a16="http://schemas.microsoft.com/office/drawing/2014/main" id="{5B2BD90D-11B6-4CE9-9343-0F7D86240990}"/>
              </a:ext>
            </a:extLst>
          </p:cNvPr>
          <p:cNvGraphicFramePr>
            <a:graphicFrameLocks noGrp="1"/>
          </p:cNvGraphicFramePr>
          <p:nvPr>
            <p:ph idx="1"/>
            <p:extLst>
              <p:ext uri="{D42A27DB-BD31-4B8C-83A1-F6EECF244321}">
                <p14:modId xmlns:p14="http://schemas.microsoft.com/office/powerpoint/2010/main" val="8789954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6797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CFEB548-CACC-4915-BA3A-ECFAD4BE0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37DD617-02C2-4388-A86E-BAB7BD28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6971532D-ED15-4EA1-8D74-8B9D49117B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14" name="Straight Connector 13">
              <a:extLst>
                <a:ext uri="{FF2B5EF4-FFF2-40B4-BE49-F238E27FC236}">
                  <a16:creationId xmlns:a16="http://schemas.microsoft.com/office/drawing/2014/main" id="{53E0E949-6174-47F4-871C-39B2BE7B4B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A81FA79-0462-498C-A7A0-4F97CB9BD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B13F096-ACB3-4289-ADE9-7BCF5727CE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42D1F89-7331-4DB6-9053-DE817E604F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4527D98C-AF53-420B-A7B6-DD5AA7D53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0" name="Oval 19">
              <a:extLst>
                <a:ext uri="{FF2B5EF4-FFF2-40B4-BE49-F238E27FC236}">
                  <a16:creationId xmlns:a16="http://schemas.microsoft.com/office/drawing/2014/main" id="{9F0B76EE-9601-45D1-815F-6B076D42F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F5FB023-5222-4B9E-B6D1-A5040E4CEB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AAEED21-38DA-46C2-93A3-F597C8761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EFB714-3172-4F11-BA4B-04073494A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8783C632-F1E2-40EE-AFA0-EF8D52D6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80DE84-E4A8-4C12-97F1-AADA86FFB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7A4FCEB1-CD0B-4966-8A9D-F458E4F79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D3866B94-A099-49F6-A378-974CED7F57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0" name="Straight Connector 29">
              <a:extLst>
                <a:ext uri="{FF2B5EF4-FFF2-40B4-BE49-F238E27FC236}">
                  <a16:creationId xmlns:a16="http://schemas.microsoft.com/office/drawing/2014/main" id="{5103C908-3FF0-4A95-851C-DF3C650FFB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400D3-D15B-4146-82E6-B2FC1194FE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02F76C8-7CAD-4B72-BD0D-072D2AFA0C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CEBAD8-9DE5-4790-9CD4-C384EB371D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D3B7B9BA-215A-4923-954F-3DAE9523A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34013081-B23F-45CB-A45B-562B629ADB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8" name="Straight Connector 37">
              <a:extLst>
                <a:ext uri="{FF2B5EF4-FFF2-40B4-BE49-F238E27FC236}">
                  <a16:creationId xmlns:a16="http://schemas.microsoft.com/office/drawing/2014/main" id="{4B8B11FB-E867-4638-B75F-B4B7DBDDB7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BC84FC8-9600-4AE5-9E77-38E2363A30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514F95D-50D5-4B76-B347-91D1D76F8F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85455D4-020C-4462-8A90-3B6434A508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F25D9D3-F95B-48FD-99D6-ED269D7025CF}"/>
              </a:ext>
            </a:extLst>
          </p:cNvPr>
          <p:cNvSpPr>
            <a:spLocks noGrp="1"/>
          </p:cNvSpPr>
          <p:nvPr>
            <p:ph type="title"/>
          </p:nvPr>
        </p:nvSpPr>
        <p:spPr>
          <a:xfrm>
            <a:off x="630936" y="630935"/>
            <a:ext cx="4948230" cy="5509815"/>
          </a:xfrm>
          <a:noFill/>
        </p:spPr>
        <p:txBody>
          <a:bodyPr anchor="t">
            <a:normAutofit/>
          </a:bodyPr>
          <a:lstStyle/>
          <a:p>
            <a:r>
              <a:rPr lang="en-US" sz="4800"/>
              <a:t>Why Check This?</a:t>
            </a:r>
          </a:p>
        </p:txBody>
      </p:sp>
      <p:graphicFrame>
        <p:nvGraphicFramePr>
          <p:cNvPr id="5" name="Content Placeholder 2">
            <a:extLst>
              <a:ext uri="{FF2B5EF4-FFF2-40B4-BE49-F238E27FC236}">
                <a16:creationId xmlns:a16="http://schemas.microsoft.com/office/drawing/2014/main" id="{AA3F17F7-A1B7-4A04-A3AA-D50C45F63BC3}"/>
              </a:ext>
            </a:extLst>
          </p:cNvPr>
          <p:cNvGraphicFramePr>
            <a:graphicFrameLocks noGrp="1"/>
          </p:cNvGraphicFramePr>
          <p:nvPr>
            <p:ph idx="1"/>
            <p:extLst>
              <p:ext uri="{D42A27DB-BD31-4B8C-83A1-F6EECF244321}">
                <p14:modId xmlns:p14="http://schemas.microsoft.com/office/powerpoint/2010/main" val="460810998"/>
              </p:ext>
            </p:extLst>
          </p:nvPr>
        </p:nvGraphicFramePr>
        <p:xfrm>
          <a:off x="5815855" y="546369"/>
          <a:ext cx="5508711" cy="550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021857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18FFB-3A5E-4DA6-AC8F-45477E620915}"/>
              </a:ext>
            </a:extLst>
          </p:cNvPr>
          <p:cNvSpPr>
            <a:spLocks noGrp="1"/>
          </p:cNvSpPr>
          <p:nvPr>
            <p:ph type="title"/>
          </p:nvPr>
        </p:nvSpPr>
        <p:spPr/>
        <p:txBody>
          <a:bodyPr/>
          <a:lstStyle/>
          <a:p>
            <a:r>
              <a:rPr lang="en-US" dirty="0"/>
              <a:t>How can you access your credit report? </a:t>
            </a:r>
          </a:p>
        </p:txBody>
      </p:sp>
      <p:graphicFrame>
        <p:nvGraphicFramePr>
          <p:cNvPr id="5" name="Content Placeholder 2">
            <a:extLst>
              <a:ext uri="{FF2B5EF4-FFF2-40B4-BE49-F238E27FC236}">
                <a16:creationId xmlns:a16="http://schemas.microsoft.com/office/drawing/2014/main" id="{043341A9-84C9-480A-AD64-4427C047C8FB}"/>
              </a:ext>
            </a:extLst>
          </p:cNvPr>
          <p:cNvGraphicFramePr>
            <a:graphicFrameLocks noGrp="1"/>
          </p:cNvGraphicFramePr>
          <p:nvPr>
            <p:ph idx="1"/>
            <p:extLst>
              <p:ext uri="{D42A27DB-BD31-4B8C-83A1-F6EECF244321}">
                <p14:modId xmlns:p14="http://schemas.microsoft.com/office/powerpoint/2010/main" val="30732259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3968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2387</TotalTime>
  <Words>2109</Words>
  <Application>Microsoft Office PowerPoint</Application>
  <PresentationFormat>Widescreen</PresentationFormat>
  <Paragraphs>240</Paragraphs>
  <Slides>34</Slides>
  <Notes>10</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inherit</vt:lpstr>
      <vt:lpstr>Times New Roman</vt:lpstr>
      <vt:lpstr>Wingdings 2</vt:lpstr>
      <vt:lpstr>Office Theme</vt:lpstr>
      <vt:lpstr>Take Control of Your Money: Credit Repair</vt:lpstr>
      <vt:lpstr>Objectives</vt:lpstr>
      <vt:lpstr>Purpose </vt:lpstr>
      <vt:lpstr>Activity 1: Financial Wellbeing Survey</vt:lpstr>
      <vt:lpstr>What is a Credit Report? </vt:lpstr>
      <vt:lpstr>PowerPoint Presentation</vt:lpstr>
      <vt:lpstr>Who sees my credit report? </vt:lpstr>
      <vt:lpstr>Why Check This?</vt:lpstr>
      <vt:lpstr>How can you access your credit report? </vt:lpstr>
      <vt:lpstr>PowerPoint Presentation</vt:lpstr>
      <vt:lpstr>Another way to get your credit report</vt:lpstr>
      <vt:lpstr>Assessing Your Report</vt:lpstr>
      <vt:lpstr>Types of Negative Information (Equifax.com)</vt:lpstr>
      <vt:lpstr>Charge Off’s</vt:lpstr>
      <vt:lpstr>Charge Off’s</vt:lpstr>
      <vt:lpstr>PowerPoint Presentation</vt:lpstr>
      <vt:lpstr>Assessing Your Report: Age</vt:lpstr>
      <vt:lpstr>Which ones to prioritize ?</vt:lpstr>
      <vt:lpstr>Options for Resolution and/or Removal </vt:lpstr>
      <vt:lpstr>What if you catch an error?</vt:lpstr>
      <vt:lpstr>PowerPoint Presentation</vt:lpstr>
      <vt:lpstr>Statute of Limitations (debt.org; incharge.org) </vt:lpstr>
      <vt:lpstr>Collections</vt:lpstr>
      <vt:lpstr>Addressing Charge-Offs</vt:lpstr>
      <vt:lpstr>Addressing Federal Student Loans</vt:lpstr>
      <vt:lpstr>Addressing Private Student Loans</vt:lpstr>
      <vt:lpstr>Addressing Medical Debt</vt:lpstr>
      <vt:lpstr>Addressing Evictions</vt:lpstr>
      <vt:lpstr>Repossession</vt:lpstr>
      <vt:lpstr>Laws To Protect Us (Federal Trade Commission.gov)</vt:lpstr>
      <vt:lpstr>Resolve Negatives:  Use CFPB Letters </vt:lpstr>
      <vt:lpstr>Sample of Experian Credit Report </vt:lpstr>
      <vt:lpstr>Case Studies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Shari Bresin</dc:creator>
  <cp:lastModifiedBy>Shari Bresin</cp:lastModifiedBy>
  <cp:revision>153</cp:revision>
  <dcterms:created xsi:type="dcterms:W3CDTF">2021-05-25T21:29:45Z</dcterms:created>
  <dcterms:modified xsi:type="dcterms:W3CDTF">2021-06-23T15:40:52Z</dcterms:modified>
</cp:coreProperties>
</file>