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svg" ContentType="image/svg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comments/comment1.xml" ContentType="application/vnd.openxmlformats-officedocument.presentationml.comments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drawings/drawing1.xml" ContentType="application/vnd.openxmlformats-officedocument.drawingml.chartshapes+xml"/>
  <Override PartName="/ppt/notesSlides/notesSlide1.xml" ContentType="application/vnd.openxmlformats-officedocument.presentationml.notesSlide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ppt/diagrams/data40.xml" ContentType="application/vnd.openxmlformats-officedocument.drawingml.diagramData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5"/>
  </p:notesMasterIdLst>
  <p:sldIdLst>
    <p:sldId id="257" r:id="rId2"/>
    <p:sldId id="276" r:id="rId3"/>
    <p:sldId id="274" r:id="rId4"/>
    <p:sldId id="279" r:id="rId5"/>
    <p:sldId id="258" r:id="rId6"/>
    <p:sldId id="259" r:id="rId7"/>
    <p:sldId id="260" r:id="rId8"/>
    <p:sldId id="261" r:id="rId9"/>
    <p:sldId id="286" r:id="rId10"/>
    <p:sldId id="293" r:id="rId11"/>
    <p:sldId id="265" r:id="rId12"/>
    <p:sldId id="291" r:id="rId13"/>
    <p:sldId id="285" r:id="rId14"/>
    <p:sldId id="290" r:id="rId15"/>
    <p:sldId id="284" r:id="rId16"/>
    <p:sldId id="277" r:id="rId17"/>
    <p:sldId id="268" r:id="rId18"/>
    <p:sldId id="271" r:id="rId19"/>
    <p:sldId id="280" r:id="rId20"/>
    <p:sldId id="278" r:id="rId21"/>
    <p:sldId id="262" r:id="rId22"/>
    <p:sldId id="264" r:id="rId23"/>
    <p:sldId id="270" r:id="rId24"/>
    <p:sldId id="288" r:id="rId25"/>
    <p:sldId id="272" r:id="rId26"/>
    <p:sldId id="292" r:id="rId27"/>
    <p:sldId id="282" r:id="rId28"/>
    <p:sldId id="289" r:id="rId29"/>
    <p:sldId id="283" r:id="rId30"/>
    <p:sldId id="275" r:id="rId31"/>
    <p:sldId id="266" r:id="rId32"/>
    <p:sldId id="269" r:id="rId33"/>
    <p:sldId id="281" r:id="rId3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hari Bresin" initials="SB" lastIdx="1" clrIdx="0">
    <p:extLst>
      <p:ext uri="{19B8F6BF-5375-455C-9EA6-DF929625EA0E}">
        <p15:presenceInfo xmlns:p15="http://schemas.microsoft.com/office/powerpoint/2012/main" userId="S::sbresin@pascocountyfl.net::9473245f-ce90-428a-a8cb-26b517ac2ef6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39" autoAdjust="0"/>
    <p:restoredTop sz="92009" autoAdjust="0"/>
  </p:normalViewPr>
  <p:slideViewPr>
    <p:cSldViewPr snapToGrid="0">
      <p:cViewPr varScale="1">
        <p:scale>
          <a:sx n="61" d="100"/>
          <a:sy n="61" d="100"/>
        </p:scale>
        <p:origin x="880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chartUserShapes" Target="../drawings/drawing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290B-4F90-87F8-9B9C14C9892A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290B-4F90-87F8-9B9C14C9892A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290B-4F90-87F8-9B9C14C9892A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290B-4F90-87F8-9B9C14C9892A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290B-4F90-87F8-9B9C14C9892A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290B-4F90-87F8-9B9C14C9892A}"/>
              </c:ext>
            </c:extLst>
          </c:dPt>
          <c:cat>
            <c:strRef>
              <c:f>Sheet1!$A$2:$A$7</c:f>
              <c:strCache>
                <c:ptCount val="5"/>
                <c:pt idx="0">
                  <c:v>Payment history</c:v>
                </c:pt>
                <c:pt idx="1">
                  <c:v>Amounts owed</c:v>
                </c:pt>
                <c:pt idx="2">
                  <c:v>Length of credit history</c:v>
                </c:pt>
                <c:pt idx="3">
                  <c:v>Taking on more debt</c:v>
                </c:pt>
                <c:pt idx="4">
                  <c:v>Types of credit used</c:v>
                </c:pt>
              </c:strCache>
            </c:strRef>
          </c:cat>
          <c:val>
            <c:numRef>
              <c:f>Sheet1!$B$2:$B$7</c:f>
              <c:numCache>
                <c:formatCode>0%</c:formatCode>
                <c:ptCount val="6"/>
                <c:pt idx="0">
                  <c:v>0.35</c:v>
                </c:pt>
                <c:pt idx="1">
                  <c:v>0.3</c:v>
                </c:pt>
                <c:pt idx="2">
                  <c:v>0.15</c:v>
                </c:pt>
                <c:pt idx="3">
                  <c:v>0.1</c:v>
                </c:pt>
                <c:pt idx="4">
                  <c:v>0.1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718-4D43-9638-669A6CA66C9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userShapes r:id="rId4"/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1-05-17T17:03:27.726" idx="1">
    <p:pos x="10" y="10"/>
    <p:text/>
    <p:extLst>
      <p:ext uri="{C676402C-5697-4E1C-873F-D02D1690AC5C}">
        <p15:threadingInfo xmlns:p15="http://schemas.microsoft.com/office/powerpoint/2012/main" timeZoneBias="240"/>
      </p:ext>
    </p:extLst>
  </p:cm>
</p:cmLst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svg"/><Relationship Id="rId1" Type="http://schemas.openxmlformats.org/officeDocument/2006/relationships/image" Target="../media/image4.png"/><Relationship Id="rId6" Type="http://schemas.openxmlformats.org/officeDocument/2006/relationships/image" Target="../media/image9.svg"/><Relationship Id="rId5" Type="http://schemas.openxmlformats.org/officeDocument/2006/relationships/image" Target="../media/image8.png"/><Relationship Id="rId4" Type="http://schemas.openxmlformats.org/officeDocument/2006/relationships/image" Target="../media/image7.svg"/></Relationships>
</file>

<file path=ppt/diagrams/_rels/data12.xml.rels><?xml version="1.0" encoding="UTF-8" standalone="yes"?>
<Relationships xmlns="http://schemas.openxmlformats.org/package/2006/relationships"><Relationship Id="rId2" Type="http://schemas.openxmlformats.org/officeDocument/2006/relationships/hyperlink" Target="mailto:sbresin@ufl.edu" TargetMode="External"/><Relationship Id="rId1" Type="http://schemas.openxmlformats.org/officeDocument/2006/relationships/hyperlink" Target="https://ufl.qualtrics.com/jfe/form/SV_6gtB5ixt5oIYDrv" TargetMode="External"/></Relationships>
</file>

<file path=ppt/diagrams/_rels/data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sv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image" Target="../media/image11.svg"/><Relationship Id="rId1" Type="http://schemas.openxmlformats.org/officeDocument/2006/relationships/image" Target="../media/image10.png"/><Relationship Id="rId6" Type="http://schemas.openxmlformats.org/officeDocument/2006/relationships/image" Target="../media/image15.svg"/><Relationship Id="rId5" Type="http://schemas.openxmlformats.org/officeDocument/2006/relationships/image" Target="../media/image14.png"/><Relationship Id="rId10" Type="http://schemas.openxmlformats.org/officeDocument/2006/relationships/image" Target="../media/image19.svg"/><Relationship Id="rId4" Type="http://schemas.openxmlformats.org/officeDocument/2006/relationships/image" Target="../media/image13.svg"/><Relationship Id="rId9" Type="http://schemas.openxmlformats.org/officeDocument/2006/relationships/image" Target="../media/image18.png"/></Relationships>
</file>

<file path=ppt/diagrams/_rels/data40.xml.rels><?xml version="1.0" encoding="UTF-8" standalone="yes"?>
<Relationships xmlns="http://schemas.openxmlformats.org/package/2006/relationships"><Relationship Id="rId1" Type="http://schemas.openxmlformats.org/officeDocument/2006/relationships/image" Target="../media/image110.png"/></Relationships>
</file>

<file path=ppt/diagrams/_rels/data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svg"/><Relationship Id="rId1" Type="http://schemas.openxmlformats.org/officeDocument/2006/relationships/image" Target="../media/image22.png"/><Relationship Id="rId4" Type="http://schemas.openxmlformats.org/officeDocument/2006/relationships/image" Target="../media/image25.svg"/></Relationships>
</file>

<file path=ppt/diagrams/_rels/data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svg"/><Relationship Id="rId3" Type="http://schemas.openxmlformats.org/officeDocument/2006/relationships/image" Target="../media/image31.png"/><Relationship Id="rId7" Type="http://schemas.openxmlformats.org/officeDocument/2006/relationships/image" Target="../media/image35.png"/><Relationship Id="rId2" Type="http://schemas.openxmlformats.org/officeDocument/2006/relationships/image" Target="../media/image30.svg"/><Relationship Id="rId1" Type="http://schemas.openxmlformats.org/officeDocument/2006/relationships/image" Target="../media/image29.png"/><Relationship Id="rId6" Type="http://schemas.openxmlformats.org/officeDocument/2006/relationships/image" Target="../media/image34.svg"/><Relationship Id="rId5" Type="http://schemas.openxmlformats.org/officeDocument/2006/relationships/image" Target="../media/image33.png"/><Relationship Id="rId4" Type="http://schemas.openxmlformats.org/officeDocument/2006/relationships/image" Target="../media/image32.svg"/></Relationships>
</file>

<file path=ppt/diagrams/_rels/data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svg"/><Relationship Id="rId1" Type="http://schemas.openxmlformats.org/officeDocument/2006/relationships/image" Target="../media/image37.png"/><Relationship Id="rId4" Type="http://schemas.openxmlformats.org/officeDocument/2006/relationships/image" Target="../media/image40.sv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svg"/><Relationship Id="rId1" Type="http://schemas.openxmlformats.org/officeDocument/2006/relationships/image" Target="../media/image4.png"/><Relationship Id="rId6" Type="http://schemas.openxmlformats.org/officeDocument/2006/relationships/image" Target="../media/image9.svg"/><Relationship Id="rId5" Type="http://schemas.openxmlformats.org/officeDocument/2006/relationships/image" Target="../media/image8.png"/><Relationship Id="rId4" Type="http://schemas.openxmlformats.org/officeDocument/2006/relationships/image" Target="../media/image7.svg"/></Relationships>
</file>

<file path=ppt/diagrams/_rels/drawing12.xml.rels><?xml version="1.0" encoding="UTF-8" standalone="yes"?>
<Relationships xmlns="http://schemas.openxmlformats.org/package/2006/relationships"><Relationship Id="rId2" Type="http://schemas.openxmlformats.org/officeDocument/2006/relationships/hyperlink" Target="https://ufl.qualtrics.com/jfe/form/SV_6gtB5ixt5oIYDrv" TargetMode="External"/><Relationship Id="rId1" Type="http://schemas.openxmlformats.org/officeDocument/2006/relationships/hyperlink" Target="mailto:sbresin@ufl.edu" TargetMode="External"/></Relationships>
</file>

<file path=ppt/diagrams/_rels/drawing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sv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image" Target="../media/image11.svg"/><Relationship Id="rId1" Type="http://schemas.openxmlformats.org/officeDocument/2006/relationships/image" Target="../media/image10.png"/><Relationship Id="rId6" Type="http://schemas.openxmlformats.org/officeDocument/2006/relationships/image" Target="../media/image15.svg"/><Relationship Id="rId5" Type="http://schemas.openxmlformats.org/officeDocument/2006/relationships/image" Target="../media/image14.png"/><Relationship Id="rId10" Type="http://schemas.openxmlformats.org/officeDocument/2006/relationships/image" Target="../media/image19.svg"/><Relationship Id="rId4" Type="http://schemas.openxmlformats.org/officeDocument/2006/relationships/image" Target="../media/image13.svg"/><Relationship Id="rId9" Type="http://schemas.openxmlformats.org/officeDocument/2006/relationships/image" Target="../media/image18.png"/></Relationships>
</file>

<file path=ppt/diagrams/_rels/drawing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svg"/><Relationship Id="rId1" Type="http://schemas.openxmlformats.org/officeDocument/2006/relationships/image" Target="../media/image22.png"/><Relationship Id="rId4" Type="http://schemas.openxmlformats.org/officeDocument/2006/relationships/image" Target="../media/image25.svg"/></Relationships>
</file>

<file path=ppt/diagrams/_rels/drawing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svg"/><Relationship Id="rId3" Type="http://schemas.openxmlformats.org/officeDocument/2006/relationships/image" Target="../media/image31.png"/><Relationship Id="rId7" Type="http://schemas.openxmlformats.org/officeDocument/2006/relationships/image" Target="../media/image35.png"/><Relationship Id="rId2" Type="http://schemas.openxmlformats.org/officeDocument/2006/relationships/image" Target="../media/image30.svg"/><Relationship Id="rId1" Type="http://schemas.openxmlformats.org/officeDocument/2006/relationships/image" Target="../media/image29.png"/><Relationship Id="rId6" Type="http://schemas.openxmlformats.org/officeDocument/2006/relationships/image" Target="../media/image34.svg"/><Relationship Id="rId5" Type="http://schemas.openxmlformats.org/officeDocument/2006/relationships/image" Target="../media/image33.png"/><Relationship Id="rId4" Type="http://schemas.openxmlformats.org/officeDocument/2006/relationships/image" Target="../media/image32.svg"/></Relationships>
</file>

<file path=ppt/diagrams/_rels/drawing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svg"/><Relationship Id="rId1" Type="http://schemas.openxmlformats.org/officeDocument/2006/relationships/image" Target="../media/image37.png"/><Relationship Id="rId4" Type="http://schemas.openxmlformats.org/officeDocument/2006/relationships/image" Target="../media/image40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18/5/colors/Iconchunking_coloredtext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accent2">
        <a:alpha val="0"/>
      </a:schemeClr>
    </dgm:fillClrLst>
    <dgm:linClrLst meth="repeat">
      <a:schemeClr val="accent2">
        <a:alpha val="0"/>
      </a:schemeClr>
    </dgm:linClrLst>
    <dgm:effectClrLst/>
    <dgm:txLinClrLst/>
    <dgm:txFillClrLst meth="repeat">
      <a:schemeClr val="accent2"/>
      <a:schemeClr val="accent3"/>
      <a:schemeClr val="accent4"/>
      <a:schemeClr val="accent5"/>
      <a:schemeClr val="accent6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18/5/colors/Iconchunking_coloredtext_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2">
        <a:alpha val="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/>
    </dgm:fillClrLst>
    <dgm:linClrLst meth="repeat">
      <a:schemeClr val="lt2">
        <a:alpha val="0"/>
      </a:schemeClr>
    </dgm:linClrLst>
    <dgm:effectClrLst/>
    <dgm:txLinClrLst/>
    <dgm:txFillClrLst/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dk2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dk2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18/5/colors/Iconchunking_neutralicontext_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2">
        <a:alpha val="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/>
    </dgm:fillClrLst>
    <dgm:linClrLst meth="repeat">
      <a:schemeClr val="lt2">
        <a:alpha val="0"/>
      </a:schemeClr>
    </dgm:linClrLst>
    <dgm:effectClrLst/>
    <dgm:txLinClrLst/>
    <dgm:txFillClrLst/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bg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18/5/colors/Iconchunking_neutralbg_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>
        <a:alpha val="0"/>
      </a:schemeClr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18/5/colors/Iconchunking_neutralicontext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bg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5_2">
  <dgm:title val=""/>
  <dgm:desc val=""/>
  <dgm:catLst>
    <dgm:cat type="accent5" pri="11200"/>
  </dgm:catLst>
  <dgm:styleLbl name="node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ln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8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DFB954D-7F08-44D9-BF3A-AF9FC8A52DA3}" type="doc">
      <dgm:prSet loTypeId="urn:microsoft.com/office/officeart/2018/5/layout/IconLeafLabelList" loCatId="icon" qsTypeId="urn:microsoft.com/office/officeart/2005/8/quickstyle/simple1" qsCatId="simple" csTypeId="urn:microsoft.com/office/officeart/2018/5/colors/Iconchunking_coloredtext_colorful1" csCatId="colorful" phldr="1"/>
      <dgm:spPr/>
      <dgm:t>
        <a:bodyPr/>
        <a:lstStyle/>
        <a:p>
          <a:endParaRPr lang="en-US"/>
        </a:p>
      </dgm:t>
    </dgm:pt>
    <dgm:pt modelId="{B55AC5C7-A9BB-4664-8B99-991B70EFA9D1}">
      <dgm:prSet/>
      <dgm:spPr/>
      <dgm:t>
        <a:bodyPr/>
        <a:lstStyle/>
        <a:p>
          <a:pPr>
            <a:defRPr cap="all"/>
          </a:pPr>
          <a:r>
            <a:rPr lang="en-US"/>
            <a:t>Earliest memory of money?</a:t>
          </a:r>
        </a:p>
      </dgm:t>
    </dgm:pt>
    <dgm:pt modelId="{4AE73052-F284-462B-954A-414C7CEC244E}" type="parTrans" cxnId="{4ADA9C3B-02F2-4686-A66B-1429D96E43F6}">
      <dgm:prSet/>
      <dgm:spPr/>
      <dgm:t>
        <a:bodyPr/>
        <a:lstStyle/>
        <a:p>
          <a:endParaRPr lang="en-US"/>
        </a:p>
      </dgm:t>
    </dgm:pt>
    <dgm:pt modelId="{D42B4A88-F933-4D78-AA75-04E7F761CAF6}" type="sibTrans" cxnId="{4ADA9C3B-02F2-4686-A66B-1429D96E43F6}">
      <dgm:prSet/>
      <dgm:spPr/>
      <dgm:t>
        <a:bodyPr/>
        <a:lstStyle/>
        <a:p>
          <a:endParaRPr lang="en-US"/>
        </a:p>
      </dgm:t>
    </dgm:pt>
    <dgm:pt modelId="{13FFC6B0-A86C-4859-88C8-BB9F716EC338}">
      <dgm:prSet/>
      <dgm:spPr/>
      <dgm:t>
        <a:bodyPr/>
        <a:lstStyle/>
        <a:p>
          <a:pPr>
            <a:defRPr cap="all"/>
          </a:pPr>
          <a:r>
            <a:rPr lang="en-US"/>
            <a:t>Most positive memory?</a:t>
          </a:r>
        </a:p>
      </dgm:t>
    </dgm:pt>
    <dgm:pt modelId="{85AB94BC-E746-49AE-808E-D77BFAFFDD83}" type="parTrans" cxnId="{A09DB0FB-96E7-406A-8D88-95DB7C40EDB4}">
      <dgm:prSet/>
      <dgm:spPr/>
      <dgm:t>
        <a:bodyPr/>
        <a:lstStyle/>
        <a:p>
          <a:endParaRPr lang="en-US"/>
        </a:p>
      </dgm:t>
    </dgm:pt>
    <dgm:pt modelId="{F959F00B-A515-4E54-B7D8-BD5FD7E2CE28}" type="sibTrans" cxnId="{A09DB0FB-96E7-406A-8D88-95DB7C40EDB4}">
      <dgm:prSet/>
      <dgm:spPr/>
      <dgm:t>
        <a:bodyPr/>
        <a:lstStyle/>
        <a:p>
          <a:endParaRPr lang="en-US"/>
        </a:p>
      </dgm:t>
    </dgm:pt>
    <dgm:pt modelId="{F3AD114F-C8A0-455C-BFB4-6A69BF8487D2}">
      <dgm:prSet/>
      <dgm:spPr/>
      <dgm:t>
        <a:bodyPr/>
        <a:lstStyle/>
        <a:p>
          <a:pPr>
            <a:defRPr cap="all"/>
          </a:pPr>
          <a:r>
            <a:rPr lang="en-US"/>
            <a:t>Most negative? </a:t>
          </a:r>
        </a:p>
      </dgm:t>
    </dgm:pt>
    <dgm:pt modelId="{3D3574D7-9106-484F-89B6-ADE2ACAB94B7}" type="parTrans" cxnId="{87586A10-1CD1-416D-BC5B-E139E3B9CF2D}">
      <dgm:prSet/>
      <dgm:spPr/>
      <dgm:t>
        <a:bodyPr/>
        <a:lstStyle/>
        <a:p>
          <a:endParaRPr lang="en-US"/>
        </a:p>
      </dgm:t>
    </dgm:pt>
    <dgm:pt modelId="{AB6EB7B6-6EA6-49E1-8514-DAB08BE5B326}" type="sibTrans" cxnId="{87586A10-1CD1-416D-BC5B-E139E3B9CF2D}">
      <dgm:prSet/>
      <dgm:spPr/>
      <dgm:t>
        <a:bodyPr/>
        <a:lstStyle/>
        <a:p>
          <a:endParaRPr lang="en-US"/>
        </a:p>
      </dgm:t>
    </dgm:pt>
    <dgm:pt modelId="{E53C0CCC-70E0-41C2-B1A0-8790B5EB0D27}" type="pres">
      <dgm:prSet presAssocID="{EDFB954D-7F08-44D9-BF3A-AF9FC8A52DA3}" presName="root" presStyleCnt="0">
        <dgm:presLayoutVars>
          <dgm:dir/>
          <dgm:resizeHandles val="exact"/>
        </dgm:presLayoutVars>
      </dgm:prSet>
      <dgm:spPr/>
    </dgm:pt>
    <dgm:pt modelId="{CF91E252-0EC6-4775-9AB0-F5B3F6F23328}" type="pres">
      <dgm:prSet presAssocID="{B55AC5C7-A9BB-4664-8B99-991B70EFA9D1}" presName="compNode" presStyleCnt="0"/>
      <dgm:spPr/>
    </dgm:pt>
    <dgm:pt modelId="{B2C74EA9-C964-4F63-A1D2-1F72BEB6E980}" type="pres">
      <dgm:prSet presAssocID="{B55AC5C7-A9BB-4664-8B99-991B70EFA9D1}" presName="iconBgRect" presStyleLbl="bgShp" presStyleIdx="0" presStyleCnt="3"/>
      <dgm:spPr>
        <a:prstGeom prst="round2DiagRect">
          <a:avLst>
            <a:gd name="adj1" fmla="val 29727"/>
            <a:gd name="adj2" fmla="val 0"/>
          </a:avLst>
        </a:prstGeom>
      </dgm:spPr>
    </dgm:pt>
    <dgm:pt modelId="{80046959-F1CF-41F6-BE06-65ED8D683EC1}" type="pres">
      <dgm:prSet presAssocID="{B55AC5C7-A9BB-4664-8B99-991B70EFA9D1}" presName="iconRect" presStyleLbl="nod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Dollar"/>
        </a:ext>
      </dgm:extLst>
    </dgm:pt>
    <dgm:pt modelId="{C490012B-21BF-4C7F-AA8B-2211ED73C792}" type="pres">
      <dgm:prSet presAssocID="{B55AC5C7-A9BB-4664-8B99-991B70EFA9D1}" presName="spaceRect" presStyleCnt="0"/>
      <dgm:spPr/>
    </dgm:pt>
    <dgm:pt modelId="{FFE32478-CFA3-49F0-A11C-CDF25961ED08}" type="pres">
      <dgm:prSet presAssocID="{B55AC5C7-A9BB-4664-8B99-991B70EFA9D1}" presName="textRect" presStyleLbl="revTx" presStyleIdx="0" presStyleCnt="3">
        <dgm:presLayoutVars>
          <dgm:chMax val="1"/>
          <dgm:chPref val="1"/>
        </dgm:presLayoutVars>
      </dgm:prSet>
      <dgm:spPr/>
    </dgm:pt>
    <dgm:pt modelId="{3911CE35-DF86-41B8-90B3-147D296EE0BB}" type="pres">
      <dgm:prSet presAssocID="{D42B4A88-F933-4D78-AA75-04E7F761CAF6}" presName="sibTrans" presStyleCnt="0"/>
      <dgm:spPr/>
    </dgm:pt>
    <dgm:pt modelId="{F0F814C4-981C-49BC-9A9E-C6D0DB6A5852}" type="pres">
      <dgm:prSet presAssocID="{13FFC6B0-A86C-4859-88C8-BB9F716EC338}" presName="compNode" presStyleCnt="0"/>
      <dgm:spPr/>
    </dgm:pt>
    <dgm:pt modelId="{F90F5856-07B4-4329-9317-491EF47F995C}" type="pres">
      <dgm:prSet presAssocID="{13FFC6B0-A86C-4859-88C8-BB9F716EC338}" presName="iconBgRect" presStyleLbl="bgShp" presStyleIdx="1" presStyleCnt="3"/>
      <dgm:spPr>
        <a:prstGeom prst="round2DiagRect">
          <a:avLst>
            <a:gd name="adj1" fmla="val 29727"/>
            <a:gd name="adj2" fmla="val 0"/>
          </a:avLst>
        </a:prstGeom>
      </dgm:spPr>
    </dgm:pt>
    <dgm:pt modelId="{B6E4D163-0313-4918-9581-248F9ECFAD43}" type="pres">
      <dgm:prSet presAssocID="{13FFC6B0-A86C-4859-88C8-BB9F716EC338}" presName="iconRect" presStyleLbl="node1" presStyleIdx="1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Brain in head"/>
        </a:ext>
      </dgm:extLst>
    </dgm:pt>
    <dgm:pt modelId="{DBB2500A-26CB-4A0F-BFEB-9D8BB2AB316D}" type="pres">
      <dgm:prSet presAssocID="{13FFC6B0-A86C-4859-88C8-BB9F716EC338}" presName="spaceRect" presStyleCnt="0"/>
      <dgm:spPr/>
    </dgm:pt>
    <dgm:pt modelId="{96DA600F-D54D-4DAC-B627-60EF6BED5463}" type="pres">
      <dgm:prSet presAssocID="{13FFC6B0-A86C-4859-88C8-BB9F716EC338}" presName="textRect" presStyleLbl="revTx" presStyleIdx="1" presStyleCnt="3">
        <dgm:presLayoutVars>
          <dgm:chMax val="1"/>
          <dgm:chPref val="1"/>
        </dgm:presLayoutVars>
      </dgm:prSet>
      <dgm:spPr/>
    </dgm:pt>
    <dgm:pt modelId="{89778BC3-229F-41BC-AAE0-629425070FCA}" type="pres">
      <dgm:prSet presAssocID="{F959F00B-A515-4E54-B7D8-BD5FD7E2CE28}" presName="sibTrans" presStyleCnt="0"/>
      <dgm:spPr/>
    </dgm:pt>
    <dgm:pt modelId="{4542B72E-B5C6-49A5-97C6-A1948B592407}" type="pres">
      <dgm:prSet presAssocID="{F3AD114F-C8A0-455C-BFB4-6A69BF8487D2}" presName="compNode" presStyleCnt="0"/>
      <dgm:spPr/>
    </dgm:pt>
    <dgm:pt modelId="{31187C16-5265-43BA-8AFB-2A17D2A3CF5C}" type="pres">
      <dgm:prSet presAssocID="{F3AD114F-C8A0-455C-BFB4-6A69BF8487D2}" presName="iconBgRect" presStyleLbl="bgShp" presStyleIdx="2" presStyleCnt="3"/>
      <dgm:spPr>
        <a:prstGeom prst="round2DiagRect">
          <a:avLst>
            <a:gd name="adj1" fmla="val 29727"/>
            <a:gd name="adj2" fmla="val 0"/>
          </a:avLst>
        </a:prstGeom>
      </dgm:spPr>
    </dgm:pt>
    <dgm:pt modelId="{03CB6774-ADEF-4CE4-A696-742FE19AEDC5}" type="pres">
      <dgm:prSet presAssocID="{F3AD114F-C8A0-455C-BFB4-6A69BF8487D2}" presName="iconRect" presStyleLbl="node1" presStyleIdx="2" presStyleCnt="3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Sad Face with No Fill"/>
        </a:ext>
      </dgm:extLst>
    </dgm:pt>
    <dgm:pt modelId="{9FA44DDF-4EE5-42F5-9ECB-A0AA7F8EEBF3}" type="pres">
      <dgm:prSet presAssocID="{F3AD114F-C8A0-455C-BFB4-6A69BF8487D2}" presName="spaceRect" presStyleCnt="0"/>
      <dgm:spPr/>
    </dgm:pt>
    <dgm:pt modelId="{056E8FF9-91F9-4138-B36B-63B4B94CD46D}" type="pres">
      <dgm:prSet presAssocID="{F3AD114F-C8A0-455C-BFB4-6A69BF8487D2}" presName="textRect" presStyleLbl="revTx" presStyleIdx="2" presStyleCnt="3">
        <dgm:presLayoutVars>
          <dgm:chMax val="1"/>
          <dgm:chPref val="1"/>
        </dgm:presLayoutVars>
      </dgm:prSet>
      <dgm:spPr/>
    </dgm:pt>
  </dgm:ptLst>
  <dgm:cxnLst>
    <dgm:cxn modelId="{87586A10-1CD1-416D-BC5B-E139E3B9CF2D}" srcId="{EDFB954D-7F08-44D9-BF3A-AF9FC8A52DA3}" destId="{F3AD114F-C8A0-455C-BFB4-6A69BF8487D2}" srcOrd="2" destOrd="0" parTransId="{3D3574D7-9106-484F-89B6-ADE2ACAB94B7}" sibTransId="{AB6EB7B6-6EA6-49E1-8514-DAB08BE5B326}"/>
    <dgm:cxn modelId="{DD2C5E17-0027-4E40-85F1-F86A43939BB3}" type="presOf" srcId="{EDFB954D-7F08-44D9-BF3A-AF9FC8A52DA3}" destId="{E53C0CCC-70E0-41C2-B1A0-8790B5EB0D27}" srcOrd="0" destOrd="0" presId="urn:microsoft.com/office/officeart/2018/5/layout/IconLeafLabelList"/>
    <dgm:cxn modelId="{4ADA9C3B-02F2-4686-A66B-1429D96E43F6}" srcId="{EDFB954D-7F08-44D9-BF3A-AF9FC8A52DA3}" destId="{B55AC5C7-A9BB-4664-8B99-991B70EFA9D1}" srcOrd="0" destOrd="0" parTransId="{4AE73052-F284-462B-954A-414C7CEC244E}" sibTransId="{D42B4A88-F933-4D78-AA75-04E7F761CAF6}"/>
    <dgm:cxn modelId="{62A5F244-8058-4931-A009-50257F097C69}" type="presOf" srcId="{F3AD114F-C8A0-455C-BFB4-6A69BF8487D2}" destId="{056E8FF9-91F9-4138-B36B-63B4B94CD46D}" srcOrd="0" destOrd="0" presId="urn:microsoft.com/office/officeart/2018/5/layout/IconLeafLabelList"/>
    <dgm:cxn modelId="{FAD82099-F74C-464E-BFB0-42FD876C2141}" type="presOf" srcId="{B55AC5C7-A9BB-4664-8B99-991B70EFA9D1}" destId="{FFE32478-CFA3-49F0-A11C-CDF25961ED08}" srcOrd="0" destOrd="0" presId="urn:microsoft.com/office/officeart/2018/5/layout/IconLeafLabelList"/>
    <dgm:cxn modelId="{8DF5F1AC-DCF5-4C8C-9FB5-8BC6C80741E5}" type="presOf" srcId="{13FFC6B0-A86C-4859-88C8-BB9F716EC338}" destId="{96DA600F-D54D-4DAC-B627-60EF6BED5463}" srcOrd="0" destOrd="0" presId="urn:microsoft.com/office/officeart/2018/5/layout/IconLeafLabelList"/>
    <dgm:cxn modelId="{A09DB0FB-96E7-406A-8D88-95DB7C40EDB4}" srcId="{EDFB954D-7F08-44D9-BF3A-AF9FC8A52DA3}" destId="{13FFC6B0-A86C-4859-88C8-BB9F716EC338}" srcOrd="1" destOrd="0" parTransId="{85AB94BC-E746-49AE-808E-D77BFAFFDD83}" sibTransId="{F959F00B-A515-4E54-B7D8-BD5FD7E2CE28}"/>
    <dgm:cxn modelId="{CB3A04EC-DC01-48F8-92BB-84E7C4E421EB}" type="presParOf" srcId="{E53C0CCC-70E0-41C2-B1A0-8790B5EB0D27}" destId="{CF91E252-0EC6-4775-9AB0-F5B3F6F23328}" srcOrd="0" destOrd="0" presId="urn:microsoft.com/office/officeart/2018/5/layout/IconLeafLabelList"/>
    <dgm:cxn modelId="{D3411F13-61AF-4BD7-B61E-D1FD5762AB77}" type="presParOf" srcId="{CF91E252-0EC6-4775-9AB0-F5B3F6F23328}" destId="{B2C74EA9-C964-4F63-A1D2-1F72BEB6E980}" srcOrd="0" destOrd="0" presId="urn:microsoft.com/office/officeart/2018/5/layout/IconLeafLabelList"/>
    <dgm:cxn modelId="{4C7508A5-69E5-4132-84F1-B0BE426A423C}" type="presParOf" srcId="{CF91E252-0EC6-4775-9AB0-F5B3F6F23328}" destId="{80046959-F1CF-41F6-BE06-65ED8D683EC1}" srcOrd="1" destOrd="0" presId="urn:microsoft.com/office/officeart/2018/5/layout/IconLeafLabelList"/>
    <dgm:cxn modelId="{88631152-715E-4014-8246-1BC3048B792B}" type="presParOf" srcId="{CF91E252-0EC6-4775-9AB0-F5B3F6F23328}" destId="{C490012B-21BF-4C7F-AA8B-2211ED73C792}" srcOrd="2" destOrd="0" presId="urn:microsoft.com/office/officeart/2018/5/layout/IconLeafLabelList"/>
    <dgm:cxn modelId="{A8DE3E0F-5136-4C6A-803C-E5A972C048D1}" type="presParOf" srcId="{CF91E252-0EC6-4775-9AB0-F5B3F6F23328}" destId="{FFE32478-CFA3-49F0-A11C-CDF25961ED08}" srcOrd="3" destOrd="0" presId="urn:microsoft.com/office/officeart/2018/5/layout/IconLeafLabelList"/>
    <dgm:cxn modelId="{567D39AE-D306-4056-969B-3471FE2FAAC0}" type="presParOf" srcId="{E53C0CCC-70E0-41C2-B1A0-8790B5EB0D27}" destId="{3911CE35-DF86-41B8-90B3-147D296EE0BB}" srcOrd="1" destOrd="0" presId="urn:microsoft.com/office/officeart/2018/5/layout/IconLeafLabelList"/>
    <dgm:cxn modelId="{A909720D-F633-440B-AFD1-13708E1F4897}" type="presParOf" srcId="{E53C0CCC-70E0-41C2-B1A0-8790B5EB0D27}" destId="{F0F814C4-981C-49BC-9A9E-C6D0DB6A5852}" srcOrd="2" destOrd="0" presId="urn:microsoft.com/office/officeart/2018/5/layout/IconLeafLabelList"/>
    <dgm:cxn modelId="{C202ADE9-6E56-428A-A8E8-45CCE132294F}" type="presParOf" srcId="{F0F814C4-981C-49BC-9A9E-C6D0DB6A5852}" destId="{F90F5856-07B4-4329-9317-491EF47F995C}" srcOrd="0" destOrd="0" presId="urn:microsoft.com/office/officeart/2018/5/layout/IconLeafLabelList"/>
    <dgm:cxn modelId="{E5D1A47A-CF1F-46A3-8E71-80F47847D3E7}" type="presParOf" srcId="{F0F814C4-981C-49BC-9A9E-C6D0DB6A5852}" destId="{B6E4D163-0313-4918-9581-248F9ECFAD43}" srcOrd="1" destOrd="0" presId="urn:microsoft.com/office/officeart/2018/5/layout/IconLeafLabelList"/>
    <dgm:cxn modelId="{150941A7-365D-40D4-89B4-DBC757AE86F4}" type="presParOf" srcId="{F0F814C4-981C-49BC-9A9E-C6D0DB6A5852}" destId="{DBB2500A-26CB-4A0F-BFEB-9D8BB2AB316D}" srcOrd="2" destOrd="0" presId="urn:microsoft.com/office/officeart/2018/5/layout/IconLeafLabelList"/>
    <dgm:cxn modelId="{01817313-FDAB-4EBA-ACBE-9F44A8179819}" type="presParOf" srcId="{F0F814C4-981C-49BC-9A9E-C6D0DB6A5852}" destId="{96DA600F-D54D-4DAC-B627-60EF6BED5463}" srcOrd="3" destOrd="0" presId="urn:microsoft.com/office/officeart/2018/5/layout/IconLeafLabelList"/>
    <dgm:cxn modelId="{9736EE36-FC19-4B94-A45E-87B06A8A8433}" type="presParOf" srcId="{E53C0CCC-70E0-41C2-B1A0-8790B5EB0D27}" destId="{89778BC3-229F-41BC-AAE0-629425070FCA}" srcOrd="3" destOrd="0" presId="urn:microsoft.com/office/officeart/2018/5/layout/IconLeafLabelList"/>
    <dgm:cxn modelId="{83F1565B-860A-474C-9B55-38CE5BA2BFEB}" type="presParOf" srcId="{E53C0CCC-70E0-41C2-B1A0-8790B5EB0D27}" destId="{4542B72E-B5C6-49A5-97C6-A1948B592407}" srcOrd="4" destOrd="0" presId="urn:microsoft.com/office/officeart/2018/5/layout/IconLeafLabelList"/>
    <dgm:cxn modelId="{D1A724F1-51EB-4F77-89F7-D84FFBBC8586}" type="presParOf" srcId="{4542B72E-B5C6-49A5-97C6-A1948B592407}" destId="{31187C16-5265-43BA-8AFB-2A17D2A3CF5C}" srcOrd="0" destOrd="0" presId="urn:microsoft.com/office/officeart/2018/5/layout/IconLeafLabelList"/>
    <dgm:cxn modelId="{60C22178-3E22-4775-B6E3-856DBB86A540}" type="presParOf" srcId="{4542B72E-B5C6-49A5-97C6-A1948B592407}" destId="{03CB6774-ADEF-4CE4-A696-742FE19AEDC5}" srcOrd="1" destOrd="0" presId="urn:microsoft.com/office/officeart/2018/5/layout/IconLeafLabelList"/>
    <dgm:cxn modelId="{95AD4464-D284-431F-AE1A-95866DE899A5}" type="presParOf" srcId="{4542B72E-B5C6-49A5-97C6-A1948B592407}" destId="{9FA44DDF-4EE5-42F5-9ECB-A0AA7F8EEBF3}" srcOrd="2" destOrd="0" presId="urn:microsoft.com/office/officeart/2018/5/layout/IconLeafLabelList"/>
    <dgm:cxn modelId="{0F875C9B-258C-4E24-8F83-4904B5B554A5}" type="presParOf" srcId="{4542B72E-B5C6-49A5-97C6-A1948B592407}" destId="{056E8FF9-91F9-4138-B36B-63B4B94CD46D}" srcOrd="3" destOrd="0" presId="urn:microsoft.com/office/officeart/2018/5/layout/IconLeafLabel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26627346-2FAB-4F8C-9FE3-4108E83B38AD}" type="doc">
      <dgm:prSet loTypeId="urn:microsoft.com/office/officeart/2005/8/layout/vList2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57390FC7-A9BA-4212-AC9E-FEDFC508C45F}">
      <dgm:prSet/>
      <dgm:spPr/>
      <dgm:t>
        <a:bodyPr/>
        <a:lstStyle/>
        <a:p>
          <a:r>
            <a:rPr lang="en-US"/>
            <a:t>If you’re running a surplus each month, you can apply it towards the debt</a:t>
          </a:r>
        </a:p>
      </dgm:t>
    </dgm:pt>
    <dgm:pt modelId="{E3AA34FC-D7EA-46C2-A28B-0B9F68EB166C}" type="parTrans" cxnId="{27E8BB62-63DC-48A4-9C61-86F5FA4D9E8B}">
      <dgm:prSet/>
      <dgm:spPr/>
      <dgm:t>
        <a:bodyPr/>
        <a:lstStyle/>
        <a:p>
          <a:endParaRPr lang="en-US"/>
        </a:p>
      </dgm:t>
    </dgm:pt>
    <dgm:pt modelId="{F99BE23B-A1DC-4B4E-9FD4-6F35518991DE}" type="sibTrans" cxnId="{27E8BB62-63DC-48A4-9C61-86F5FA4D9E8B}">
      <dgm:prSet/>
      <dgm:spPr/>
      <dgm:t>
        <a:bodyPr/>
        <a:lstStyle/>
        <a:p>
          <a:endParaRPr lang="en-US"/>
        </a:p>
      </dgm:t>
    </dgm:pt>
    <dgm:pt modelId="{C8BDCB16-A13C-429A-AC57-E6410DEF5C04}">
      <dgm:prSet/>
      <dgm:spPr/>
      <dgm:t>
        <a:bodyPr/>
        <a:lstStyle/>
        <a:p>
          <a:r>
            <a:rPr lang="en-US"/>
            <a:t>Running a deficit or living paycheck-to-paycheck? Need to look over your budget</a:t>
          </a:r>
        </a:p>
      </dgm:t>
    </dgm:pt>
    <dgm:pt modelId="{CBCF10EC-01CD-42B2-B81D-45F97BB672BE}" type="parTrans" cxnId="{DE5457D4-B5C2-485B-89C5-19DF65907E12}">
      <dgm:prSet/>
      <dgm:spPr/>
      <dgm:t>
        <a:bodyPr/>
        <a:lstStyle/>
        <a:p>
          <a:endParaRPr lang="en-US"/>
        </a:p>
      </dgm:t>
    </dgm:pt>
    <dgm:pt modelId="{8106A3D4-C069-4BEC-A5E9-F6C113BA4DFC}" type="sibTrans" cxnId="{DE5457D4-B5C2-485B-89C5-19DF65907E12}">
      <dgm:prSet/>
      <dgm:spPr/>
      <dgm:t>
        <a:bodyPr/>
        <a:lstStyle/>
        <a:p>
          <a:endParaRPr lang="en-US"/>
        </a:p>
      </dgm:t>
    </dgm:pt>
    <dgm:pt modelId="{C28E5FD3-0F7F-46EE-99EB-2D6F513F3400}">
      <dgm:prSet/>
      <dgm:spPr/>
      <dgm:t>
        <a:bodyPr/>
        <a:lstStyle/>
        <a:p>
          <a:r>
            <a:rPr lang="en-US"/>
            <a:t>Debts need to be part of your budget, like mortgage, groceries, etc.</a:t>
          </a:r>
        </a:p>
      </dgm:t>
    </dgm:pt>
    <dgm:pt modelId="{A406C322-E274-4EC6-BD9B-B1F714428988}" type="parTrans" cxnId="{AA0A89D8-CC00-49C0-9EE1-BD4AF04C27B7}">
      <dgm:prSet/>
      <dgm:spPr/>
      <dgm:t>
        <a:bodyPr/>
        <a:lstStyle/>
        <a:p>
          <a:endParaRPr lang="en-US"/>
        </a:p>
      </dgm:t>
    </dgm:pt>
    <dgm:pt modelId="{EBC6DB00-AFE1-4C8A-BECD-6AA252E218E6}" type="sibTrans" cxnId="{AA0A89D8-CC00-49C0-9EE1-BD4AF04C27B7}">
      <dgm:prSet/>
      <dgm:spPr/>
      <dgm:t>
        <a:bodyPr/>
        <a:lstStyle/>
        <a:p>
          <a:endParaRPr lang="en-US"/>
        </a:p>
      </dgm:t>
    </dgm:pt>
    <dgm:pt modelId="{BF45F5C9-22E0-4A37-8DFB-AD1CC74F28A8}">
      <dgm:prSet/>
      <dgm:spPr/>
      <dgm:t>
        <a:bodyPr/>
        <a:lstStyle/>
        <a:p>
          <a:r>
            <a:rPr lang="en-US" dirty="0"/>
            <a:t>Let’s look at the Money Management Calendar (see chat box) </a:t>
          </a:r>
        </a:p>
      </dgm:t>
    </dgm:pt>
    <dgm:pt modelId="{4F9BAB90-7395-48AF-B522-2DB608B6FF29}" type="parTrans" cxnId="{DC016EEA-A6B5-4C1C-8989-375A342CAEAC}">
      <dgm:prSet/>
      <dgm:spPr/>
      <dgm:t>
        <a:bodyPr/>
        <a:lstStyle/>
        <a:p>
          <a:endParaRPr lang="en-US"/>
        </a:p>
      </dgm:t>
    </dgm:pt>
    <dgm:pt modelId="{3D93AE3E-4197-4AA9-8F61-DE45F5AE632F}" type="sibTrans" cxnId="{DC016EEA-A6B5-4C1C-8989-375A342CAEAC}">
      <dgm:prSet/>
      <dgm:spPr/>
      <dgm:t>
        <a:bodyPr/>
        <a:lstStyle/>
        <a:p>
          <a:endParaRPr lang="en-US"/>
        </a:p>
      </dgm:t>
    </dgm:pt>
    <dgm:pt modelId="{EEF9EFC2-0DA4-475F-8CE1-9729762BFECB}" type="pres">
      <dgm:prSet presAssocID="{26627346-2FAB-4F8C-9FE3-4108E83B38AD}" presName="linear" presStyleCnt="0">
        <dgm:presLayoutVars>
          <dgm:animLvl val="lvl"/>
          <dgm:resizeHandles val="exact"/>
        </dgm:presLayoutVars>
      </dgm:prSet>
      <dgm:spPr/>
    </dgm:pt>
    <dgm:pt modelId="{E577DB07-B0A5-4078-8E46-395EA893E27B}" type="pres">
      <dgm:prSet presAssocID="{57390FC7-A9BA-4212-AC9E-FEDFC508C45F}" presName="parentText" presStyleLbl="node1" presStyleIdx="0" presStyleCnt="4">
        <dgm:presLayoutVars>
          <dgm:chMax val="0"/>
          <dgm:bulletEnabled val="1"/>
        </dgm:presLayoutVars>
      </dgm:prSet>
      <dgm:spPr/>
    </dgm:pt>
    <dgm:pt modelId="{DFF40372-D656-4177-95A9-136A1F91E2ED}" type="pres">
      <dgm:prSet presAssocID="{F99BE23B-A1DC-4B4E-9FD4-6F35518991DE}" presName="spacer" presStyleCnt="0"/>
      <dgm:spPr/>
    </dgm:pt>
    <dgm:pt modelId="{DD90501D-A05E-4223-939D-ED37BFB58A10}" type="pres">
      <dgm:prSet presAssocID="{C8BDCB16-A13C-429A-AC57-E6410DEF5C04}" presName="parentText" presStyleLbl="node1" presStyleIdx="1" presStyleCnt="4">
        <dgm:presLayoutVars>
          <dgm:chMax val="0"/>
          <dgm:bulletEnabled val="1"/>
        </dgm:presLayoutVars>
      </dgm:prSet>
      <dgm:spPr/>
    </dgm:pt>
    <dgm:pt modelId="{587380B2-34AC-439A-9FDE-E3426E0574FD}" type="pres">
      <dgm:prSet presAssocID="{8106A3D4-C069-4BEC-A5E9-F6C113BA4DFC}" presName="spacer" presStyleCnt="0"/>
      <dgm:spPr/>
    </dgm:pt>
    <dgm:pt modelId="{91A06E27-9BBB-491A-9F8F-65861448C307}" type="pres">
      <dgm:prSet presAssocID="{C28E5FD3-0F7F-46EE-99EB-2D6F513F3400}" presName="parentText" presStyleLbl="node1" presStyleIdx="2" presStyleCnt="4">
        <dgm:presLayoutVars>
          <dgm:chMax val="0"/>
          <dgm:bulletEnabled val="1"/>
        </dgm:presLayoutVars>
      </dgm:prSet>
      <dgm:spPr/>
    </dgm:pt>
    <dgm:pt modelId="{523255FF-5B3E-420C-9EFF-6B3A741B9BA5}" type="pres">
      <dgm:prSet presAssocID="{EBC6DB00-AFE1-4C8A-BECD-6AA252E218E6}" presName="spacer" presStyleCnt="0"/>
      <dgm:spPr/>
    </dgm:pt>
    <dgm:pt modelId="{786C3C5B-70CF-43F3-A6E9-73BB4BDDCBCE}" type="pres">
      <dgm:prSet presAssocID="{BF45F5C9-22E0-4A37-8DFB-AD1CC74F28A8}" presName="parentText" presStyleLbl="node1" presStyleIdx="3" presStyleCnt="4">
        <dgm:presLayoutVars>
          <dgm:chMax val="0"/>
          <dgm:bulletEnabled val="1"/>
        </dgm:presLayoutVars>
      </dgm:prSet>
      <dgm:spPr/>
    </dgm:pt>
  </dgm:ptLst>
  <dgm:cxnLst>
    <dgm:cxn modelId="{1627C402-F2AB-491B-8C18-483B0CD49E5F}" type="presOf" srcId="{26627346-2FAB-4F8C-9FE3-4108E83B38AD}" destId="{EEF9EFC2-0DA4-475F-8CE1-9729762BFECB}" srcOrd="0" destOrd="0" presId="urn:microsoft.com/office/officeart/2005/8/layout/vList2"/>
    <dgm:cxn modelId="{AC17FD35-4503-4F8F-A58C-BA6F4DD41C97}" type="presOf" srcId="{C8BDCB16-A13C-429A-AC57-E6410DEF5C04}" destId="{DD90501D-A05E-4223-939D-ED37BFB58A10}" srcOrd="0" destOrd="0" presId="urn:microsoft.com/office/officeart/2005/8/layout/vList2"/>
    <dgm:cxn modelId="{27E8BB62-63DC-48A4-9C61-86F5FA4D9E8B}" srcId="{26627346-2FAB-4F8C-9FE3-4108E83B38AD}" destId="{57390FC7-A9BA-4212-AC9E-FEDFC508C45F}" srcOrd="0" destOrd="0" parTransId="{E3AA34FC-D7EA-46C2-A28B-0B9F68EB166C}" sibTransId="{F99BE23B-A1DC-4B4E-9FD4-6F35518991DE}"/>
    <dgm:cxn modelId="{84C57D4F-5220-419E-BD2E-751657655C7B}" type="presOf" srcId="{BF45F5C9-22E0-4A37-8DFB-AD1CC74F28A8}" destId="{786C3C5B-70CF-43F3-A6E9-73BB4BDDCBCE}" srcOrd="0" destOrd="0" presId="urn:microsoft.com/office/officeart/2005/8/layout/vList2"/>
    <dgm:cxn modelId="{75B41F83-C8FF-491A-BE5F-6E85E43AA2BF}" type="presOf" srcId="{57390FC7-A9BA-4212-AC9E-FEDFC508C45F}" destId="{E577DB07-B0A5-4078-8E46-395EA893E27B}" srcOrd="0" destOrd="0" presId="urn:microsoft.com/office/officeart/2005/8/layout/vList2"/>
    <dgm:cxn modelId="{DE5457D4-B5C2-485B-89C5-19DF65907E12}" srcId="{26627346-2FAB-4F8C-9FE3-4108E83B38AD}" destId="{C8BDCB16-A13C-429A-AC57-E6410DEF5C04}" srcOrd="1" destOrd="0" parTransId="{CBCF10EC-01CD-42B2-B81D-45F97BB672BE}" sibTransId="{8106A3D4-C069-4BEC-A5E9-F6C113BA4DFC}"/>
    <dgm:cxn modelId="{3BA8D9D6-3B22-48ED-A8AC-F73B38F24308}" type="presOf" srcId="{C28E5FD3-0F7F-46EE-99EB-2D6F513F3400}" destId="{91A06E27-9BBB-491A-9F8F-65861448C307}" srcOrd="0" destOrd="0" presId="urn:microsoft.com/office/officeart/2005/8/layout/vList2"/>
    <dgm:cxn modelId="{AA0A89D8-CC00-49C0-9EE1-BD4AF04C27B7}" srcId="{26627346-2FAB-4F8C-9FE3-4108E83B38AD}" destId="{C28E5FD3-0F7F-46EE-99EB-2D6F513F3400}" srcOrd="2" destOrd="0" parTransId="{A406C322-E274-4EC6-BD9B-B1F714428988}" sibTransId="{EBC6DB00-AFE1-4C8A-BECD-6AA252E218E6}"/>
    <dgm:cxn modelId="{DC016EEA-A6B5-4C1C-8989-375A342CAEAC}" srcId="{26627346-2FAB-4F8C-9FE3-4108E83B38AD}" destId="{BF45F5C9-22E0-4A37-8DFB-AD1CC74F28A8}" srcOrd="3" destOrd="0" parTransId="{4F9BAB90-7395-48AF-B522-2DB608B6FF29}" sibTransId="{3D93AE3E-4197-4AA9-8F61-DE45F5AE632F}"/>
    <dgm:cxn modelId="{419DD0CD-2B06-4D51-B4BC-EE0178A90689}" type="presParOf" srcId="{EEF9EFC2-0DA4-475F-8CE1-9729762BFECB}" destId="{E577DB07-B0A5-4078-8E46-395EA893E27B}" srcOrd="0" destOrd="0" presId="urn:microsoft.com/office/officeart/2005/8/layout/vList2"/>
    <dgm:cxn modelId="{CE49B51C-CEB6-4240-B692-4736823F7610}" type="presParOf" srcId="{EEF9EFC2-0DA4-475F-8CE1-9729762BFECB}" destId="{DFF40372-D656-4177-95A9-136A1F91E2ED}" srcOrd="1" destOrd="0" presId="urn:microsoft.com/office/officeart/2005/8/layout/vList2"/>
    <dgm:cxn modelId="{C47D6D3D-9A83-4CDB-9D9E-C2272FDCCA1F}" type="presParOf" srcId="{EEF9EFC2-0DA4-475F-8CE1-9729762BFECB}" destId="{DD90501D-A05E-4223-939D-ED37BFB58A10}" srcOrd="2" destOrd="0" presId="urn:microsoft.com/office/officeart/2005/8/layout/vList2"/>
    <dgm:cxn modelId="{B76EE4F5-7AFB-4DBF-84F0-A534FDEFDB6B}" type="presParOf" srcId="{EEF9EFC2-0DA4-475F-8CE1-9729762BFECB}" destId="{587380B2-34AC-439A-9FDE-E3426E0574FD}" srcOrd="3" destOrd="0" presId="urn:microsoft.com/office/officeart/2005/8/layout/vList2"/>
    <dgm:cxn modelId="{C0260AC3-8ED8-4A3B-93D2-60A5C636B472}" type="presParOf" srcId="{EEF9EFC2-0DA4-475F-8CE1-9729762BFECB}" destId="{91A06E27-9BBB-491A-9F8F-65861448C307}" srcOrd="4" destOrd="0" presId="urn:microsoft.com/office/officeart/2005/8/layout/vList2"/>
    <dgm:cxn modelId="{BF3E72C7-48EC-4354-AD3C-4D5527BB8FCE}" type="presParOf" srcId="{EEF9EFC2-0DA4-475F-8CE1-9729762BFECB}" destId="{523255FF-5B3E-420C-9EFF-6B3A741B9BA5}" srcOrd="5" destOrd="0" presId="urn:microsoft.com/office/officeart/2005/8/layout/vList2"/>
    <dgm:cxn modelId="{034EB1E6-A1CF-454F-B463-BAD3724A2663}" type="presParOf" srcId="{EEF9EFC2-0DA4-475F-8CE1-9729762BFECB}" destId="{786C3C5B-70CF-43F3-A6E9-73BB4BDDCBCE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7B0A1F36-31CF-4810-ADA5-A4FF71D6E10C}" type="doc">
      <dgm:prSet loTypeId="urn:microsoft.com/office/officeart/2005/8/layout/vList2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8626DB40-448D-4B5E-81AA-D072A3991DE6}">
      <dgm:prSet/>
      <dgm:spPr/>
      <dgm:t>
        <a:bodyPr/>
        <a:lstStyle/>
        <a:p>
          <a:r>
            <a:rPr lang="en-US" dirty="0"/>
            <a:t>Any questions?</a:t>
          </a:r>
        </a:p>
      </dgm:t>
    </dgm:pt>
    <dgm:pt modelId="{A1B794B7-7D4E-41B9-9BF1-F3A19D9ED0C8}" type="parTrans" cxnId="{248002F0-AA15-40CF-AA37-B0F8C7F96DD0}">
      <dgm:prSet/>
      <dgm:spPr/>
      <dgm:t>
        <a:bodyPr/>
        <a:lstStyle/>
        <a:p>
          <a:endParaRPr lang="en-US"/>
        </a:p>
      </dgm:t>
    </dgm:pt>
    <dgm:pt modelId="{992CB06D-D631-4AE6-841E-8EBEEB537928}" type="sibTrans" cxnId="{248002F0-AA15-40CF-AA37-B0F8C7F96DD0}">
      <dgm:prSet/>
      <dgm:spPr/>
      <dgm:t>
        <a:bodyPr/>
        <a:lstStyle/>
        <a:p>
          <a:endParaRPr lang="en-US"/>
        </a:p>
      </dgm:t>
    </dgm:pt>
    <dgm:pt modelId="{BA350D47-DE1E-4D28-9FA6-92A150A063E1}" type="pres">
      <dgm:prSet presAssocID="{7B0A1F36-31CF-4810-ADA5-A4FF71D6E10C}" presName="linear" presStyleCnt="0">
        <dgm:presLayoutVars>
          <dgm:animLvl val="lvl"/>
          <dgm:resizeHandles val="exact"/>
        </dgm:presLayoutVars>
      </dgm:prSet>
      <dgm:spPr/>
    </dgm:pt>
    <dgm:pt modelId="{EAE7EA35-DEE8-45D3-945B-957566B4D6E3}" type="pres">
      <dgm:prSet presAssocID="{8626DB40-448D-4B5E-81AA-D072A3991DE6}" presName="parentText" presStyleLbl="node1" presStyleIdx="0" presStyleCnt="1">
        <dgm:presLayoutVars>
          <dgm:chMax val="0"/>
          <dgm:bulletEnabled val="1"/>
        </dgm:presLayoutVars>
      </dgm:prSet>
      <dgm:spPr/>
    </dgm:pt>
  </dgm:ptLst>
  <dgm:cxnLst>
    <dgm:cxn modelId="{626EA758-3188-45A1-96C4-B01B14D46C38}" type="presOf" srcId="{8626DB40-448D-4B5E-81AA-D072A3991DE6}" destId="{EAE7EA35-DEE8-45D3-945B-957566B4D6E3}" srcOrd="0" destOrd="0" presId="urn:microsoft.com/office/officeart/2005/8/layout/vList2"/>
    <dgm:cxn modelId="{933551E8-1230-4931-A704-A9FBC7110093}" type="presOf" srcId="{7B0A1F36-31CF-4810-ADA5-A4FF71D6E10C}" destId="{BA350D47-DE1E-4D28-9FA6-92A150A063E1}" srcOrd="0" destOrd="0" presId="urn:microsoft.com/office/officeart/2005/8/layout/vList2"/>
    <dgm:cxn modelId="{248002F0-AA15-40CF-AA37-B0F8C7F96DD0}" srcId="{7B0A1F36-31CF-4810-ADA5-A4FF71D6E10C}" destId="{8626DB40-448D-4B5E-81AA-D072A3991DE6}" srcOrd="0" destOrd="0" parTransId="{A1B794B7-7D4E-41B9-9BF1-F3A19D9ED0C8}" sibTransId="{992CB06D-D631-4AE6-841E-8EBEEB537928}"/>
    <dgm:cxn modelId="{87E5853C-7991-4507-A87F-DBE7EF3E0BAC}" type="presParOf" srcId="{BA350D47-DE1E-4D28-9FA6-92A150A063E1}" destId="{EAE7EA35-DEE8-45D3-945B-957566B4D6E3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7B0A1F36-31CF-4810-ADA5-A4FF71D6E10C}" type="doc">
      <dgm:prSet loTypeId="urn:microsoft.com/office/officeart/2005/8/layout/vList2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8626DB40-448D-4B5E-81AA-D072A3991DE6}">
      <dgm:prSet/>
      <dgm:spPr/>
      <dgm:t>
        <a:bodyPr/>
        <a:lstStyle/>
        <a:p>
          <a:r>
            <a:rPr lang="en-US"/>
            <a:t>Any questions?</a:t>
          </a:r>
        </a:p>
      </dgm:t>
    </dgm:pt>
    <dgm:pt modelId="{A1B794B7-7D4E-41B9-9BF1-F3A19D9ED0C8}" type="parTrans" cxnId="{248002F0-AA15-40CF-AA37-B0F8C7F96DD0}">
      <dgm:prSet/>
      <dgm:spPr/>
      <dgm:t>
        <a:bodyPr/>
        <a:lstStyle/>
        <a:p>
          <a:endParaRPr lang="en-US"/>
        </a:p>
      </dgm:t>
    </dgm:pt>
    <dgm:pt modelId="{992CB06D-D631-4AE6-841E-8EBEEB537928}" type="sibTrans" cxnId="{248002F0-AA15-40CF-AA37-B0F8C7F96DD0}">
      <dgm:prSet/>
      <dgm:spPr/>
      <dgm:t>
        <a:bodyPr/>
        <a:lstStyle/>
        <a:p>
          <a:endParaRPr lang="en-US"/>
        </a:p>
      </dgm:t>
    </dgm:pt>
    <dgm:pt modelId="{54C670CC-AB2B-4B33-A594-61BD6E109364}">
      <dgm:prSet/>
      <dgm:spPr/>
      <dgm:t>
        <a:bodyPr/>
        <a:lstStyle/>
        <a:p>
          <a:r>
            <a:rPr lang="en-US" dirty="0"/>
            <a:t>Need free, private one-on-one financial counseling?  See link, or email me to learn more</a:t>
          </a:r>
        </a:p>
      </dgm:t>
    </dgm:pt>
    <dgm:pt modelId="{D4E8533D-75FA-459C-B6AE-994F0B02D130}" type="parTrans" cxnId="{5B024F1B-F6EC-4907-8CDF-710514E727DC}">
      <dgm:prSet/>
      <dgm:spPr/>
      <dgm:t>
        <a:bodyPr/>
        <a:lstStyle/>
        <a:p>
          <a:endParaRPr lang="en-US"/>
        </a:p>
      </dgm:t>
    </dgm:pt>
    <dgm:pt modelId="{39E3025D-D017-45E9-BF6F-18D898BA9C9E}" type="sibTrans" cxnId="{5B024F1B-F6EC-4907-8CDF-710514E727DC}">
      <dgm:prSet/>
      <dgm:spPr/>
      <dgm:t>
        <a:bodyPr/>
        <a:lstStyle/>
        <a:p>
          <a:endParaRPr lang="en-US"/>
        </a:p>
      </dgm:t>
    </dgm:pt>
    <dgm:pt modelId="{690E3126-85BF-42A9-9E86-816A10643AD0}">
      <dgm:prSet/>
      <dgm:spPr/>
      <dgm:t>
        <a:bodyPr/>
        <a:lstStyle/>
        <a:p>
          <a:r>
            <a:rPr lang="en-US" dirty="0"/>
            <a:t>Register here: </a:t>
          </a:r>
          <a:r>
            <a:rPr lang="en-US" dirty="0">
              <a:hlinkClick xmlns:r="http://schemas.openxmlformats.org/officeDocument/2006/relationships" r:id="rId1"/>
            </a:rPr>
            <a:t>https://ufl.qualtrics.com/jfe/form/SV_6gtB5ixt5oIYDrv</a:t>
          </a:r>
          <a:r>
            <a:rPr lang="en-US" dirty="0"/>
            <a:t> </a:t>
          </a:r>
        </a:p>
      </dgm:t>
    </dgm:pt>
    <dgm:pt modelId="{640673DA-5D06-4475-839D-F680AF6519C0}" type="parTrans" cxnId="{C008A36D-9D59-46BB-A499-04338CBB7EF6}">
      <dgm:prSet/>
      <dgm:spPr/>
      <dgm:t>
        <a:bodyPr/>
        <a:lstStyle/>
        <a:p>
          <a:endParaRPr lang="en-US"/>
        </a:p>
      </dgm:t>
    </dgm:pt>
    <dgm:pt modelId="{37BA8EA2-214C-4F0F-85E0-A65CBA3AD37A}" type="sibTrans" cxnId="{C008A36D-9D59-46BB-A499-04338CBB7EF6}">
      <dgm:prSet/>
      <dgm:spPr/>
      <dgm:t>
        <a:bodyPr/>
        <a:lstStyle/>
        <a:p>
          <a:endParaRPr lang="en-US"/>
        </a:p>
      </dgm:t>
    </dgm:pt>
    <dgm:pt modelId="{98348B3E-D404-4BD8-ADBC-8E8E77CDC00C}">
      <dgm:prSet/>
      <dgm:spPr/>
      <dgm:t>
        <a:bodyPr/>
        <a:lstStyle/>
        <a:p>
          <a:r>
            <a:rPr lang="en-US" dirty="0"/>
            <a:t>Email me for resources, peer-reviewed literature, or information about upcoming classes: </a:t>
          </a:r>
          <a:r>
            <a:rPr lang="en-US" dirty="0">
              <a:hlinkClick xmlns:r="http://schemas.openxmlformats.org/officeDocument/2006/relationships" r:id="rId2"/>
            </a:rPr>
            <a:t>sbresin@ufl.edu</a:t>
          </a:r>
          <a:r>
            <a:rPr lang="en-US" dirty="0"/>
            <a:t> </a:t>
          </a:r>
        </a:p>
      </dgm:t>
    </dgm:pt>
    <dgm:pt modelId="{A00F09E8-9742-41BA-AE99-DA22DBC2C5F6}" type="parTrans" cxnId="{37CAEDA9-B382-4CC2-A2D1-EED49030E61D}">
      <dgm:prSet/>
      <dgm:spPr/>
    </dgm:pt>
    <dgm:pt modelId="{011EDD67-C1EC-4551-ABA2-BD236A6B11A2}" type="sibTrans" cxnId="{37CAEDA9-B382-4CC2-A2D1-EED49030E61D}">
      <dgm:prSet/>
      <dgm:spPr/>
    </dgm:pt>
    <dgm:pt modelId="{BA350D47-DE1E-4D28-9FA6-92A150A063E1}" type="pres">
      <dgm:prSet presAssocID="{7B0A1F36-31CF-4810-ADA5-A4FF71D6E10C}" presName="linear" presStyleCnt="0">
        <dgm:presLayoutVars>
          <dgm:animLvl val="lvl"/>
          <dgm:resizeHandles val="exact"/>
        </dgm:presLayoutVars>
      </dgm:prSet>
      <dgm:spPr/>
    </dgm:pt>
    <dgm:pt modelId="{EAE7EA35-DEE8-45D3-945B-957566B4D6E3}" type="pres">
      <dgm:prSet presAssocID="{8626DB40-448D-4B5E-81AA-D072A3991DE6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19A325F9-6E64-4815-8354-312BC3B866B0}" type="pres">
      <dgm:prSet presAssocID="{992CB06D-D631-4AE6-841E-8EBEEB537928}" presName="spacer" presStyleCnt="0"/>
      <dgm:spPr/>
    </dgm:pt>
    <dgm:pt modelId="{42EB9E48-FFD6-4303-AC1D-71556EFCD8C9}" type="pres">
      <dgm:prSet presAssocID="{98348B3E-D404-4BD8-ADBC-8E8E77CDC00C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8D63A182-01B1-4C17-9176-B6BD1644C97D}" type="pres">
      <dgm:prSet presAssocID="{011EDD67-C1EC-4551-ABA2-BD236A6B11A2}" presName="spacer" presStyleCnt="0"/>
      <dgm:spPr/>
    </dgm:pt>
    <dgm:pt modelId="{B78D579F-46DD-481A-BEB1-8A468A366A79}" type="pres">
      <dgm:prSet presAssocID="{54C670CC-AB2B-4B33-A594-61BD6E109364}" presName="parentText" presStyleLbl="node1" presStyleIdx="2" presStyleCnt="3">
        <dgm:presLayoutVars>
          <dgm:chMax val="0"/>
          <dgm:bulletEnabled val="1"/>
        </dgm:presLayoutVars>
      </dgm:prSet>
      <dgm:spPr/>
    </dgm:pt>
    <dgm:pt modelId="{27C737ED-9673-4FF4-A9A1-B5F850A05C5D}" type="pres">
      <dgm:prSet presAssocID="{54C670CC-AB2B-4B33-A594-61BD6E109364}" presName="childText" presStyleLbl="revTx" presStyleIdx="0" presStyleCnt="1">
        <dgm:presLayoutVars>
          <dgm:bulletEnabled val="1"/>
        </dgm:presLayoutVars>
      </dgm:prSet>
      <dgm:spPr/>
    </dgm:pt>
  </dgm:ptLst>
  <dgm:cxnLst>
    <dgm:cxn modelId="{5B024F1B-F6EC-4907-8CDF-710514E727DC}" srcId="{7B0A1F36-31CF-4810-ADA5-A4FF71D6E10C}" destId="{54C670CC-AB2B-4B33-A594-61BD6E109364}" srcOrd="2" destOrd="0" parTransId="{D4E8533D-75FA-459C-B6AE-994F0B02D130}" sibTransId="{39E3025D-D017-45E9-BF6F-18D898BA9C9E}"/>
    <dgm:cxn modelId="{89657864-E451-4484-83B4-F7FA243434FB}" type="presOf" srcId="{54C670CC-AB2B-4B33-A594-61BD6E109364}" destId="{B78D579F-46DD-481A-BEB1-8A468A366A79}" srcOrd="0" destOrd="0" presId="urn:microsoft.com/office/officeart/2005/8/layout/vList2"/>
    <dgm:cxn modelId="{8B072968-FBBF-4FA5-83A0-230ADFE840BF}" type="presOf" srcId="{690E3126-85BF-42A9-9E86-816A10643AD0}" destId="{27C737ED-9673-4FF4-A9A1-B5F850A05C5D}" srcOrd="0" destOrd="0" presId="urn:microsoft.com/office/officeart/2005/8/layout/vList2"/>
    <dgm:cxn modelId="{C008A36D-9D59-46BB-A499-04338CBB7EF6}" srcId="{54C670CC-AB2B-4B33-A594-61BD6E109364}" destId="{690E3126-85BF-42A9-9E86-816A10643AD0}" srcOrd="0" destOrd="0" parTransId="{640673DA-5D06-4475-839D-F680AF6519C0}" sibTransId="{37BA8EA2-214C-4F0F-85E0-A65CBA3AD37A}"/>
    <dgm:cxn modelId="{626EA758-3188-45A1-96C4-B01B14D46C38}" type="presOf" srcId="{8626DB40-448D-4B5E-81AA-D072A3991DE6}" destId="{EAE7EA35-DEE8-45D3-945B-957566B4D6E3}" srcOrd="0" destOrd="0" presId="urn:microsoft.com/office/officeart/2005/8/layout/vList2"/>
    <dgm:cxn modelId="{37CAEDA9-B382-4CC2-A2D1-EED49030E61D}" srcId="{7B0A1F36-31CF-4810-ADA5-A4FF71D6E10C}" destId="{98348B3E-D404-4BD8-ADBC-8E8E77CDC00C}" srcOrd="1" destOrd="0" parTransId="{A00F09E8-9742-41BA-AE99-DA22DBC2C5F6}" sibTransId="{011EDD67-C1EC-4551-ABA2-BD236A6B11A2}"/>
    <dgm:cxn modelId="{B92DC1BC-9537-49E7-9219-617324D2B3BC}" type="presOf" srcId="{98348B3E-D404-4BD8-ADBC-8E8E77CDC00C}" destId="{42EB9E48-FFD6-4303-AC1D-71556EFCD8C9}" srcOrd="0" destOrd="0" presId="urn:microsoft.com/office/officeart/2005/8/layout/vList2"/>
    <dgm:cxn modelId="{933551E8-1230-4931-A704-A9FBC7110093}" type="presOf" srcId="{7B0A1F36-31CF-4810-ADA5-A4FF71D6E10C}" destId="{BA350D47-DE1E-4D28-9FA6-92A150A063E1}" srcOrd="0" destOrd="0" presId="urn:microsoft.com/office/officeart/2005/8/layout/vList2"/>
    <dgm:cxn modelId="{248002F0-AA15-40CF-AA37-B0F8C7F96DD0}" srcId="{7B0A1F36-31CF-4810-ADA5-A4FF71D6E10C}" destId="{8626DB40-448D-4B5E-81AA-D072A3991DE6}" srcOrd="0" destOrd="0" parTransId="{A1B794B7-7D4E-41B9-9BF1-F3A19D9ED0C8}" sibTransId="{992CB06D-D631-4AE6-841E-8EBEEB537928}"/>
    <dgm:cxn modelId="{87E5853C-7991-4507-A87F-DBE7EF3E0BAC}" type="presParOf" srcId="{BA350D47-DE1E-4D28-9FA6-92A150A063E1}" destId="{EAE7EA35-DEE8-45D3-945B-957566B4D6E3}" srcOrd="0" destOrd="0" presId="urn:microsoft.com/office/officeart/2005/8/layout/vList2"/>
    <dgm:cxn modelId="{221F743B-61EB-409F-A5BB-A80444032B27}" type="presParOf" srcId="{BA350D47-DE1E-4D28-9FA6-92A150A063E1}" destId="{19A325F9-6E64-4815-8354-312BC3B866B0}" srcOrd="1" destOrd="0" presId="urn:microsoft.com/office/officeart/2005/8/layout/vList2"/>
    <dgm:cxn modelId="{B1744A69-CBDE-453D-A632-7567C2BCF121}" type="presParOf" srcId="{BA350D47-DE1E-4D28-9FA6-92A150A063E1}" destId="{42EB9E48-FFD6-4303-AC1D-71556EFCD8C9}" srcOrd="2" destOrd="0" presId="urn:microsoft.com/office/officeart/2005/8/layout/vList2"/>
    <dgm:cxn modelId="{7623E722-81FE-402B-AB67-4FA35893BE72}" type="presParOf" srcId="{BA350D47-DE1E-4D28-9FA6-92A150A063E1}" destId="{8D63A182-01B1-4C17-9176-B6BD1644C97D}" srcOrd="3" destOrd="0" presId="urn:microsoft.com/office/officeart/2005/8/layout/vList2"/>
    <dgm:cxn modelId="{E027EBA6-8322-4526-A1F7-67024A586F84}" type="presParOf" srcId="{BA350D47-DE1E-4D28-9FA6-92A150A063E1}" destId="{B78D579F-46DD-481A-BEB1-8A468A366A79}" srcOrd="4" destOrd="0" presId="urn:microsoft.com/office/officeart/2005/8/layout/vList2"/>
    <dgm:cxn modelId="{FDCE3A6E-9276-4A28-8B51-418E28778271}" type="presParOf" srcId="{BA350D47-DE1E-4D28-9FA6-92A150A063E1}" destId="{27C737ED-9673-4FF4-A9A1-B5F850A05C5D}" srcOrd="5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929E496-7F9B-4098-A817-52C99F12C568}" type="doc">
      <dgm:prSet loTypeId="urn:microsoft.com/office/officeart/2005/8/layout/default" loCatId="list" qsTypeId="urn:microsoft.com/office/officeart/2005/8/quickstyle/simple1" qsCatId="simple" csTypeId="urn:microsoft.com/office/officeart/2005/8/colors/accent0_3" csCatId="mainScheme"/>
      <dgm:spPr/>
      <dgm:t>
        <a:bodyPr/>
        <a:lstStyle/>
        <a:p>
          <a:endParaRPr lang="en-US"/>
        </a:p>
      </dgm:t>
    </dgm:pt>
    <dgm:pt modelId="{920D46D7-341E-415E-9E3D-3BEAB2CA9559}">
      <dgm:prSet/>
      <dgm:spPr/>
      <dgm:t>
        <a:bodyPr/>
        <a:lstStyle/>
        <a:p>
          <a:r>
            <a:rPr lang="en-US"/>
            <a:t>Not knowing how much you owe (lost track or avoid knowing)</a:t>
          </a:r>
        </a:p>
      </dgm:t>
    </dgm:pt>
    <dgm:pt modelId="{891CD3BA-EE0F-40AE-BF2F-1DE9C21AAA1B}" type="parTrans" cxnId="{8F698DE1-ED7B-468D-8361-DE8C839F58BE}">
      <dgm:prSet/>
      <dgm:spPr/>
      <dgm:t>
        <a:bodyPr/>
        <a:lstStyle/>
        <a:p>
          <a:endParaRPr lang="en-US"/>
        </a:p>
      </dgm:t>
    </dgm:pt>
    <dgm:pt modelId="{E519C49D-CE07-47EB-8380-8D50FBFA1B97}" type="sibTrans" cxnId="{8F698DE1-ED7B-468D-8361-DE8C839F58BE}">
      <dgm:prSet/>
      <dgm:spPr/>
      <dgm:t>
        <a:bodyPr/>
        <a:lstStyle/>
        <a:p>
          <a:endParaRPr lang="en-US"/>
        </a:p>
      </dgm:t>
    </dgm:pt>
    <dgm:pt modelId="{2AF29156-F42F-47BF-B8AF-9938DBCC9DD5}">
      <dgm:prSet/>
      <dgm:spPr/>
      <dgm:t>
        <a:bodyPr/>
        <a:lstStyle/>
        <a:p>
          <a:r>
            <a:rPr lang="en-US"/>
            <a:t>Using credit cards when you run out of cash</a:t>
          </a:r>
        </a:p>
      </dgm:t>
    </dgm:pt>
    <dgm:pt modelId="{DB3D9DE5-7571-4A14-8481-AA4ABFC5C9A7}" type="parTrans" cxnId="{BD3651ED-70AE-4085-BD76-08FC5E0E14F4}">
      <dgm:prSet/>
      <dgm:spPr/>
      <dgm:t>
        <a:bodyPr/>
        <a:lstStyle/>
        <a:p>
          <a:endParaRPr lang="en-US"/>
        </a:p>
      </dgm:t>
    </dgm:pt>
    <dgm:pt modelId="{F43B26AD-C38C-4C09-9B44-7F2AB834F4D3}" type="sibTrans" cxnId="{BD3651ED-70AE-4085-BD76-08FC5E0E14F4}">
      <dgm:prSet/>
      <dgm:spPr/>
      <dgm:t>
        <a:bodyPr/>
        <a:lstStyle/>
        <a:p>
          <a:endParaRPr lang="en-US"/>
        </a:p>
      </dgm:t>
    </dgm:pt>
    <dgm:pt modelId="{6373CAC1-7ABE-41D6-A165-4C43310A549E}">
      <dgm:prSet/>
      <dgm:spPr/>
      <dgm:t>
        <a:bodyPr/>
        <a:lstStyle/>
        <a:p>
          <a:r>
            <a:rPr lang="en-US"/>
            <a:t>Paying only the minimum amount due</a:t>
          </a:r>
        </a:p>
      </dgm:t>
    </dgm:pt>
    <dgm:pt modelId="{0E86BF59-AACF-4DDB-AD5D-F17A5E2F6147}" type="parTrans" cxnId="{4427B707-58B4-42AA-9616-5BACAD010428}">
      <dgm:prSet/>
      <dgm:spPr/>
      <dgm:t>
        <a:bodyPr/>
        <a:lstStyle/>
        <a:p>
          <a:endParaRPr lang="en-US"/>
        </a:p>
      </dgm:t>
    </dgm:pt>
    <dgm:pt modelId="{157429CB-2B1D-4EDA-BB8A-E89DE241A3CA}" type="sibTrans" cxnId="{4427B707-58B4-42AA-9616-5BACAD010428}">
      <dgm:prSet/>
      <dgm:spPr/>
      <dgm:t>
        <a:bodyPr/>
        <a:lstStyle/>
        <a:p>
          <a:endParaRPr lang="en-US"/>
        </a:p>
      </dgm:t>
    </dgm:pt>
    <dgm:pt modelId="{003E766C-F36B-4704-980B-2C8ACA70B25C}">
      <dgm:prSet/>
      <dgm:spPr/>
      <dgm:t>
        <a:bodyPr/>
        <a:lstStyle/>
        <a:p>
          <a:r>
            <a:rPr lang="en-US"/>
            <a:t>Exceeding debt limits and credit limits</a:t>
          </a:r>
        </a:p>
      </dgm:t>
    </dgm:pt>
    <dgm:pt modelId="{1E881CB8-2DED-4D39-AB72-0E7B8003D585}" type="parTrans" cxnId="{DE6949D7-6A03-45A1-81B0-8E11C2089625}">
      <dgm:prSet/>
      <dgm:spPr/>
      <dgm:t>
        <a:bodyPr/>
        <a:lstStyle/>
        <a:p>
          <a:endParaRPr lang="en-US"/>
        </a:p>
      </dgm:t>
    </dgm:pt>
    <dgm:pt modelId="{D21B81A5-6891-415D-BBE7-A2346858520F}" type="sibTrans" cxnId="{DE6949D7-6A03-45A1-81B0-8E11C2089625}">
      <dgm:prSet/>
      <dgm:spPr/>
      <dgm:t>
        <a:bodyPr/>
        <a:lstStyle/>
        <a:p>
          <a:endParaRPr lang="en-US"/>
        </a:p>
      </dgm:t>
    </dgm:pt>
    <dgm:pt modelId="{407011B2-C8B9-404F-BAC2-80DA37D8F3F9}">
      <dgm:prSet/>
      <dgm:spPr/>
      <dgm:t>
        <a:bodyPr/>
        <a:lstStyle/>
        <a:p>
          <a:r>
            <a:rPr lang="en-US"/>
            <a:t>Requesting new credit cards and increases in credit limits</a:t>
          </a:r>
        </a:p>
      </dgm:t>
    </dgm:pt>
    <dgm:pt modelId="{F72056D9-0E11-46EE-980A-0A462FEDD020}" type="parTrans" cxnId="{628AD925-2CC3-4901-BF6C-3B8C1D08B172}">
      <dgm:prSet/>
      <dgm:spPr/>
      <dgm:t>
        <a:bodyPr/>
        <a:lstStyle/>
        <a:p>
          <a:endParaRPr lang="en-US"/>
        </a:p>
      </dgm:t>
    </dgm:pt>
    <dgm:pt modelId="{19322F27-04F1-4C5C-AD74-0ECF7AFD55A0}" type="sibTrans" cxnId="{628AD925-2CC3-4901-BF6C-3B8C1D08B172}">
      <dgm:prSet/>
      <dgm:spPr/>
      <dgm:t>
        <a:bodyPr/>
        <a:lstStyle/>
        <a:p>
          <a:endParaRPr lang="en-US"/>
        </a:p>
      </dgm:t>
    </dgm:pt>
    <dgm:pt modelId="{BEB3E4E0-336F-432E-A59E-16F70A285671}">
      <dgm:prSet/>
      <dgm:spPr/>
      <dgm:t>
        <a:bodyPr/>
        <a:lstStyle/>
        <a:p>
          <a:r>
            <a:rPr lang="en-US"/>
            <a:t>Using cash advances to pay other credit cards</a:t>
          </a:r>
        </a:p>
      </dgm:t>
    </dgm:pt>
    <dgm:pt modelId="{127690B2-CA93-444D-B8F1-A8071208E771}" type="parTrans" cxnId="{BC991C0F-339B-4E41-8FF8-21CA94FB3A73}">
      <dgm:prSet/>
      <dgm:spPr/>
      <dgm:t>
        <a:bodyPr/>
        <a:lstStyle/>
        <a:p>
          <a:endParaRPr lang="en-US"/>
        </a:p>
      </dgm:t>
    </dgm:pt>
    <dgm:pt modelId="{0FB56489-4B40-452F-A710-5CEA94672F25}" type="sibTrans" cxnId="{BC991C0F-339B-4E41-8FF8-21CA94FB3A73}">
      <dgm:prSet/>
      <dgm:spPr/>
      <dgm:t>
        <a:bodyPr/>
        <a:lstStyle/>
        <a:p>
          <a:endParaRPr lang="en-US"/>
        </a:p>
      </dgm:t>
    </dgm:pt>
    <dgm:pt modelId="{BE94169D-2C58-4179-AB90-A2D0B06A9398}">
      <dgm:prSet/>
      <dgm:spPr/>
      <dgm:t>
        <a:bodyPr/>
        <a:lstStyle/>
        <a:p>
          <a:r>
            <a:rPr lang="en-US"/>
            <a:t>Paying late or skipping credit payments/receiving late notices</a:t>
          </a:r>
        </a:p>
      </dgm:t>
    </dgm:pt>
    <dgm:pt modelId="{FFFC7BE3-7D4D-44C1-9B1A-9D0B8C493258}" type="parTrans" cxnId="{553D60C3-8F85-4FA2-B7A8-BAB446BB550D}">
      <dgm:prSet/>
      <dgm:spPr/>
      <dgm:t>
        <a:bodyPr/>
        <a:lstStyle/>
        <a:p>
          <a:endParaRPr lang="en-US"/>
        </a:p>
      </dgm:t>
    </dgm:pt>
    <dgm:pt modelId="{11CB8D7D-E5AB-487D-9C1C-45BBF058AA70}" type="sibTrans" cxnId="{553D60C3-8F85-4FA2-B7A8-BAB446BB550D}">
      <dgm:prSet/>
      <dgm:spPr/>
      <dgm:t>
        <a:bodyPr/>
        <a:lstStyle/>
        <a:p>
          <a:endParaRPr lang="en-US"/>
        </a:p>
      </dgm:t>
    </dgm:pt>
    <dgm:pt modelId="{3B65F509-3ACA-4549-A18C-52064E5EA329}">
      <dgm:prSet/>
      <dgm:spPr/>
      <dgm:t>
        <a:bodyPr/>
        <a:lstStyle/>
        <a:p>
          <a:r>
            <a:rPr lang="en-US"/>
            <a:t>Refinancing </a:t>
          </a:r>
        </a:p>
      </dgm:t>
    </dgm:pt>
    <dgm:pt modelId="{0E8CF27D-85E8-4DCD-ADE6-4F7D06F8F5D8}" type="parTrans" cxnId="{F77E7F80-1C51-45AB-8AFB-6B70AF869975}">
      <dgm:prSet/>
      <dgm:spPr/>
      <dgm:t>
        <a:bodyPr/>
        <a:lstStyle/>
        <a:p>
          <a:endParaRPr lang="en-US"/>
        </a:p>
      </dgm:t>
    </dgm:pt>
    <dgm:pt modelId="{000D673B-2114-4A12-A063-2EB71C1A4138}" type="sibTrans" cxnId="{F77E7F80-1C51-45AB-8AFB-6B70AF869975}">
      <dgm:prSet/>
      <dgm:spPr/>
      <dgm:t>
        <a:bodyPr/>
        <a:lstStyle/>
        <a:p>
          <a:endParaRPr lang="en-US"/>
        </a:p>
      </dgm:t>
    </dgm:pt>
    <dgm:pt modelId="{A98A34D1-E128-4017-BE70-38F92DEA1101}">
      <dgm:prSet/>
      <dgm:spPr/>
      <dgm:t>
        <a:bodyPr/>
        <a:lstStyle/>
        <a:p>
          <a:r>
            <a:rPr lang="en-US"/>
            <a:t>Using debt-consolidation loans</a:t>
          </a:r>
        </a:p>
      </dgm:t>
    </dgm:pt>
    <dgm:pt modelId="{C8282BFF-CBA8-4D31-A8D9-4F4F8950BE9F}" type="parTrans" cxnId="{936A44EF-5F94-4B49-B126-069D9BD07BEF}">
      <dgm:prSet/>
      <dgm:spPr/>
      <dgm:t>
        <a:bodyPr/>
        <a:lstStyle/>
        <a:p>
          <a:endParaRPr lang="en-US"/>
        </a:p>
      </dgm:t>
    </dgm:pt>
    <dgm:pt modelId="{56FAEE1F-6F1B-46D8-93D9-09040DFB2140}" type="sibTrans" cxnId="{936A44EF-5F94-4B49-B126-069D9BD07BEF}">
      <dgm:prSet/>
      <dgm:spPr/>
      <dgm:t>
        <a:bodyPr/>
        <a:lstStyle/>
        <a:p>
          <a:endParaRPr lang="en-US"/>
        </a:p>
      </dgm:t>
    </dgm:pt>
    <dgm:pt modelId="{3379288F-D704-4988-9043-588B58725063}">
      <dgm:prSet/>
      <dgm:spPr/>
      <dgm:t>
        <a:bodyPr/>
        <a:lstStyle/>
        <a:p>
          <a:r>
            <a:rPr lang="en-US"/>
            <a:t>Having wages garnished</a:t>
          </a:r>
        </a:p>
      </dgm:t>
    </dgm:pt>
    <dgm:pt modelId="{49542071-46C6-40B4-988D-A4E6AA3D7218}" type="parTrans" cxnId="{B427FE50-D69B-4310-9ADC-66084597A1CA}">
      <dgm:prSet/>
      <dgm:spPr/>
      <dgm:t>
        <a:bodyPr/>
        <a:lstStyle/>
        <a:p>
          <a:endParaRPr lang="en-US"/>
        </a:p>
      </dgm:t>
    </dgm:pt>
    <dgm:pt modelId="{817DC83A-521E-404D-A0FA-C147DFC9DB3D}" type="sibTrans" cxnId="{B427FE50-D69B-4310-9ADC-66084597A1CA}">
      <dgm:prSet/>
      <dgm:spPr/>
      <dgm:t>
        <a:bodyPr/>
        <a:lstStyle/>
        <a:p>
          <a:endParaRPr lang="en-US"/>
        </a:p>
      </dgm:t>
    </dgm:pt>
    <dgm:pt modelId="{F983FD2D-C159-4618-97B8-E5A59D496EEE}" type="pres">
      <dgm:prSet presAssocID="{F929E496-7F9B-4098-A817-52C99F12C568}" presName="diagram" presStyleCnt="0">
        <dgm:presLayoutVars>
          <dgm:dir/>
          <dgm:resizeHandles val="exact"/>
        </dgm:presLayoutVars>
      </dgm:prSet>
      <dgm:spPr/>
    </dgm:pt>
    <dgm:pt modelId="{214EDF39-3AE0-4C8B-A973-7F806AEC5CE6}" type="pres">
      <dgm:prSet presAssocID="{920D46D7-341E-415E-9E3D-3BEAB2CA9559}" presName="node" presStyleLbl="node1" presStyleIdx="0" presStyleCnt="10">
        <dgm:presLayoutVars>
          <dgm:bulletEnabled val="1"/>
        </dgm:presLayoutVars>
      </dgm:prSet>
      <dgm:spPr/>
    </dgm:pt>
    <dgm:pt modelId="{73DB58C8-0803-4BA7-8D93-5341E890547F}" type="pres">
      <dgm:prSet presAssocID="{E519C49D-CE07-47EB-8380-8D50FBFA1B97}" presName="sibTrans" presStyleCnt="0"/>
      <dgm:spPr/>
    </dgm:pt>
    <dgm:pt modelId="{79D80780-5D1F-4340-81C6-EE312D94D2E8}" type="pres">
      <dgm:prSet presAssocID="{2AF29156-F42F-47BF-B8AF-9938DBCC9DD5}" presName="node" presStyleLbl="node1" presStyleIdx="1" presStyleCnt="10">
        <dgm:presLayoutVars>
          <dgm:bulletEnabled val="1"/>
        </dgm:presLayoutVars>
      </dgm:prSet>
      <dgm:spPr/>
    </dgm:pt>
    <dgm:pt modelId="{00492CB9-DD93-4E26-A2F2-E65F2AA116B9}" type="pres">
      <dgm:prSet presAssocID="{F43B26AD-C38C-4C09-9B44-7F2AB834F4D3}" presName="sibTrans" presStyleCnt="0"/>
      <dgm:spPr/>
    </dgm:pt>
    <dgm:pt modelId="{A6C94BFE-FF71-455B-810A-0AC0CC9072A6}" type="pres">
      <dgm:prSet presAssocID="{6373CAC1-7ABE-41D6-A165-4C43310A549E}" presName="node" presStyleLbl="node1" presStyleIdx="2" presStyleCnt="10">
        <dgm:presLayoutVars>
          <dgm:bulletEnabled val="1"/>
        </dgm:presLayoutVars>
      </dgm:prSet>
      <dgm:spPr/>
    </dgm:pt>
    <dgm:pt modelId="{5F89CA58-2EA3-4441-BA28-9ABC85AEC3E8}" type="pres">
      <dgm:prSet presAssocID="{157429CB-2B1D-4EDA-BB8A-E89DE241A3CA}" presName="sibTrans" presStyleCnt="0"/>
      <dgm:spPr/>
    </dgm:pt>
    <dgm:pt modelId="{CEA06B79-9561-480D-9357-E6C0F6CB8D20}" type="pres">
      <dgm:prSet presAssocID="{003E766C-F36B-4704-980B-2C8ACA70B25C}" presName="node" presStyleLbl="node1" presStyleIdx="3" presStyleCnt="10">
        <dgm:presLayoutVars>
          <dgm:bulletEnabled val="1"/>
        </dgm:presLayoutVars>
      </dgm:prSet>
      <dgm:spPr/>
    </dgm:pt>
    <dgm:pt modelId="{728918BA-DA9B-4F68-8135-7919B90DF617}" type="pres">
      <dgm:prSet presAssocID="{D21B81A5-6891-415D-BBE7-A2346858520F}" presName="sibTrans" presStyleCnt="0"/>
      <dgm:spPr/>
    </dgm:pt>
    <dgm:pt modelId="{7101E44C-3FF7-45FA-AD56-CAA437E6C5BF}" type="pres">
      <dgm:prSet presAssocID="{407011B2-C8B9-404F-BAC2-80DA37D8F3F9}" presName="node" presStyleLbl="node1" presStyleIdx="4" presStyleCnt="10">
        <dgm:presLayoutVars>
          <dgm:bulletEnabled val="1"/>
        </dgm:presLayoutVars>
      </dgm:prSet>
      <dgm:spPr/>
    </dgm:pt>
    <dgm:pt modelId="{A96137C8-32B5-4BDA-BCCE-ED401DA7080E}" type="pres">
      <dgm:prSet presAssocID="{19322F27-04F1-4C5C-AD74-0ECF7AFD55A0}" presName="sibTrans" presStyleCnt="0"/>
      <dgm:spPr/>
    </dgm:pt>
    <dgm:pt modelId="{03D8ACDB-95E6-4EEF-9662-D149CCCB6FCF}" type="pres">
      <dgm:prSet presAssocID="{BEB3E4E0-336F-432E-A59E-16F70A285671}" presName="node" presStyleLbl="node1" presStyleIdx="5" presStyleCnt="10">
        <dgm:presLayoutVars>
          <dgm:bulletEnabled val="1"/>
        </dgm:presLayoutVars>
      </dgm:prSet>
      <dgm:spPr/>
    </dgm:pt>
    <dgm:pt modelId="{F7B7A39F-3342-4803-ABAE-C2DE2A5FF492}" type="pres">
      <dgm:prSet presAssocID="{0FB56489-4B40-452F-A710-5CEA94672F25}" presName="sibTrans" presStyleCnt="0"/>
      <dgm:spPr/>
    </dgm:pt>
    <dgm:pt modelId="{F4BF7D46-E8D6-4777-BCD8-6030496DA590}" type="pres">
      <dgm:prSet presAssocID="{BE94169D-2C58-4179-AB90-A2D0B06A9398}" presName="node" presStyleLbl="node1" presStyleIdx="6" presStyleCnt="10">
        <dgm:presLayoutVars>
          <dgm:bulletEnabled val="1"/>
        </dgm:presLayoutVars>
      </dgm:prSet>
      <dgm:spPr/>
    </dgm:pt>
    <dgm:pt modelId="{F1148C6D-4933-486D-84D6-A5DDC78FE8FC}" type="pres">
      <dgm:prSet presAssocID="{11CB8D7D-E5AB-487D-9C1C-45BBF058AA70}" presName="sibTrans" presStyleCnt="0"/>
      <dgm:spPr/>
    </dgm:pt>
    <dgm:pt modelId="{4A8A833A-69ED-4BC2-94E8-765A2ED790D6}" type="pres">
      <dgm:prSet presAssocID="{3B65F509-3ACA-4549-A18C-52064E5EA329}" presName="node" presStyleLbl="node1" presStyleIdx="7" presStyleCnt="10">
        <dgm:presLayoutVars>
          <dgm:bulletEnabled val="1"/>
        </dgm:presLayoutVars>
      </dgm:prSet>
      <dgm:spPr/>
    </dgm:pt>
    <dgm:pt modelId="{6C6DD0C0-F178-4234-BB10-5DAB5273CA98}" type="pres">
      <dgm:prSet presAssocID="{000D673B-2114-4A12-A063-2EB71C1A4138}" presName="sibTrans" presStyleCnt="0"/>
      <dgm:spPr/>
    </dgm:pt>
    <dgm:pt modelId="{2E827D51-F1A2-417A-A0D0-A999B448C779}" type="pres">
      <dgm:prSet presAssocID="{A98A34D1-E128-4017-BE70-38F92DEA1101}" presName="node" presStyleLbl="node1" presStyleIdx="8" presStyleCnt="10">
        <dgm:presLayoutVars>
          <dgm:bulletEnabled val="1"/>
        </dgm:presLayoutVars>
      </dgm:prSet>
      <dgm:spPr/>
    </dgm:pt>
    <dgm:pt modelId="{58A2FE0F-B5AB-4B6B-8991-2041807017CF}" type="pres">
      <dgm:prSet presAssocID="{56FAEE1F-6F1B-46D8-93D9-09040DFB2140}" presName="sibTrans" presStyleCnt="0"/>
      <dgm:spPr/>
    </dgm:pt>
    <dgm:pt modelId="{72A156A2-DF41-4731-B2E3-532552C478CA}" type="pres">
      <dgm:prSet presAssocID="{3379288F-D704-4988-9043-588B58725063}" presName="node" presStyleLbl="node1" presStyleIdx="9" presStyleCnt="10">
        <dgm:presLayoutVars>
          <dgm:bulletEnabled val="1"/>
        </dgm:presLayoutVars>
      </dgm:prSet>
      <dgm:spPr/>
    </dgm:pt>
  </dgm:ptLst>
  <dgm:cxnLst>
    <dgm:cxn modelId="{4427B707-58B4-42AA-9616-5BACAD010428}" srcId="{F929E496-7F9B-4098-A817-52C99F12C568}" destId="{6373CAC1-7ABE-41D6-A165-4C43310A549E}" srcOrd="2" destOrd="0" parTransId="{0E86BF59-AACF-4DDB-AD5D-F17A5E2F6147}" sibTransId="{157429CB-2B1D-4EDA-BB8A-E89DE241A3CA}"/>
    <dgm:cxn modelId="{BC991C0F-339B-4E41-8FF8-21CA94FB3A73}" srcId="{F929E496-7F9B-4098-A817-52C99F12C568}" destId="{BEB3E4E0-336F-432E-A59E-16F70A285671}" srcOrd="5" destOrd="0" parTransId="{127690B2-CA93-444D-B8F1-A8071208E771}" sibTransId="{0FB56489-4B40-452F-A710-5CEA94672F25}"/>
    <dgm:cxn modelId="{D639A112-5A08-489B-B5ED-C7B38CE7F395}" type="presOf" srcId="{003E766C-F36B-4704-980B-2C8ACA70B25C}" destId="{CEA06B79-9561-480D-9357-E6C0F6CB8D20}" srcOrd="0" destOrd="0" presId="urn:microsoft.com/office/officeart/2005/8/layout/default"/>
    <dgm:cxn modelId="{628AD925-2CC3-4901-BF6C-3B8C1D08B172}" srcId="{F929E496-7F9B-4098-A817-52C99F12C568}" destId="{407011B2-C8B9-404F-BAC2-80DA37D8F3F9}" srcOrd="4" destOrd="0" parTransId="{F72056D9-0E11-46EE-980A-0A462FEDD020}" sibTransId="{19322F27-04F1-4C5C-AD74-0ECF7AFD55A0}"/>
    <dgm:cxn modelId="{4C6D2532-F645-4C0E-8DC9-3C616E886F67}" type="presOf" srcId="{A98A34D1-E128-4017-BE70-38F92DEA1101}" destId="{2E827D51-F1A2-417A-A0D0-A999B448C779}" srcOrd="0" destOrd="0" presId="urn:microsoft.com/office/officeart/2005/8/layout/default"/>
    <dgm:cxn modelId="{51A7DD34-1BD4-4318-A88B-433747083740}" type="presOf" srcId="{407011B2-C8B9-404F-BAC2-80DA37D8F3F9}" destId="{7101E44C-3FF7-45FA-AD56-CAA437E6C5BF}" srcOrd="0" destOrd="0" presId="urn:microsoft.com/office/officeart/2005/8/layout/default"/>
    <dgm:cxn modelId="{32EE9F40-9F8C-4E6D-95CA-B6AAF91DFB99}" type="presOf" srcId="{BE94169D-2C58-4179-AB90-A2D0B06A9398}" destId="{F4BF7D46-E8D6-4777-BCD8-6030496DA590}" srcOrd="0" destOrd="0" presId="urn:microsoft.com/office/officeart/2005/8/layout/default"/>
    <dgm:cxn modelId="{82F02A42-D7A3-4227-9DFB-97E9D96AE868}" type="presOf" srcId="{2AF29156-F42F-47BF-B8AF-9938DBCC9DD5}" destId="{79D80780-5D1F-4340-81C6-EE312D94D2E8}" srcOrd="0" destOrd="0" presId="urn:microsoft.com/office/officeart/2005/8/layout/default"/>
    <dgm:cxn modelId="{8D284B6C-C7DA-4FFF-9D4B-FC5B0D8F42AE}" type="presOf" srcId="{BEB3E4E0-336F-432E-A59E-16F70A285671}" destId="{03D8ACDB-95E6-4EEF-9662-D149CCCB6FCF}" srcOrd="0" destOrd="0" presId="urn:microsoft.com/office/officeart/2005/8/layout/default"/>
    <dgm:cxn modelId="{B427FE50-D69B-4310-9ADC-66084597A1CA}" srcId="{F929E496-7F9B-4098-A817-52C99F12C568}" destId="{3379288F-D704-4988-9043-588B58725063}" srcOrd="9" destOrd="0" parTransId="{49542071-46C6-40B4-988D-A4E6AA3D7218}" sibTransId="{817DC83A-521E-404D-A0FA-C147DFC9DB3D}"/>
    <dgm:cxn modelId="{D4D15A7D-EE5B-4B6B-848B-738D19A98009}" type="presOf" srcId="{3B65F509-3ACA-4549-A18C-52064E5EA329}" destId="{4A8A833A-69ED-4BC2-94E8-765A2ED790D6}" srcOrd="0" destOrd="0" presId="urn:microsoft.com/office/officeart/2005/8/layout/default"/>
    <dgm:cxn modelId="{F77E7F80-1C51-45AB-8AFB-6B70AF869975}" srcId="{F929E496-7F9B-4098-A817-52C99F12C568}" destId="{3B65F509-3ACA-4549-A18C-52064E5EA329}" srcOrd="7" destOrd="0" parTransId="{0E8CF27D-85E8-4DCD-ADE6-4F7D06F8F5D8}" sibTransId="{000D673B-2114-4A12-A063-2EB71C1A4138}"/>
    <dgm:cxn modelId="{852862A2-B41B-4449-A46A-397DC611437B}" type="presOf" srcId="{3379288F-D704-4988-9043-588B58725063}" destId="{72A156A2-DF41-4731-B2E3-532552C478CA}" srcOrd="0" destOrd="0" presId="urn:microsoft.com/office/officeart/2005/8/layout/default"/>
    <dgm:cxn modelId="{553D60C3-8F85-4FA2-B7A8-BAB446BB550D}" srcId="{F929E496-7F9B-4098-A817-52C99F12C568}" destId="{BE94169D-2C58-4179-AB90-A2D0B06A9398}" srcOrd="6" destOrd="0" parTransId="{FFFC7BE3-7D4D-44C1-9B1A-9D0B8C493258}" sibTransId="{11CB8D7D-E5AB-487D-9C1C-45BBF058AA70}"/>
    <dgm:cxn modelId="{E181F8C6-7EC9-49F8-AFD5-027A62E50A43}" type="presOf" srcId="{F929E496-7F9B-4098-A817-52C99F12C568}" destId="{F983FD2D-C159-4618-97B8-E5A59D496EEE}" srcOrd="0" destOrd="0" presId="urn:microsoft.com/office/officeart/2005/8/layout/default"/>
    <dgm:cxn modelId="{CC6A83CE-7167-47B3-A3B8-60F70D4EACFA}" type="presOf" srcId="{6373CAC1-7ABE-41D6-A165-4C43310A549E}" destId="{A6C94BFE-FF71-455B-810A-0AC0CC9072A6}" srcOrd="0" destOrd="0" presId="urn:microsoft.com/office/officeart/2005/8/layout/default"/>
    <dgm:cxn modelId="{DE6949D7-6A03-45A1-81B0-8E11C2089625}" srcId="{F929E496-7F9B-4098-A817-52C99F12C568}" destId="{003E766C-F36B-4704-980B-2C8ACA70B25C}" srcOrd="3" destOrd="0" parTransId="{1E881CB8-2DED-4D39-AB72-0E7B8003D585}" sibTransId="{D21B81A5-6891-415D-BBE7-A2346858520F}"/>
    <dgm:cxn modelId="{8F698DE1-ED7B-468D-8361-DE8C839F58BE}" srcId="{F929E496-7F9B-4098-A817-52C99F12C568}" destId="{920D46D7-341E-415E-9E3D-3BEAB2CA9559}" srcOrd="0" destOrd="0" parTransId="{891CD3BA-EE0F-40AE-BF2F-1DE9C21AAA1B}" sibTransId="{E519C49D-CE07-47EB-8380-8D50FBFA1B97}"/>
    <dgm:cxn modelId="{BD3651ED-70AE-4085-BD76-08FC5E0E14F4}" srcId="{F929E496-7F9B-4098-A817-52C99F12C568}" destId="{2AF29156-F42F-47BF-B8AF-9938DBCC9DD5}" srcOrd="1" destOrd="0" parTransId="{DB3D9DE5-7571-4A14-8481-AA4ABFC5C9A7}" sibTransId="{F43B26AD-C38C-4C09-9B44-7F2AB834F4D3}"/>
    <dgm:cxn modelId="{936A44EF-5F94-4B49-B126-069D9BD07BEF}" srcId="{F929E496-7F9B-4098-A817-52C99F12C568}" destId="{A98A34D1-E128-4017-BE70-38F92DEA1101}" srcOrd="8" destOrd="0" parTransId="{C8282BFF-CBA8-4D31-A8D9-4F4F8950BE9F}" sibTransId="{56FAEE1F-6F1B-46D8-93D9-09040DFB2140}"/>
    <dgm:cxn modelId="{B72CF6F2-9BBD-4C47-B28D-638D5C54EE8D}" type="presOf" srcId="{920D46D7-341E-415E-9E3D-3BEAB2CA9559}" destId="{214EDF39-3AE0-4C8B-A973-7F806AEC5CE6}" srcOrd="0" destOrd="0" presId="urn:microsoft.com/office/officeart/2005/8/layout/default"/>
    <dgm:cxn modelId="{2DCCE051-CADA-489A-A826-44803756ED14}" type="presParOf" srcId="{F983FD2D-C159-4618-97B8-E5A59D496EEE}" destId="{214EDF39-3AE0-4C8B-A973-7F806AEC5CE6}" srcOrd="0" destOrd="0" presId="urn:microsoft.com/office/officeart/2005/8/layout/default"/>
    <dgm:cxn modelId="{2F333433-FF01-4BC5-A4E8-1299EE50CB56}" type="presParOf" srcId="{F983FD2D-C159-4618-97B8-E5A59D496EEE}" destId="{73DB58C8-0803-4BA7-8D93-5341E890547F}" srcOrd="1" destOrd="0" presId="urn:microsoft.com/office/officeart/2005/8/layout/default"/>
    <dgm:cxn modelId="{6D61357F-427A-46E7-827E-C45A6C266842}" type="presParOf" srcId="{F983FD2D-C159-4618-97B8-E5A59D496EEE}" destId="{79D80780-5D1F-4340-81C6-EE312D94D2E8}" srcOrd="2" destOrd="0" presId="urn:microsoft.com/office/officeart/2005/8/layout/default"/>
    <dgm:cxn modelId="{55566225-A26B-453E-AE50-AC0AAFCCC2B1}" type="presParOf" srcId="{F983FD2D-C159-4618-97B8-E5A59D496EEE}" destId="{00492CB9-DD93-4E26-A2F2-E65F2AA116B9}" srcOrd="3" destOrd="0" presId="urn:microsoft.com/office/officeart/2005/8/layout/default"/>
    <dgm:cxn modelId="{87DCC0B9-441F-4B29-96C8-D8890EBD4BBE}" type="presParOf" srcId="{F983FD2D-C159-4618-97B8-E5A59D496EEE}" destId="{A6C94BFE-FF71-455B-810A-0AC0CC9072A6}" srcOrd="4" destOrd="0" presId="urn:microsoft.com/office/officeart/2005/8/layout/default"/>
    <dgm:cxn modelId="{F00DD053-BE24-4C1E-9411-6435A2DC68B8}" type="presParOf" srcId="{F983FD2D-C159-4618-97B8-E5A59D496EEE}" destId="{5F89CA58-2EA3-4441-BA28-9ABC85AEC3E8}" srcOrd="5" destOrd="0" presId="urn:microsoft.com/office/officeart/2005/8/layout/default"/>
    <dgm:cxn modelId="{99F7DE3E-E94F-4B2D-B32A-2E6F164DAAC5}" type="presParOf" srcId="{F983FD2D-C159-4618-97B8-E5A59D496EEE}" destId="{CEA06B79-9561-480D-9357-E6C0F6CB8D20}" srcOrd="6" destOrd="0" presId="urn:microsoft.com/office/officeart/2005/8/layout/default"/>
    <dgm:cxn modelId="{ECDDB559-97A5-4361-8E03-6B17727EB260}" type="presParOf" srcId="{F983FD2D-C159-4618-97B8-E5A59D496EEE}" destId="{728918BA-DA9B-4F68-8135-7919B90DF617}" srcOrd="7" destOrd="0" presId="urn:microsoft.com/office/officeart/2005/8/layout/default"/>
    <dgm:cxn modelId="{B0852052-0128-4F96-A9DC-8590CC060C48}" type="presParOf" srcId="{F983FD2D-C159-4618-97B8-E5A59D496EEE}" destId="{7101E44C-3FF7-45FA-AD56-CAA437E6C5BF}" srcOrd="8" destOrd="0" presId="urn:microsoft.com/office/officeart/2005/8/layout/default"/>
    <dgm:cxn modelId="{50C50771-9EBF-4ECD-80FA-EB2B089A4490}" type="presParOf" srcId="{F983FD2D-C159-4618-97B8-E5A59D496EEE}" destId="{A96137C8-32B5-4BDA-BCCE-ED401DA7080E}" srcOrd="9" destOrd="0" presId="urn:microsoft.com/office/officeart/2005/8/layout/default"/>
    <dgm:cxn modelId="{4C5DEC3D-B2F5-4C97-8434-81ACEE9B0AC6}" type="presParOf" srcId="{F983FD2D-C159-4618-97B8-E5A59D496EEE}" destId="{03D8ACDB-95E6-4EEF-9662-D149CCCB6FCF}" srcOrd="10" destOrd="0" presId="urn:microsoft.com/office/officeart/2005/8/layout/default"/>
    <dgm:cxn modelId="{700390E1-7497-4409-BFAA-098F10B6DA68}" type="presParOf" srcId="{F983FD2D-C159-4618-97B8-E5A59D496EEE}" destId="{F7B7A39F-3342-4803-ABAE-C2DE2A5FF492}" srcOrd="11" destOrd="0" presId="urn:microsoft.com/office/officeart/2005/8/layout/default"/>
    <dgm:cxn modelId="{23A1AA9E-4420-45D8-9518-2FA52AFA5FAE}" type="presParOf" srcId="{F983FD2D-C159-4618-97B8-E5A59D496EEE}" destId="{F4BF7D46-E8D6-4777-BCD8-6030496DA590}" srcOrd="12" destOrd="0" presId="urn:microsoft.com/office/officeart/2005/8/layout/default"/>
    <dgm:cxn modelId="{36FD3FF2-69A8-4DA4-8977-8D85368C3820}" type="presParOf" srcId="{F983FD2D-C159-4618-97B8-E5A59D496EEE}" destId="{F1148C6D-4933-486D-84D6-A5DDC78FE8FC}" srcOrd="13" destOrd="0" presId="urn:microsoft.com/office/officeart/2005/8/layout/default"/>
    <dgm:cxn modelId="{5E9D7044-3235-4DB5-9524-FB6F311EB1C2}" type="presParOf" srcId="{F983FD2D-C159-4618-97B8-E5A59D496EEE}" destId="{4A8A833A-69ED-4BC2-94E8-765A2ED790D6}" srcOrd="14" destOrd="0" presId="urn:microsoft.com/office/officeart/2005/8/layout/default"/>
    <dgm:cxn modelId="{66C46EE1-9EAD-4EE5-9C09-2CA38E4B7A38}" type="presParOf" srcId="{F983FD2D-C159-4618-97B8-E5A59D496EEE}" destId="{6C6DD0C0-F178-4234-BB10-5DAB5273CA98}" srcOrd="15" destOrd="0" presId="urn:microsoft.com/office/officeart/2005/8/layout/default"/>
    <dgm:cxn modelId="{D7D2BB76-4C0E-40A3-810C-0139B71CDB65}" type="presParOf" srcId="{F983FD2D-C159-4618-97B8-E5A59D496EEE}" destId="{2E827D51-F1A2-417A-A0D0-A999B448C779}" srcOrd="16" destOrd="0" presId="urn:microsoft.com/office/officeart/2005/8/layout/default"/>
    <dgm:cxn modelId="{5186884D-A306-4322-BAFD-E7862AAFFFE0}" type="presParOf" srcId="{F983FD2D-C159-4618-97B8-E5A59D496EEE}" destId="{58A2FE0F-B5AB-4B6B-8991-2041807017CF}" srcOrd="17" destOrd="0" presId="urn:microsoft.com/office/officeart/2005/8/layout/default"/>
    <dgm:cxn modelId="{1E01B028-157D-4A67-BE4A-08C971AAAB78}" type="presParOf" srcId="{F983FD2D-C159-4618-97B8-E5A59D496EEE}" destId="{72A156A2-DF41-4731-B2E3-532552C478CA}" srcOrd="18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B1579941-A84C-4767-B8C8-A55C7835FE47}" type="doc">
      <dgm:prSet loTypeId="urn:microsoft.com/office/officeart/2018/5/layout/IconLeafLabelList" loCatId="icon" qsTypeId="urn:microsoft.com/office/officeart/2005/8/quickstyle/simple1" qsCatId="simple" csTypeId="urn:microsoft.com/office/officeart/2018/5/colors/Iconchunking_coloredtext_accent0_3" csCatId="mainScheme" phldr="1"/>
      <dgm:spPr/>
      <dgm:t>
        <a:bodyPr/>
        <a:lstStyle/>
        <a:p>
          <a:endParaRPr lang="en-US"/>
        </a:p>
      </dgm:t>
    </dgm:pt>
    <dgm:pt modelId="{E19A0B42-FFC9-4970-88FD-15264262752D}">
      <dgm:prSet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en-US"/>
            <a:t>Reach your financial goals</a:t>
          </a:r>
          <a:endParaRPr lang="en-US" dirty="0"/>
        </a:p>
      </dgm:t>
    </dgm:pt>
    <dgm:pt modelId="{32351216-6065-4A0E-AEEE-D75ECAE453CD}" type="parTrans" cxnId="{BF1B4553-CF4B-4D02-B329-C00FA79DC57C}">
      <dgm:prSet/>
      <dgm:spPr/>
      <dgm:t>
        <a:bodyPr/>
        <a:lstStyle/>
        <a:p>
          <a:endParaRPr lang="en-US"/>
        </a:p>
      </dgm:t>
    </dgm:pt>
    <dgm:pt modelId="{D662FF42-B130-4669-AA2F-CFCE35287D84}" type="sibTrans" cxnId="{BF1B4553-CF4B-4D02-B329-C00FA79DC57C}">
      <dgm:prSet/>
      <dgm:spPr/>
      <dgm:t>
        <a:bodyPr/>
        <a:lstStyle/>
        <a:p>
          <a:endParaRPr lang="en-US"/>
        </a:p>
      </dgm:t>
    </dgm:pt>
    <dgm:pt modelId="{44EC79CD-717D-4539-A7B4-1D2D6721E7FF}">
      <dgm:prSet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en-US" dirty="0"/>
            <a:t>Increase cash surplus/ build your emergency fund </a:t>
          </a:r>
        </a:p>
      </dgm:t>
    </dgm:pt>
    <dgm:pt modelId="{A7631D05-9128-473D-835E-432FDEC3791D}" type="parTrans" cxnId="{C3BD3A33-C772-4E09-ABDD-B28A672A1BD3}">
      <dgm:prSet/>
      <dgm:spPr/>
      <dgm:t>
        <a:bodyPr/>
        <a:lstStyle/>
        <a:p>
          <a:endParaRPr lang="en-US"/>
        </a:p>
      </dgm:t>
    </dgm:pt>
    <dgm:pt modelId="{7F543B08-E247-45D4-B4D3-DB189F085604}" type="sibTrans" cxnId="{C3BD3A33-C772-4E09-ABDD-B28A672A1BD3}">
      <dgm:prSet/>
      <dgm:spPr/>
      <dgm:t>
        <a:bodyPr/>
        <a:lstStyle/>
        <a:p>
          <a:endParaRPr lang="en-US"/>
        </a:p>
      </dgm:t>
    </dgm:pt>
    <dgm:pt modelId="{31FBAA78-1391-49DD-A057-1424AC83DB9B}">
      <dgm:prSet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en-US" dirty="0"/>
            <a:t>Save money on interest</a:t>
          </a:r>
        </a:p>
      </dgm:t>
    </dgm:pt>
    <dgm:pt modelId="{2FF96835-88AD-41DC-B374-9B62CA08969D}" type="parTrans" cxnId="{0C63BFDC-98F4-4A61-AC90-0695BCB97538}">
      <dgm:prSet/>
      <dgm:spPr/>
      <dgm:t>
        <a:bodyPr/>
        <a:lstStyle/>
        <a:p>
          <a:endParaRPr lang="en-US"/>
        </a:p>
      </dgm:t>
    </dgm:pt>
    <dgm:pt modelId="{A91ADC1A-C844-4610-9AFF-0695868BA5BB}" type="sibTrans" cxnId="{0C63BFDC-98F4-4A61-AC90-0695BCB97538}">
      <dgm:prSet/>
      <dgm:spPr/>
      <dgm:t>
        <a:bodyPr/>
        <a:lstStyle/>
        <a:p>
          <a:endParaRPr lang="en-US"/>
        </a:p>
      </dgm:t>
    </dgm:pt>
    <dgm:pt modelId="{BEA520F0-D3CF-48D4-B27C-632DD363BAA6}">
      <dgm:prSet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en-US"/>
            <a:t>Less money stress</a:t>
          </a:r>
          <a:endParaRPr lang="en-US" dirty="0"/>
        </a:p>
      </dgm:t>
    </dgm:pt>
    <dgm:pt modelId="{7A1E5894-249E-4875-B644-E83E3B7AA8F4}" type="parTrans" cxnId="{C62B50F4-3112-4B09-98D8-91517B4F36E4}">
      <dgm:prSet/>
      <dgm:spPr/>
      <dgm:t>
        <a:bodyPr/>
        <a:lstStyle/>
        <a:p>
          <a:endParaRPr lang="en-US"/>
        </a:p>
      </dgm:t>
    </dgm:pt>
    <dgm:pt modelId="{639AA8F2-AA42-415D-88B2-DF77C498C81A}" type="sibTrans" cxnId="{C62B50F4-3112-4B09-98D8-91517B4F36E4}">
      <dgm:prSet/>
      <dgm:spPr/>
      <dgm:t>
        <a:bodyPr/>
        <a:lstStyle/>
        <a:p>
          <a:endParaRPr lang="en-US"/>
        </a:p>
      </dgm:t>
    </dgm:pt>
    <dgm:pt modelId="{CFBD357A-0132-4D68-8338-78384A5C9771}">
      <dgm:prSet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en-US" dirty="0"/>
            <a:t>INCREASE YOUR CREDIT SCORE</a:t>
          </a:r>
        </a:p>
      </dgm:t>
    </dgm:pt>
    <dgm:pt modelId="{4A729623-E227-4544-8720-F303C203149C}" type="parTrans" cxnId="{283603B3-5717-410A-9D0F-81CB896839AF}">
      <dgm:prSet/>
      <dgm:spPr/>
      <dgm:t>
        <a:bodyPr/>
        <a:lstStyle/>
        <a:p>
          <a:endParaRPr lang="en-US"/>
        </a:p>
      </dgm:t>
    </dgm:pt>
    <dgm:pt modelId="{D7CD2047-6BD8-48E6-94E0-A12CBD419A44}" type="sibTrans" cxnId="{283603B3-5717-410A-9D0F-81CB896839AF}">
      <dgm:prSet/>
      <dgm:spPr/>
      <dgm:t>
        <a:bodyPr/>
        <a:lstStyle/>
        <a:p>
          <a:endParaRPr lang="en-US"/>
        </a:p>
      </dgm:t>
    </dgm:pt>
    <dgm:pt modelId="{ACCB58E6-1D12-48FA-86D2-472EB339BA9F}" type="pres">
      <dgm:prSet presAssocID="{B1579941-A84C-4767-B8C8-A55C7835FE47}" presName="root" presStyleCnt="0">
        <dgm:presLayoutVars>
          <dgm:dir/>
          <dgm:resizeHandles val="exact"/>
        </dgm:presLayoutVars>
      </dgm:prSet>
      <dgm:spPr/>
    </dgm:pt>
    <dgm:pt modelId="{6709D234-7006-4732-8E46-F53888DA841A}" type="pres">
      <dgm:prSet presAssocID="{E19A0B42-FFC9-4970-88FD-15264262752D}" presName="compNode" presStyleCnt="0"/>
      <dgm:spPr/>
    </dgm:pt>
    <dgm:pt modelId="{97DC4E1F-9C7A-4762-AD8B-D6192DC77844}" type="pres">
      <dgm:prSet presAssocID="{E19A0B42-FFC9-4970-88FD-15264262752D}" presName="iconBgRect" presStyleLbl="bgShp" presStyleIdx="0" presStyleCnt="5"/>
      <dgm:spPr>
        <a:prstGeom prst="round2DiagRect">
          <a:avLst>
            <a:gd name="adj1" fmla="val 29727"/>
            <a:gd name="adj2" fmla="val 0"/>
          </a:avLst>
        </a:prstGeom>
      </dgm:spPr>
    </dgm:pt>
    <dgm:pt modelId="{72A492F2-52A4-408A-986D-B512B8710F2D}" type="pres">
      <dgm:prSet presAssocID="{E19A0B42-FFC9-4970-88FD-15264262752D}" presName="iconRect" presStyleLbl="node1" presStyleIdx="0" presStyleCnt="5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Financial"/>
        </a:ext>
      </dgm:extLst>
    </dgm:pt>
    <dgm:pt modelId="{ADE19A55-B1A0-4E36-AEFF-527B4499BF62}" type="pres">
      <dgm:prSet presAssocID="{E19A0B42-FFC9-4970-88FD-15264262752D}" presName="spaceRect" presStyleCnt="0"/>
      <dgm:spPr/>
    </dgm:pt>
    <dgm:pt modelId="{F946179D-454C-41BA-92DF-4333E6B92EC8}" type="pres">
      <dgm:prSet presAssocID="{E19A0B42-FFC9-4970-88FD-15264262752D}" presName="textRect" presStyleLbl="revTx" presStyleIdx="0" presStyleCnt="5">
        <dgm:presLayoutVars>
          <dgm:chMax val="1"/>
          <dgm:chPref val="1"/>
        </dgm:presLayoutVars>
      </dgm:prSet>
      <dgm:spPr/>
    </dgm:pt>
    <dgm:pt modelId="{07FE5BCB-D31C-43F8-ADC4-F4D01B402D8E}" type="pres">
      <dgm:prSet presAssocID="{D662FF42-B130-4669-AA2F-CFCE35287D84}" presName="sibTrans" presStyleCnt="0"/>
      <dgm:spPr/>
    </dgm:pt>
    <dgm:pt modelId="{D01D338F-D8FB-48A9-B2A1-8CB02F7AC8C4}" type="pres">
      <dgm:prSet presAssocID="{44EC79CD-717D-4539-A7B4-1D2D6721E7FF}" presName="compNode" presStyleCnt="0"/>
      <dgm:spPr/>
    </dgm:pt>
    <dgm:pt modelId="{781DB264-0FAB-4E5B-9E7C-40A181BEB9AD}" type="pres">
      <dgm:prSet presAssocID="{44EC79CD-717D-4539-A7B4-1D2D6721E7FF}" presName="iconBgRect" presStyleLbl="bgShp" presStyleIdx="1" presStyleCnt="5"/>
      <dgm:spPr>
        <a:prstGeom prst="round2DiagRect">
          <a:avLst>
            <a:gd name="adj1" fmla="val 29727"/>
            <a:gd name="adj2" fmla="val 0"/>
          </a:avLst>
        </a:prstGeom>
      </dgm:spPr>
    </dgm:pt>
    <dgm:pt modelId="{7E61CAAC-E731-4CD2-9203-EC2103D660D5}" type="pres">
      <dgm:prSet presAssocID="{44EC79CD-717D-4539-A7B4-1D2D6721E7FF}" presName="iconRect" presStyleLbl="node1" presStyleIdx="1" presStyleCnt="5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New Team Project"/>
        </a:ext>
      </dgm:extLst>
    </dgm:pt>
    <dgm:pt modelId="{69680833-3E5F-49EF-8389-DB32919A8F3A}" type="pres">
      <dgm:prSet presAssocID="{44EC79CD-717D-4539-A7B4-1D2D6721E7FF}" presName="spaceRect" presStyleCnt="0"/>
      <dgm:spPr/>
    </dgm:pt>
    <dgm:pt modelId="{5A313284-914D-4267-A439-D630B2483DDD}" type="pres">
      <dgm:prSet presAssocID="{44EC79CD-717D-4539-A7B4-1D2D6721E7FF}" presName="textRect" presStyleLbl="revTx" presStyleIdx="1" presStyleCnt="5">
        <dgm:presLayoutVars>
          <dgm:chMax val="1"/>
          <dgm:chPref val="1"/>
        </dgm:presLayoutVars>
      </dgm:prSet>
      <dgm:spPr/>
    </dgm:pt>
    <dgm:pt modelId="{C7C2B0C7-FAD7-43C5-8ACF-B7253EF53483}" type="pres">
      <dgm:prSet presAssocID="{7F543B08-E247-45D4-B4D3-DB189F085604}" presName="sibTrans" presStyleCnt="0"/>
      <dgm:spPr/>
    </dgm:pt>
    <dgm:pt modelId="{0ABED243-A242-430D-B017-0EF4F7C366E9}" type="pres">
      <dgm:prSet presAssocID="{31FBAA78-1391-49DD-A057-1424AC83DB9B}" presName="compNode" presStyleCnt="0"/>
      <dgm:spPr/>
    </dgm:pt>
    <dgm:pt modelId="{B712D5DD-3460-4671-826C-C99CA520A8EE}" type="pres">
      <dgm:prSet presAssocID="{31FBAA78-1391-49DD-A057-1424AC83DB9B}" presName="iconBgRect" presStyleLbl="bgShp" presStyleIdx="2" presStyleCnt="5"/>
      <dgm:spPr>
        <a:prstGeom prst="round2DiagRect">
          <a:avLst>
            <a:gd name="adj1" fmla="val 29727"/>
            <a:gd name="adj2" fmla="val 0"/>
          </a:avLst>
        </a:prstGeom>
      </dgm:spPr>
    </dgm:pt>
    <dgm:pt modelId="{958F5B36-533B-4D47-8485-42F7C857E3B5}" type="pres">
      <dgm:prSet presAssocID="{31FBAA78-1391-49DD-A057-1424AC83DB9B}" presName="iconRect" presStyleLbl="node1" presStyleIdx="2" presStyleCnt="5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Money"/>
        </a:ext>
      </dgm:extLst>
    </dgm:pt>
    <dgm:pt modelId="{8D22AE67-2B64-4419-BD52-C70BAACD88CF}" type="pres">
      <dgm:prSet presAssocID="{31FBAA78-1391-49DD-A057-1424AC83DB9B}" presName="spaceRect" presStyleCnt="0"/>
      <dgm:spPr/>
    </dgm:pt>
    <dgm:pt modelId="{32DCD9D0-5933-46BA-BDF7-8F6D1D2D0647}" type="pres">
      <dgm:prSet presAssocID="{31FBAA78-1391-49DD-A057-1424AC83DB9B}" presName="textRect" presStyleLbl="revTx" presStyleIdx="2" presStyleCnt="5">
        <dgm:presLayoutVars>
          <dgm:chMax val="1"/>
          <dgm:chPref val="1"/>
        </dgm:presLayoutVars>
      </dgm:prSet>
      <dgm:spPr/>
    </dgm:pt>
    <dgm:pt modelId="{9535E910-9EED-48D3-9C80-DB66011274CF}" type="pres">
      <dgm:prSet presAssocID="{A91ADC1A-C844-4610-9AFF-0695868BA5BB}" presName="sibTrans" presStyleCnt="0"/>
      <dgm:spPr/>
    </dgm:pt>
    <dgm:pt modelId="{5AD785CC-AD03-46DA-B14B-4D7636118004}" type="pres">
      <dgm:prSet presAssocID="{CFBD357A-0132-4D68-8338-78384A5C9771}" presName="compNode" presStyleCnt="0"/>
      <dgm:spPr/>
    </dgm:pt>
    <dgm:pt modelId="{9B410789-E2E6-468B-A378-DA1FF8D7FB2E}" type="pres">
      <dgm:prSet presAssocID="{CFBD357A-0132-4D68-8338-78384A5C9771}" presName="iconBgRect" presStyleLbl="bgShp" presStyleIdx="3" presStyleCnt="5"/>
      <dgm:spPr>
        <a:prstGeom prst="round2DiagRect">
          <a:avLst>
            <a:gd name="adj1" fmla="val 29727"/>
            <a:gd name="adj2" fmla="val 0"/>
          </a:avLst>
        </a:prstGeom>
      </dgm:spPr>
    </dgm:pt>
    <dgm:pt modelId="{AF65D714-D119-44DD-BAC1-7BF602D1253B}" type="pres">
      <dgm:prSet presAssocID="{CFBD357A-0132-4D68-8338-78384A5C9771}" presName="iconRect" presStyleLbl="node1" presStyleIdx="3" presStyleCnt="5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Savings"/>
        </a:ext>
      </dgm:extLst>
    </dgm:pt>
    <dgm:pt modelId="{3BDE6129-D3DD-4ACC-94D9-1730F99D60C4}" type="pres">
      <dgm:prSet presAssocID="{CFBD357A-0132-4D68-8338-78384A5C9771}" presName="spaceRect" presStyleCnt="0"/>
      <dgm:spPr/>
    </dgm:pt>
    <dgm:pt modelId="{C8F4DA03-3953-4B68-A418-CFD6B5CDCBBD}" type="pres">
      <dgm:prSet presAssocID="{CFBD357A-0132-4D68-8338-78384A5C9771}" presName="textRect" presStyleLbl="revTx" presStyleIdx="3" presStyleCnt="5">
        <dgm:presLayoutVars>
          <dgm:chMax val="1"/>
          <dgm:chPref val="1"/>
        </dgm:presLayoutVars>
      </dgm:prSet>
      <dgm:spPr/>
    </dgm:pt>
    <dgm:pt modelId="{EE1B6239-4E4E-4874-A91D-1AB7E0766FC8}" type="pres">
      <dgm:prSet presAssocID="{D7CD2047-6BD8-48E6-94E0-A12CBD419A44}" presName="sibTrans" presStyleCnt="0"/>
      <dgm:spPr/>
    </dgm:pt>
    <dgm:pt modelId="{FC82EDE6-3040-4846-B59B-53D74AE5FA08}" type="pres">
      <dgm:prSet presAssocID="{BEA520F0-D3CF-48D4-B27C-632DD363BAA6}" presName="compNode" presStyleCnt="0"/>
      <dgm:spPr/>
    </dgm:pt>
    <dgm:pt modelId="{C2C87D80-F0CF-4AF4-B51F-E6B86696D73C}" type="pres">
      <dgm:prSet presAssocID="{BEA520F0-D3CF-48D4-B27C-632DD363BAA6}" presName="iconBgRect" presStyleLbl="bgShp" presStyleIdx="4" presStyleCnt="5"/>
      <dgm:spPr>
        <a:prstGeom prst="round2DiagRect">
          <a:avLst>
            <a:gd name="adj1" fmla="val 29727"/>
            <a:gd name="adj2" fmla="val 0"/>
          </a:avLst>
        </a:prstGeom>
      </dgm:spPr>
    </dgm:pt>
    <dgm:pt modelId="{38B30B7C-33D1-4C78-855A-0A3B4C57B726}" type="pres">
      <dgm:prSet presAssocID="{BEA520F0-D3CF-48D4-B27C-632DD363BAA6}" presName="iconRect" presStyleLbl="node1" presStyleIdx="4" presStyleCnt="5"/>
      <dgm:spPr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Password Field"/>
        </a:ext>
      </dgm:extLst>
    </dgm:pt>
    <dgm:pt modelId="{CD8B89DB-FD45-4DCA-B939-0BE4ADADAB91}" type="pres">
      <dgm:prSet presAssocID="{BEA520F0-D3CF-48D4-B27C-632DD363BAA6}" presName="spaceRect" presStyleCnt="0"/>
      <dgm:spPr/>
    </dgm:pt>
    <dgm:pt modelId="{982507FA-CBB5-49A4-835F-C9133470DA27}" type="pres">
      <dgm:prSet presAssocID="{BEA520F0-D3CF-48D4-B27C-632DD363BAA6}" presName="textRect" presStyleLbl="revTx" presStyleIdx="4" presStyleCnt="5">
        <dgm:presLayoutVars>
          <dgm:chMax val="1"/>
          <dgm:chPref val="1"/>
        </dgm:presLayoutVars>
      </dgm:prSet>
      <dgm:spPr/>
    </dgm:pt>
  </dgm:ptLst>
  <dgm:cxnLst>
    <dgm:cxn modelId="{93FF8712-EDB1-4209-B3E0-30B733B1074F}" type="presOf" srcId="{31FBAA78-1391-49DD-A057-1424AC83DB9B}" destId="{32DCD9D0-5933-46BA-BDF7-8F6D1D2D0647}" srcOrd="0" destOrd="0" presId="urn:microsoft.com/office/officeart/2018/5/layout/IconLeafLabelList"/>
    <dgm:cxn modelId="{2FB7C12C-1D3B-4C5A-BE45-52160560B169}" type="presOf" srcId="{BEA520F0-D3CF-48D4-B27C-632DD363BAA6}" destId="{982507FA-CBB5-49A4-835F-C9133470DA27}" srcOrd="0" destOrd="0" presId="urn:microsoft.com/office/officeart/2018/5/layout/IconLeafLabelList"/>
    <dgm:cxn modelId="{C87FE832-8A66-4C18-9F72-E3193D2A5508}" type="presOf" srcId="{CFBD357A-0132-4D68-8338-78384A5C9771}" destId="{C8F4DA03-3953-4B68-A418-CFD6B5CDCBBD}" srcOrd="0" destOrd="0" presId="urn:microsoft.com/office/officeart/2018/5/layout/IconLeafLabelList"/>
    <dgm:cxn modelId="{C3BD3A33-C772-4E09-ABDD-B28A672A1BD3}" srcId="{B1579941-A84C-4767-B8C8-A55C7835FE47}" destId="{44EC79CD-717D-4539-A7B4-1D2D6721E7FF}" srcOrd="1" destOrd="0" parTransId="{A7631D05-9128-473D-835E-432FDEC3791D}" sibTransId="{7F543B08-E247-45D4-B4D3-DB189F085604}"/>
    <dgm:cxn modelId="{A1377F63-CD30-442D-B832-65781800D1C4}" type="presOf" srcId="{E19A0B42-FFC9-4970-88FD-15264262752D}" destId="{F946179D-454C-41BA-92DF-4333E6B92EC8}" srcOrd="0" destOrd="0" presId="urn:microsoft.com/office/officeart/2018/5/layout/IconLeafLabelList"/>
    <dgm:cxn modelId="{BF1B4553-CF4B-4D02-B329-C00FA79DC57C}" srcId="{B1579941-A84C-4767-B8C8-A55C7835FE47}" destId="{E19A0B42-FFC9-4970-88FD-15264262752D}" srcOrd="0" destOrd="0" parTransId="{32351216-6065-4A0E-AEEE-D75ECAE453CD}" sibTransId="{D662FF42-B130-4669-AA2F-CFCE35287D84}"/>
    <dgm:cxn modelId="{3C07A079-15D2-4D1B-A9AA-26C3D098D3BE}" type="presOf" srcId="{B1579941-A84C-4767-B8C8-A55C7835FE47}" destId="{ACCB58E6-1D12-48FA-86D2-472EB339BA9F}" srcOrd="0" destOrd="0" presId="urn:microsoft.com/office/officeart/2018/5/layout/IconLeafLabelList"/>
    <dgm:cxn modelId="{064F27A5-4F13-4ACF-8C10-2F036FED7D12}" type="presOf" srcId="{44EC79CD-717D-4539-A7B4-1D2D6721E7FF}" destId="{5A313284-914D-4267-A439-D630B2483DDD}" srcOrd="0" destOrd="0" presId="urn:microsoft.com/office/officeart/2018/5/layout/IconLeafLabelList"/>
    <dgm:cxn modelId="{283603B3-5717-410A-9D0F-81CB896839AF}" srcId="{B1579941-A84C-4767-B8C8-A55C7835FE47}" destId="{CFBD357A-0132-4D68-8338-78384A5C9771}" srcOrd="3" destOrd="0" parTransId="{4A729623-E227-4544-8720-F303C203149C}" sibTransId="{D7CD2047-6BD8-48E6-94E0-A12CBD419A44}"/>
    <dgm:cxn modelId="{0C63BFDC-98F4-4A61-AC90-0695BCB97538}" srcId="{B1579941-A84C-4767-B8C8-A55C7835FE47}" destId="{31FBAA78-1391-49DD-A057-1424AC83DB9B}" srcOrd="2" destOrd="0" parTransId="{2FF96835-88AD-41DC-B374-9B62CA08969D}" sibTransId="{A91ADC1A-C844-4610-9AFF-0695868BA5BB}"/>
    <dgm:cxn modelId="{C62B50F4-3112-4B09-98D8-91517B4F36E4}" srcId="{B1579941-A84C-4767-B8C8-A55C7835FE47}" destId="{BEA520F0-D3CF-48D4-B27C-632DD363BAA6}" srcOrd="4" destOrd="0" parTransId="{7A1E5894-249E-4875-B644-E83E3B7AA8F4}" sibTransId="{639AA8F2-AA42-415D-88B2-DF77C498C81A}"/>
    <dgm:cxn modelId="{1E678F22-7C54-4E56-A560-81ED47499726}" type="presParOf" srcId="{ACCB58E6-1D12-48FA-86D2-472EB339BA9F}" destId="{6709D234-7006-4732-8E46-F53888DA841A}" srcOrd="0" destOrd="0" presId="urn:microsoft.com/office/officeart/2018/5/layout/IconLeafLabelList"/>
    <dgm:cxn modelId="{9BD64BF4-752A-4518-89E7-1E9C13DA080B}" type="presParOf" srcId="{6709D234-7006-4732-8E46-F53888DA841A}" destId="{97DC4E1F-9C7A-4762-AD8B-D6192DC77844}" srcOrd="0" destOrd="0" presId="urn:microsoft.com/office/officeart/2018/5/layout/IconLeafLabelList"/>
    <dgm:cxn modelId="{18958C11-0B3B-4E7A-9A22-B2EC232DCB6F}" type="presParOf" srcId="{6709D234-7006-4732-8E46-F53888DA841A}" destId="{72A492F2-52A4-408A-986D-B512B8710F2D}" srcOrd="1" destOrd="0" presId="urn:microsoft.com/office/officeart/2018/5/layout/IconLeafLabelList"/>
    <dgm:cxn modelId="{811B87EF-0537-4FAE-88CE-2F8F8BB8FF83}" type="presParOf" srcId="{6709D234-7006-4732-8E46-F53888DA841A}" destId="{ADE19A55-B1A0-4E36-AEFF-527B4499BF62}" srcOrd="2" destOrd="0" presId="urn:microsoft.com/office/officeart/2018/5/layout/IconLeafLabelList"/>
    <dgm:cxn modelId="{839AEADE-DB22-4F4C-8E89-132020F19B20}" type="presParOf" srcId="{6709D234-7006-4732-8E46-F53888DA841A}" destId="{F946179D-454C-41BA-92DF-4333E6B92EC8}" srcOrd="3" destOrd="0" presId="urn:microsoft.com/office/officeart/2018/5/layout/IconLeafLabelList"/>
    <dgm:cxn modelId="{75223607-4DFB-4CE4-8574-065D84070B25}" type="presParOf" srcId="{ACCB58E6-1D12-48FA-86D2-472EB339BA9F}" destId="{07FE5BCB-D31C-43F8-ADC4-F4D01B402D8E}" srcOrd="1" destOrd="0" presId="urn:microsoft.com/office/officeart/2018/5/layout/IconLeafLabelList"/>
    <dgm:cxn modelId="{BB573E21-328D-4104-873F-BD09AE7275E1}" type="presParOf" srcId="{ACCB58E6-1D12-48FA-86D2-472EB339BA9F}" destId="{D01D338F-D8FB-48A9-B2A1-8CB02F7AC8C4}" srcOrd="2" destOrd="0" presId="urn:microsoft.com/office/officeart/2018/5/layout/IconLeafLabelList"/>
    <dgm:cxn modelId="{0A8F6D37-ECB0-44B0-8EED-4CFF2B6CFA37}" type="presParOf" srcId="{D01D338F-D8FB-48A9-B2A1-8CB02F7AC8C4}" destId="{781DB264-0FAB-4E5B-9E7C-40A181BEB9AD}" srcOrd="0" destOrd="0" presId="urn:microsoft.com/office/officeart/2018/5/layout/IconLeafLabelList"/>
    <dgm:cxn modelId="{BCF14615-18F2-4A93-91B3-2F1C58C78C5D}" type="presParOf" srcId="{D01D338F-D8FB-48A9-B2A1-8CB02F7AC8C4}" destId="{7E61CAAC-E731-4CD2-9203-EC2103D660D5}" srcOrd="1" destOrd="0" presId="urn:microsoft.com/office/officeart/2018/5/layout/IconLeafLabelList"/>
    <dgm:cxn modelId="{44ED20F2-193F-40DC-8E5E-C18EE4945F25}" type="presParOf" srcId="{D01D338F-D8FB-48A9-B2A1-8CB02F7AC8C4}" destId="{69680833-3E5F-49EF-8389-DB32919A8F3A}" srcOrd="2" destOrd="0" presId="urn:microsoft.com/office/officeart/2018/5/layout/IconLeafLabelList"/>
    <dgm:cxn modelId="{D271DA8E-22C4-4A9F-B231-D79852C32A4F}" type="presParOf" srcId="{D01D338F-D8FB-48A9-B2A1-8CB02F7AC8C4}" destId="{5A313284-914D-4267-A439-D630B2483DDD}" srcOrd="3" destOrd="0" presId="urn:microsoft.com/office/officeart/2018/5/layout/IconLeafLabelList"/>
    <dgm:cxn modelId="{2DE6A3B3-BF50-415E-81D2-EBEE77BE9BE9}" type="presParOf" srcId="{ACCB58E6-1D12-48FA-86D2-472EB339BA9F}" destId="{C7C2B0C7-FAD7-43C5-8ACF-B7253EF53483}" srcOrd="3" destOrd="0" presId="urn:microsoft.com/office/officeart/2018/5/layout/IconLeafLabelList"/>
    <dgm:cxn modelId="{2B2846CA-B739-4D23-8DEB-4F0BEAC05CBF}" type="presParOf" srcId="{ACCB58E6-1D12-48FA-86D2-472EB339BA9F}" destId="{0ABED243-A242-430D-B017-0EF4F7C366E9}" srcOrd="4" destOrd="0" presId="urn:microsoft.com/office/officeart/2018/5/layout/IconLeafLabelList"/>
    <dgm:cxn modelId="{D6336952-33DF-4D83-B55F-483CDA14B34E}" type="presParOf" srcId="{0ABED243-A242-430D-B017-0EF4F7C366E9}" destId="{B712D5DD-3460-4671-826C-C99CA520A8EE}" srcOrd="0" destOrd="0" presId="urn:microsoft.com/office/officeart/2018/5/layout/IconLeafLabelList"/>
    <dgm:cxn modelId="{5679DF3A-5E7C-4F7A-B2EC-EB6D11028D83}" type="presParOf" srcId="{0ABED243-A242-430D-B017-0EF4F7C366E9}" destId="{958F5B36-533B-4D47-8485-42F7C857E3B5}" srcOrd="1" destOrd="0" presId="urn:microsoft.com/office/officeart/2018/5/layout/IconLeafLabelList"/>
    <dgm:cxn modelId="{F02581A5-3D55-40E9-9F10-993DAEDF2601}" type="presParOf" srcId="{0ABED243-A242-430D-B017-0EF4F7C366E9}" destId="{8D22AE67-2B64-4419-BD52-C70BAACD88CF}" srcOrd="2" destOrd="0" presId="urn:microsoft.com/office/officeart/2018/5/layout/IconLeafLabelList"/>
    <dgm:cxn modelId="{5F8265EA-F60E-43A8-9819-B9AA561B2984}" type="presParOf" srcId="{0ABED243-A242-430D-B017-0EF4F7C366E9}" destId="{32DCD9D0-5933-46BA-BDF7-8F6D1D2D0647}" srcOrd="3" destOrd="0" presId="urn:microsoft.com/office/officeart/2018/5/layout/IconLeafLabelList"/>
    <dgm:cxn modelId="{9CC3C9D9-2C0F-4CB0-8685-9DCD724A473A}" type="presParOf" srcId="{ACCB58E6-1D12-48FA-86D2-472EB339BA9F}" destId="{9535E910-9EED-48D3-9C80-DB66011274CF}" srcOrd="5" destOrd="0" presId="urn:microsoft.com/office/officeart/2018/5/layout/IconLeafLabelList"/>
    <dgm:cxn modelId="{772E844A-C123-4027-B86C-9ABA952665E9}" type="presParOf" srcId="{ACCB58E6-1D12-48FA-86D2-472EB339BA9F}" destId="{5AD785CC-AD03-46DA-B14B-4D7636118004}" srcOrd="6" destOrd="0" presId="urn:microsoft.com/office/officeart/2018/5/layout/IconLeafLabelList"/>
    <dgm:cxn modelId="{99EC051F-1304-4D7C-A19C-05261B1D880A}" type="presParOf" srcId="{5AD785CC-AD03-46DA-B14B-4D7636118004}" destId="{9B410789-E2E6-468B-A378-DA1FF8D7FB2E}" srcOrd="0" destOrd="0" presId="urn:microsoft.com/office/officeart/2018/5/layout/IconLeafLabelList"/>
    <dgm:cxn modelId="{E671FAC7-461A-43D7-A44A-F0CF9CA9CCAD}" type="presParOf" srcId="{5AD785CC-AD03-46DA-B14B-4D7636118004}" destId="{AF65D714-D119-44DD-BAC1-7BF602D1253B}" srcOrd="1" destOrd="0" presId="urn:microsoft.com/office/officeart/2018/5/layout/IconLeafLabelList"/>
    <dgm:cxn modelId="{DFFE2FD4-DB8F-4365-8458-4DFDD0EBECA0}" type="presParOf" srcId="{5AD785CC-AD03-46DA-B14B-4D7636118004}" destId="{3BDE6129-D3DD-4ACC-94D9-1730F99D60C4}" srcOrd="2" destOrd="0" presId="urn:microsoft.com/office/officeart/2018/5/layout/IconLeafLabelList"/>
    <dgm:cxn modelId="{EDE67B5D-4613-4D05-A6EF-24D8D71FF8BC}" type="presParOf" srcId="{5AD785CC-AD03-46DA-B14B-4D7636118004}" destId="{C8F4DA03-3953-4B68-A418-CFD6B5CDCBBD}" srcOrd="3" destOrd="0" presId="urn:microsoft.com/office/officeart/2018/5/layout/IconLeafLabelList"/>
    <dgm:cxn modelId="{53B15ABD-C736-4DC6-90C4-C44929BDCF39}" type="presParOf" srcId="{ACCB58E6-1D12-48FA-86D2-472EB339BA9F}" destId="{EE1B6239-4E4E-4874-A91D-1AB7E0766FC8}" srcOrd="7" destOrd="0" presId="urn:microsoft.com/office/officeart/2018/5/layout/IconLeafLabelList"/>
    <dgm:cxn modelId="{580F11DE-899B-4F40-B0A8-4194EC3911BE}" type="presParOf" srcId="{ACCB58E6-1D12-48FA-86D2-472EB339BA9F}" destId="{FC82EDE6-3040-4846-B59B-53D74AE5FA08}" srcOrd="8" destOrd="0" presId="urn:microsoft.com/office/officeart/2018/5/layout/IconLeafLabelList"/>
    <dgm:cxn modelId="{508EE53E-17F3-46B0-B2A7-9C7BCDE190DB}" type="presParOf" srcId="{FC82EDE6-3040-4846-B59B-53D74AE5FA08}" destId="{C2C87D80-F0CF-4AF4-B51F-E6B86696D73C}" srcOrd="0" destOrd="0" presId="urn:microsoft.com/office/officeart/2018/5/layout/IconLeafLabelList"/>
    <dgm:cxn modelId="{36CCFC94-8A63-4583-8548-4283525A2249}" type="presParOf" srcId="{FC82EDE6-3040-4846-B59B-53D74AE5FA08}" destId="{38B30B7C-33D1-4C78-855A-0A3B4C57B726}" srcOrd="1" destOrd="0" presId="urn:microsoft.com/office/officeart/2018/5/layout/IconLeafLabelList"/>
    <dgm:cxn modelId="{0A77AC35-FA21-4102-A3D5-1C31ADA16B87}" type="presParOf" srcId="{FC82EDE6-3040-4846-B59B-53D74AE5FA08}" destId="{CD8B89DB-FD45-4DCA-B939-0BE4ADADAB91}" srcOrd="2" destOrd="0" presId="urn:microsoft.com/office/officeart/2018/5/layout/IconLeafLabelList"/>
    <dgm:cxn modelId="{33FEBD13-6E2C-49FE-87B3-B2C3C876BB2D}" type="presParOf" srcId="{FC82EDE6-3040-4846-B59B-53D74AE5FA08}" destId="{982507FA-CBB5-49A4-835F-C9133470DA27}" srcOrd="3" destOrd="0" presId="urn:microsoft.com/office/officeart/2018/5/layout/IconLeafLabel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7C000D6E-801F-4DDB-B763-CD167647D046}" type="doc">
      <dgm:prSet loTypeId="urn:microsoft.com/office/officeart/2005/8/layout/hierarchy1" loCatId="hierarchy" qsTypeId="urn:microsoft.com/office/officeart/2005/8/quickstyle/simple1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18E795F2-4FB9-4FE4-B929-1D5B75D849AE}">
      <dgm:prSet/>
      <dgm:spPr/>
      <dgm:t>
        <a:bodyPr/>
        <a:lstStyle/>
        <a:p>
          <a:r>
            <a:rPr lang="en-US"/>
            <a:t>What has been your experience with budgeting?</a:t>
          </a:r>
        </a:p>
      </dgm:t>
    </dgm:pt>
    <dgm:pt modelId="{6243C5E4-10CB-46AD-B128-D2DDA541B6B7}" type="parTrans" cxnId="{99D3804E-AA26-46FD-9DE1-211A4B6AA2E1}">
      <dgm:prSet/>
      <dgm:spPr/>
      <dgm:t>
        <a:bodyPr/>
        <a:lstStyle/>
        <a:p>
          <a:endParaRPr lang="en-US"/>
        </a:p>
      </dgm:t>
    </dgm:pt>
    <dgm:pt modelId="{EC7370FF-4540-4337-89C5-A2BDACEA7B03}" type="sibTrans" cxnId="{99D3804E-AA26-46FD-9DE1-211A4B6AA2E1}">
      <dgm:prSet/>
      <dgm:spPr/>
      <dgm:t>
        <a:bodyPr/>
        <a:lstStyle/>
        <a:p>
          <a:endParaRPr lang="en-US"/>
        </a:p>
      </dgm:t>
    </dgm:pt>
    <dgm:pt modelId="{6C1E32FB-CAD4-47B9-9DB0-29BFBB62084F}">
      <dgm:prSet/>
      <dgm:spPr/>
      <dgm:t>
        <a:bodyPr/>
        <a:lstStyle/>
        <a:p>
          <a:r>
            <a:rPr lang="en-US"/>
            <a:t>What challenges did you face?</a:t>
          </a:r>
        </a:p>
      </dgm:t>
    </dgm:pt>
    <dgm:pt modelId="{4C459854-F9FF-4C6A-A229-B69A78031D8B}" type="parTrans" cxnId="{77D8FA9A-350C-41F2-89BE-B24F768909C0}">
      <dgm:prSet/>
      <dgm:spPr/>
      <dgm:t>
        <a:bodyPr/>
        <a:lstStyle/>
        <a:p>
          <a:endParaRPr lang="en-US"/>
        </a:p>
      </dgm:t>
    </dgm:pt>
    <dgm:pt modelId="{C03AA899-3701-4BAE-9D15-F8B1ABC7CB26}" type="sibTrans" cxnId="{77D8FA9A-350C-41F2-89BE-B24F768909C0}">
      <dgm:prSet/>
      <dgm:spPr/>
      <dgm:t>
        <a:bodyPr/>
        <a:lstStyle/>
        <a:p>
          <a:endParaRPr lang="en-US"/>
        </a:p>
      </dgm:t>
    </dgm:pt>
    <dgm:pt modelId="{5A4139CA-AFE5-4E23-A53A-CA1C975FA923}">
      <dgm:prSet/>
      <dgm:spPr/>
      <dgm:t>
        <a:bodyPr/>
        <a:lstStyle/>
        <a:p>
          <a:r>
            <a:rPr lang="en-US"/>
            <a:t>How did you make it routine? </a:t>
          </a:r>
        </a:p>
      </dgm:t>
    </dgm:pt>
    <dgm:pt modelId="{EF2F380E-94D9-432F-85E5-527128D48B02}" type="parTrans" cxnId="{8DA43EEA-5CB8-48A5-821D-19401CB993E2}">
      <dgm:prSet/>
      <dgm:spPr/>
      <dgm:t>
        <a:bodyPr/>
        <a:lstStyle/>
        <a:p>
          <a:endParaRPr lang="en-US"/>
        </a:p>
      </dgm:t>
    </dgm:pt>
    <dgm:pt modelId="{4F8A7AE6-A8D8-4DE9-B274-781D6C30D0EC}" type="sibTrans" cxnId="{8DA43EEA-5CB8-48A5-821D-19401CB993E2}">
      <dgm:prSet/>
      <dgm:spPr/>
      <dgm:t>
        <a:bodyPr/>
        <a:lstStyle/>
        <a:p>
          <a:endParaRPr lang="en-US"/>
        </a:p>
      </dgm:t>
    </dgm:pt>
    <dgm:pt modelId="{9A8D7FB4-834F-4A8A-9E9C-E8BBA944F967}" type="pres">
      <dgm:prSet presAssocID="{7C000D6E-801F-4DDB-B763-CD167647D046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35D02C87-4B6C-4C4E-88DE-08D9AF4E3373}" type="pres">
      <dgm:prSet presAssocID="{18E795F2-4FB9-4FE4-B929-1D5B75D849AE}" presName="hierRoot1" presStyleCnt="0"/>
      <dgm:spPr/>
    </dgm:pt>
    <dgm:pt modelId="{4B333D53-BDD7-4CB3-ACDA-85B4F403A15B}" type="pres">
      <dgm:prSet presAssocID="{18E795F2-4FB9-4FE4-B929-1D5B75D849AE}" presName="composite" presStyleCnt="0"/>
      <dgm:spPr/>
    </dgm:pt>
    <dgm:pt modelId="{1124E976-639E-4A49-B116-6759C27EAE69}" type="pres">
      <dgm:prSet presAssocID="{18E795F2-4FB9-4FE4-B929-1D5B75D849AE}" presName="background" presStyleLbl="node0" presStyleIdx="0" presStyleCnt="3"/>
      <dgm:spPr/>
    </dgm:pt>
    <dgm:pt modelId="{017E5D56-A986-40C1-8C26-56A52D67B37D}" type="pres">
      <dgm:prSet presAssocID="{18E795F2-4FB9-4FE4-B929-1D5B75D849AE}" presName="text" presStyleLbl="fgAcc0" presStyleIdx="0" presStyleCnt="3">
        <dgm:presLayoutVars>
          <dgm:chPref val="3"/>
        </dgm:presLayoutVars>
      </dgm:prSet>
      <dgm:spPr/>
    </dgm:pt>
    <dgm:pt modelId="{F8C05617-9941-443B-9096-E369DB7E5EBF}" type="pres">
      <dgm:prSet presAssocID="{18E795F2-4FB9-4FE4-B929-1D5B75D849AE}" presName="hierChild2" presStyleCnt="0"/>
      <dgm:spPr/>
    </dgm:pt>
    <dgm:pt modelId="{F2ED8DF7-A220-4B4E-BBD9-71E452047FFB}" type="pres">
      <dgm:prSet presAssocID="{6C1E32FB-CAD4-47B9-9DB0-29BFBB62084F}" presName="hierRoot1" presStyleCnt="0"/>
      <dgm:spPr/>
    </dgm:pt>
    <dgm:pt modelId="{C54C6E5D-9E24-403F-990C-78A537985B05}" type="pres">
      <dgm:prSet presAssocID="{6C1E32FB-CAD4-47B9-9DB0-29BFBB62084F}" presName="composite" presStyleCnt="0"/>
      <dgm:spPr/>
    </dgm:pt>
    <dgm:pt modelId="{2FF6F04C-107A-4927-8400-CAF818CE56D9}" type="pres">
      <dgm:prSet presAssocID="{6C1E32FB-CAD4-47B9-9DB0-29BFBB62084F}" presName="background" presStyleLbl="node0" presStyleIdx="1" presStyleCnt="3"/>
      <dgm:spPr/>
    </dgm:pt>
    <dgm:pt modelId="{77D99C62-90B7-410E-9242-5BC824382561}" type="pres">
      <dgm:prSet presAssocID="{6C1E32FB-CAD4-47B9-9DB0-29BFBB62084F}" presName="text" presStyleLbl="fgAcc0" presStyleIdx="1" presStyleCnt="3">
        <dgm:presLayoutVars>
          <dgm:chPref val="3"/>
        </dgm:presLayoutVars>
      </dgm:prSet>
      <dgm:spPr/>
    </dgm:pt>
    <dgm:pt modelId="{BD8F09E5-3125-4AFA-9CE0-D55C5890F756}" type="pres">
      <dgm:prSet presAssocID="{6C1E32FB-CAD4-47B9-9DB0-29BFBB62084F}" presName="hierChild2" presStyleCnt="0"/>
      <dgm:spPr/>
    </dgm:pt>
    <dgm:pt modelId="{1F7879AD-3009-40CF-8AE4-FAD369D8BC48}" type="pres">
      <dgm:prSet presAssocID="{5A4139CA-AFE5-4E23-A53A-CA1C975FA923}" presName="hierRoot1" presStyleCnt="0"/>
      <dgm:spPr/>
    </dgm:pt>
    <dgm:pt modelId="{FE844053-3F75-4C29-A473-DD169D75E7F1}" type="pres">
      <dgm:prSet presAssocID="{5A4139CA-AFE5-4E23-A53A-CA1C975FA923}" presName="composite" presStyleCnt="0"/>
      <dgm:spPr/>
    </dgm:pt>
    <dgm:pt modelId="{9E741042-CD4D-4A3B-BFA7-5DEDD07FA386}" type="pres">
      <dgm:prSet presAssocID="{5A4139CA-AFE5-4E23-A53A-CA1C975FA923}" presName="background" presStyleLbl="node0" presStyleIdx="2" presStyleCnt="3"/>
      <dgm:spPr/>
    </dgm:pt>
    <dgm:pt modelId="{6C7CEEAB-6C19-47EF-8213-0C4BEBD07309}" type="pres">
      <dgm:prSet presAssocID="{5A4139CA-AFE5-4E23-A53A-CA1C975FA923}" presName="text" presStyleLbl="fgAcc0" presStyleIdx="2" presStyleCnt="3">
        <dgm:presLayoutVars>
          <dgm:chPref val="3"/>
        </dgm:presLayoutVars>
      </dgm:prSet>
      <dgm:spPr/>
    </dgm:pt>
    <dgm:pt modelId="{6F78923F-A8FC-4FD7-8AFE-D256CB35BC54}" type="pres">
      <dgm:prSet presAssocID="{5A4139CA-AFE5-4E23-A53A-CA1C975FA923}" presName="hierChild2" presStyleCnt="0"/>
      <dgm:spPr/>
    </dgm:pt>
  </dgm:ptLst>
  <dgm:cxnLst>
    <dgm:cxn modelId="{99D3804E-AA26-46FD-9DE1-211A4B6AA2E1}" srcId="{7C000D6E-801F-4DDB-B763-CD167647D046}" destId="{18E795F2-4FB9-4FE4-B929-1D5B75D849AE}" srcOrd="0" destOrd="0" parTransId="{6243C5E4-10CB-46AD-B128-D2DDA541B6B7}" sibTransId="{EC7370FF-4540-4337-89C5-A2BDACEA7B03}"/>
    <dgm:cxn modelId="{7DD36979-6F84-4160-A8C0-C28ACB0045D2}" type="presOf" srcId="{5A4139CA-AFE5-4E23-A53A-CA1C975FA923}" destId="{6C7CEEAB-6C19-47EF-8213-0C4BEBD07309}" srcOrd="0" destOrd="0" presId="urn:microsoft.com/office/officeart/2005/8/layout/hierarchy1"/>
    <dgm:cxn modelId="{B6596A8F-A734-4529-A5D3-785D4B5D2FC2}" type="presOf" srcId="{7C000D6E-801F-4DDB-B763-CD167647D046}" destId="{9A8D7FB4-834F-4A8A-9E9C-E8BBA944F967}" srcOrd="0" destOrd="0" presId="urn:microsoft.com/office/officeart/2005/8/layout/hierarchy1"/>
    <dgm:cxn modelId="{3BEC1498-0ABC-46C2-B3B7-EEADEC89E857}" type="presOf" srcId="{6C1E32FB-CAD4-47B9-9DB0-29BFBB62084F}" destId="{77D99C62-90B7-410E-9242-5BC824382561}" srcOrd="0" destOrd="0" presId="urn:microsoft.com/office/officeart/2005/8/layout/hierarchy1"/>
    <dgm:cxn modelId="{77D8FA9A-350C-41F2-89BE-B24F768909C0}" srcId="{7C000D6E-801F-4DDB-B763-CD167647D046}" destId="{6C1E32FB-CAD4-47B9-9DB0-29BFBB62084F}" srcOrd="1" destOrd="0" parTransId="{4C459854-F9FF-4C6A-A229-B69A78031D8B}" sibTransId="{C03AA899-3701-4BAE-9D15-F8B1ABC7CB26}"/>
    <dgm:cxn modelId="{3B3D92CC-F226-42B0-B1E4-8098FA4F7484}" type="presOf" srcId="{18E795F2-4FB9-4FE4-B929-1D5B75D849AE}" destId="{017E5D56-A986-40C1-8C26-56A52D67B37D}" srcOrd="0" destOrd="0" presId="urn:microsoft.com/office/officeart/2005/8/layout/hierarchy1"/>
    <dgm:cxn modelId="{8DA43EEA-5CB8-48A5-821D-19401CB993E2}" srcId="{7C000D6E-801F-4DDB-B763-CD167647D046}" destId="{5A4139CA-AFE5-4E23-A53A-CA1C975FA923}" srcOrd="2" destOrd="0" parTransId="{EF2F380E-94D9-432F-85E5-527128D48B02}" sibTransId="{4F8A7AE6-A8D8-4DE9-B274-781D6C30D0EC}"/>
    <dgm:cxn modelId="{363C8AF1-FE1B-4BE4-8CEC-FC2CE568E1EC}" type="presParOf" srcId="{9A8D7FB4-834F-4A8A-9E9C-E8BBA944F967}" destId="{35D02C87-4B6C-4C4E-88DE-08D9AF4E3373}" srcOrd="0" destOrd="0" presId="urn:microsoft.com/office/officeart/2005/8/layout/hierarchy1"/>
    <dgm:cxn modelId="{A849D3C5-A9C8-4C1F-993A-D321819EFBC1}" type="presParOf" srcId="{35D02C87-4B6C-4C4E-88DE-08D9AF4E3373}" destId="{4B333D53-BDD7-4CB3-ACDA-85B4F403A15B}" srcOrd="0" destOrd="0" presId="urn:microsoft.com/office/officeart/2005/8/layout/hierarchy1"/>
    <dgm:cxn modelId="{3A213C04-2FF0-425B-B286-1CD996245391}" type="presParOf" srcId="{4B333D53-BDD7-4CB3-ACDA-85B4F403A15B}" destId="{1124E976-639E-4A49-B116-6759C27EAE69}" srcOrd="0" destOrd="0" presId="urn:microsoft.com/office/officeart/2005/8/layout/hierarchy1"/>
    <dgm:cxn modelId="{988474D2-C0B2-4BB9-977C-3D7722DC397A}" type="presParOf" srcId="{4B333D53-BDD7-4CB3-ACDA-85B4F403A15B}" destId="{017E5D56-A986-40C1-8C26-56A52D67B37D}" srcOrd="1" destOrd="0" presId="urn:microsoft.com/office/officeart/2005/8/layout/hierarchy1"/>
    <dgm:cxn modelId="{F07AE0A8-8A21-472D-9D08-17B5A61AE7C7}" type="presParOf" srcId="{35D02C87-4B6C-4C4E-88DE-08D9AF4E3373}" destId="{F8C05617-9941-443B-9096-E369DB7E5EBF}" srcOrd="1" destOrd="0" presId="urn:microsoft.com/office/officeart/2005/8/layout/hierarchy1"/>
    <dgm:cxn modelId="{1ECCE076-1CAC-4C79-88B5-CF13F687108C}" type="presParOf" srcId="{9A8D7FB4-834F-4A8A-9E9C-E8BBA944F967}" destId="{F2ED8DF7-A220-4B4E-BBD9-71E452047FFB}" srcOrd="1" destOrd="0" presId="urn:microsoft.com/office/officeart/2005/8/layout/hierarchy1"/>
    <dgm:cxn modelId="{86F91A32-04AC-44CB-A65C-90F0C927E9B3}" type="presParOf" srcId="{F2ED8DF7-A220-4B4E-BBD9-71E452047FFB}" destId="{C54C6E5D-9E24-403F-990C-78A537985B05}" srcOrd="0" destOrd="0" presId="urn:microsoft.com/office/officeart/2005/8/layout/hierarchy1"/>
    <dgm:cxn modelId="{D2C13BCF-0927-4048-BEF8-D613FE1A6E72}" type="presParOf" srcId="{C54C6E5D-9E24-403F-990C-78A537985B05}" destId="{2FF6F04C-107A-4927-8400-CAF818CE56D9}" srcOrd="0" destOrd="0" presId="urn:microsoft.com/office/officeart/2005/8/layout/hierarchy1"/>
    <dgm:cxn modelId="{A6A8CF1F-BC5A-41D7-9C86-3BD45542DC84}" type="presParOf" srcId="{C54C6E5D-9E24-403F-990C-78A537985B05}" destId="{77D99C62-90B7-410E-9242-5BC824382561}" srcOrd="1" destOrd="0" presId="urn:microsoft.com/office/officeart/2005/8/layout/hierarchy1"/>
    <dgm:cxn modelId="{4682D525-CD4B-4A21-89DD-3B0E3E1CAB45}" type="presParOf" srcId="{F2ED8DF7-A220-4B4E-BBD9-71E452047FFB}" destId="{BD8F09E5-3125-4AFA-9CE0-D55C5890F756}" srcOrd="1" destOrd="0" presId="urn:microsoft.com/office/officeart/2005/8/layout/hierarchy1"/>
    <dgm:cxn modelId="{BC0366A8-E58D-41AB-91A0-EAF9295EFF61}" type="presParOf" srcId="{9A8D7FB4-834F-4A8A-9E9C-E8BBA944F967}" destId="{1F7879AD-3009-40CF-8AE4-FAD369D8BC48}" srcOrd="2" destOrd="0" presId="urn:microsoft.com/office/officeart/2005/8/layout/hierarchy1"/>
    <dgm:cxn modelId="{DF689370-7847-4830-A85E-BF35F97E9D1A}" type="presParOf" srcId="{1F7879AD-3009-40CF-8AE4-FAD369D8BC48}" destId="{FE844053-3F75-4C29-A473-DD169D75E7F1}" srcOrd="0" destOrd="0" presId="urn:microsoft.com/office/officeart/2005/8/layout/hierarchy1"/>
    <dgm:cxn modelId="{2F57433B-5BD0-45B1-A463-4BB4DD373DC7}" type="presParOf" srcId="{FE844053-3F75-4C29-A473-DD169D75E7F1}" destId="{9E741042-CD4D-4A3B-BFA7-5DEDD07FA386}" srcOrd="0" destOrd="0" presId="urn:microsoft.com/office/officeart/2005/8/layout/hierarchy1"/>
    <dgm:cxn modelId="{98E3661E-548D-4027-8D64-EC63A2F15445}" type="presParOf" srcId="{FE844053-3F75-4C29-A473-DD169D75E7F1}" destId="{6C7CEEAB-6C19-47EF-8213-0C4BEBD07309}" srcOrd="1" destOrd="0" presId="urn:microsoft.com/office/officeart/2005/8/layout/hierarchy1"/>
    <dgm:cxn modelId="{23754D15-B9F2-4D8F-A2F2-194A30D7D730}" type="presParOf" srcId="{1F7879AD-3009-40CF-8AE4-FAD369D8BC48}" destId="{6F78923F-A8FC-4FD7-8AFE-D256CB35BC54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0.xml><?xml version="1.0" encoding="utf-8"?>
<dgm:dataModel xmlns:dgm="http://schemas.openxmlformats.org/drawingml/2006/diagram" xmlns:a="http://schemas.openxmlformats.org/drawingml/2006/main">
  <dgm:ptLst>
    <dgm:pt modelId="{715235A4-DBCB-4404-9ADC-9B587F3F8B62}" type="doc">
      <dgm:prSet loTypeId="urn:microsoft.com/office/officeart/2005/8/layout/list1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544FB7B0-CE9F-4A5A-8411-ECFDACD0EEF9}">
      <dgm:prSet/>
      <dgm:spPr/>
      <dgm:t>
        <a:bodyPr/>
        <a:lstStyle/>
        <a:p>
          <a:r>
            <a:rPr lang="en-US" dirty="0"/>
            <a:t>How much of your income is going towards debt? </a:t>
          </a:r>
        </a:p>
      </dgm:t>
    </dgm:pt>
    <dgm:pt modelId="{496D5208-5E77-43C2-B727-6CA3723D0471}" type="parTrans" cxnId="{E84A374E-EBA8-42DD-98F3-D03F7EDBA619}">
      <dgm:prSet/>
      <dgm:spPr/>
      <dgm:t>
        <a:bodyPr/>
        <a:lstStyle/>
        <a:p>
          <a:endParaRPr lang="en-US"/>
        </a:p>
      </dgm:t>
    </dgm:pt>
    <dgm:pt modelId="{998EBE1D-DA1D-4C29-AB95-993AAD9B9C04}" type="sibTrans" cxnId="{E84A374E-EBA8-42DD-98F3-D03F7EDBA619}">
      <dgm:prSet/>
      <dgm:spPr/>
      <dgm:t>
        <a:bodyPr/>
        <a:lstStyle/>
        <a:p>
          <a:endParaRPr lang="en-US"/>
        </a:p>
      </dgm:t>
    </dgm:pt>
    <dgm:pt modelId="{35B38DE4-BE7F-4354-B12E-8C83F89738FD}">
      <dgm:prSet/>
      <dgm:spPr>
        <a:blipFill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r>
            <a:rPr lang="en-US">
              <a:noFill/>
            </a:rPr>
            <a:t> </a:t>
          </a:r>
        </a:p>
      </dgm:t>
    </dgm:pt>
    <dgm:pt modelId="{8BFE6CD4-24E8-4185-85E4-CBD74D222E3F}" type="parTrans" cxnId="{1E07335F-121F-4FA5-8828-40D25329A7D1}">
      <dgm:prSet/>
      <dgm:spPr/>
      <dgm:t>
        <a:bodyPr/>
        <a:lstStyle/>
        <a:p>
          <a:endParaRPr lang="en-US"/>
        </a:p>
      </dgm:t>
    </dgm:pt>
    <dgm:pt modelId="{3CD0F27A-E682-40ED-BB98-B148490EAD23}" type="sibTrans" cxnId="{1E07335F-121F-4FA5-8828-40D25329A7D1}">
      <dgm:prSet/>
      <dgm:spPr/>
      <dgm:t>
        <a:bodyPr/>
        <a:lstStyle/>
        <a:p>
          <a:endParaRPr lang="en-US"/>
        </a:p>
      </dgm:t>
    </dgm:pt>
    <dgm:pt modelId="{30F06896-E122-46FD-9400-EB361B7F3609}">
      <dgm:prSet/>
      <dgm:spPr/>
      <dgm:t>
        <a:bodyPr/>
        <a:lstStyle/>
        <a:p>
          <a:r>
            <a:rPr lang="en-US"/>
            <a:t>Should not exceed 36%</a:t>
          </a:r>
        </a:p>
      </dgm:t>
    </dgm:pt>
    <dgm:pt modelId="{00290B4D-E848-467A-8D08-59688D63F1E2}" type="parTrans" cxnId="{D8154D2B-38C3-4DA4-B0DA-301A9CFFCC58}">
      <dgm:prSet/>
      <dgm:spPr/>
      <dgm:t>
        <a:bodyPr/>
        <a:lstStyle/>
        <a:p>
          <a:endParaRPr lang="en-US"/>
        </a:p>
      </dgm:t>
    </dgm:pt>
    <dgm:pt modelId="{C1EBB743-E314-4076-951F-F786BBF31A97}" type="sibTrans" cxnId="{D8154D2B-38C3-4DA4-B0DA-301A9CFFCC58}">
      <dgm:prSet/>
      <dgm:spPr/>
      <dgm:t>
        <a:bodyPr/>
        <a:lstStyle/>
        <a:p>
          <a:endParaRPr lang="en-US"/>
        </a:p>
      </dgm:t>
    </dgm:pt>
    <dgm:pt modelId="{E2C95334-A996-4BEA-B592-2D461D1F5E54}">
      <dgm:prSet/>
      <dgm:spPr/>
      <dgm:t>
        <a:bodyPr/>
        <a:lstStyle/>
        <a:p>
          <a:r>
            <a:rPr lang="en-US"/>
            <a:t>Lenders look at this</a:t>
          </a:r>
        </a:p>
      </dgm:t>
    </dgm:pt>
    <dgm:pt modelId="{55BB88C8-BCD5-4863-8F3F-5C697F2BF00B}" type="parTrans" cxnId="{D45C8F2E-D905-4FA8-8619-8E23C3FEFC5A}">
      <dgm:prSet/>
      <dgm:spPr/>
      <dgm:t>
        <a:bodyPr/>
        <a:lstStyle/>
        <a:p>
          <a:endParaRPr lang="en-US"/>
        </a:p>
      </dgm:t>
    </dgm:pt>
    <dgm:pt modelId="{F5F07EDD-4BC7-470E-89B8-C59F4B2A4EE2}" type="sibTrans" cxnId="{D45C8F2E-D905-4FA8-8619-8E23C3FEFC5A}">
      <dgm:prSet/>
      <dgm:spPr/>
      <dgm:t>
        <a:bodyPr/>
        <a:lstStyle/>
        <a:p>
          <a:endParaRPr lang="en-US"/>
        </a:p>
      </dgm:t>
    </dgm:pt>
    <dgm:pt modelId="{623C6504-DC7A-4D89-A2BF-01F3087716A3}">
      <dgm:prSet/>
      <dgm:spPr/>
      <dgm:t>
        <a:bodyPr/>
        <a:lstStyle/>
        <a:p>
          <a:r>
            <a:rPr lang="en-US" dirty="0"/>
            <a:t>The lower your debt-to-income ratio, the better chances of obtaining a mortgage </a:t>
          </a:r>
        </a:p>
      </dgm:t>
    </dgm:pt>
    <dgm:pt modelId="{A7D094D1-E66F-4CD6-984D-A68FC66EBD62}" type="parTrans" cxnId="{0121E29A-B807-48E7-98BD-F48EA113AC31}">
      <dgm:prSet/>
      <dgm:spPr/>
      <dgm:t>
        <a:bodyPr/>
        <a:lstStyle/>
        <a:p>
          <a:endParaRPr lang="en-US"/>
        </a:p>
      </dgm:t>
    </dgm:pt>
    <dgm:pt modelId="{FC1133D5-6F0F-495F-ADF7-039ACE11DFCF}" type="sibTrans" cxnId="{0121E29A-B807-48E7-98BD-F48EA113AC31}">
      <dgm:prSet/>
      <dgm:spPr/>
      <dgm:t>
        <a:bodyPr/>
        <a:lstStyle/>
        <a:p>
          <a:endParaRPr lang="en-US"/>
        </a:p>
      </dgm:t>
    </dgm:pt>
    <dgm:pt modelId="{0DB7D47F-79BF-4FB2-BD6F-84BEFDAD1844}">
      <dgm:prSet/>
      <dgm:spPr/>
      <dgm:t>
        <a:bodyPr/>
        <a:lstStyle/>
        <a:p>
          <a:r>
            <a:rPr lang="en-US"/>
            <a:t>Example: </a:t>
          </a:r>
        </a:p>
      </dgm:t>
    </dgm:pt>
    <dgm:pt modelId="{ADFEDD46-4082-415A-A13D-E9633B5E5BCE}" type="parTrans" cxnId="{B9BF0F87-4D07-49BE-A28A-5C824695F1B3}">
      <dgm:prSet/>
      <dgm:spPr/>
      <dgm:t>
        <a:bodyPr/>
        <a:lstStyle/>
        <a:p>
          <a:endParaRPr lang="en-US"/>
        </a:p>
      </dgm:t>
    </dgm:pt>
    <dgm:pt modelId="{AE2B6035-B507-4843-99CB-EECD55EF3995}" type="sibTrans" cxnId="{B9BF0F87-4D07-49BE-A28A-5C824695F1B3}">
      <dgm:prSet/>
      <dgm:spPr/>
      <dgm:t>
        <a:bodyPr/>
        <a:lstStyle/>
        <a:p>
          <a:endParaRPr lang="en-US"/>
        </a:p>
      </dgm:t>
    </dgm:pt>
    <dgm:pt modelId="{302DC543-A07B-40BF-AD91-F9BEDFB08D77}">
      <dgm:prSet/>
      <dgm:spPr/>
      <dgm:t>
        <a:bodyPr/>
        <a:lstStyle/>
        <a:p>
          <a:r>
            <a:rPr lang="en-US" dirty="0"/>
            <a:t>John and Cara have a combined household income of $6000 gross.  Their total consumer debts is $2500, including their mortgage.  What is their debt-to-income ratio? </a:t>
          </a:r>
        </a:p>
      </dgm:t>
    </dgm:pt>
    <dgm:pt modelId="{3AABE2E4-8065-4FF2-9F44-8B3DE6F3953F}" type="parTrans" cxnId="{EAFCD41A-BC33-4F87-9D64-9E4EFBFF7B89}">
      <dgm:prSet/>
      <dgm:spPr/>
      <dgm:t>
        <a:bodyPr/>
        <a:lstStyle/>
        <a:p>
          <a:endParaRPr lang="en-US"/>
        </a:p>
      </dgm:t>
    </dgm:pt>
    <dgm:pt modelId="{3E1B9BD2-F669-40CD-8D95-ABED26A17B83}" type="sibTrans" cxnId="{EAFCD41A-BC33-4F87-9D64-9E4EFBFF7B89}">
      <dgm:prSet/>
      <dgm:spPr/>
      <dgm:t>
        <a:bodyPr/>
        <a:lstStyle/>
        <a:p>
          <a:endParaRPr lang="en-US"/>
        </a:p>
      </dgm:t>
    </dgm:pt>
    <dgm:pt modelId="{BA9D9691-9782-44CE-8031-EE2592B21BF1}">
      <dgm:prSet/>
      <dgm:spPr/>
      <dgm:t>
        <a:bodyPr/>
        <a:lstStyle/>
        <a:p>
          <a:r>
            <a:rPr lang="en-US" dirty="0"/>
            <a:t>42%</a:t>
          </a:r>
        </a:p>
      </dgm:t>
    </dgm:pt>
    <dgm:pt modelId="{DB9CEE10-DBF3-4621-B1CB-F9642AFF8609}" type="parTrans" cxnId="{82420729-8EA3-4722-A171-44074BB7F5EC}">
      <dgm:prSet/>
      <dgm:spPr/>
      <dgm:t>
        <a:bodyPr/>
        <a:lstStyle/>
        <a:p>
          <a:endParaRPr lang="en-US"/>
        </a:p>
      </dgm:t>
    </dgm:pt>
    <dgm:pt modelId="{2190E51C-12D9-4BC1-9C8E-02D79594BF14}" type="sibTrans" cxnId="{82420729-8EA3-4722-A171-44074BB7F5EC}">
      <dgm:prSet/>
      <dgm:spPr/>
      <dgm:t>
        <a:bodyPr/>
        <a:lstStyle/>
        <a:p>
          <a:endParaRPr lang="en-US"/>
        </a:p>
      </dgm:t>
    </dgm:pt>
    <dgm:pt modelId="{10CE9008-3004-4D53-BA2A-1AA1F353CD59}">
      <dgm:prSet/>
      <dgm:spPr/>
      <dgm:t>
        <a:bodyPr/>
        <a:lstStyle/>
        <a:p>
          <a:r>
            <a:rPr lang="en-US" dirty="0"/>
            <a:t>Is that too high? </a:t>
          </a:r>
        </a:p>
      </dgm:t>
    </dgm:pt>
    <dgm:pt modelId="{B11A0999-FF14-4D62-A6A9-9FE7C1298B77}" type="parTrans" cxnId="{94E7EA01-66BE-4A0C-9D88-2C16BC997081}">
      <dgm:prSet/>
      <dgm:spPr/>
      <dgm:t>
        <a:bodyPr/>
        <a:lstStyle/>
        <a:p>
          <a:endParaRPr lang="en-US"/>
        </a:p>
      </dgm:t>
    </dgm:pt>
    <dgm:pt modelId="{09E50150-CC40-42A6-8A12-69BDC472B540}" type="sibTrans" cxnId="{94E7EA01-66BE-4A0C-9D88-2C16BC997081}">
      <dgm:prSet/>
      <dgm:spPr/>
      <dgm:t>
        <a:bodyPr/>
        <a:lstStyle/>
        <a:p>
          <a:endParaRPr lang="en-US"/>
        </a:p>
      </dgm:t>
    </dgm:pt>
    <dgm:pt modelId="{CC0F0885-432B-4C01-9545-2597DB9488A1}" type="pres">
      <dgm:prSet presAssocID="{715235A4-DBCB-4404-9ADC-9B587F3F8B62}" presName="linear" presStyleCnt="0">
        <dgm:presLayoutVars>
          <dgm:dir/>
          <dgm:animLvl val="lvl"/>
          <dgm:resizeHandles val="exact"/>
        </dgm:presLayoutVars>
      </dgm:prSet>
      <dgm:spPr/>
    </dgm:pt>
    <dgm:pt modelId="{097969F8-C82E-47C8-B770-224776F865B1}" type="pres">
      <dgm:prSet presAssocID="{544FB7B0-CE9F-4A5A-8411-ECFDACD0EEF9}" presName="parentLin" presStyleCnt="0"/>
      <dgm:spPr/>
    </dgm:pt>
    <dgm:pt modelId="{157091DD-2119-4DBF-B42D-93AF2FEB9124}" type="pres">
      <dgm:prSet presAssocID="{544FB7B0-CE9F-4A5A-8411-ECFDACD0EEF9}" presName="parentLeftMargin" presStyleLbl="node1" presStyleIdx="0" presStyleCnt="4"/>
      <dgm:spPr/>
    </dgm:pt>
    <dgm:pt modelId="{43C85B2C-4AF8-4B79-A3B5-F7D15EFE9120}" type="pres">
      <dgm:prSet presAssocID="{544FB7B0-CE9F-4A5A-8411-ECFDACD0EEF9}" presName="parentText" presStyleLbl="node1" presStyleIdx="0" presStyleCnt="4">
        <dgm:presLayoutVars>
          <dgm:chMax val="0"/>
          <dgm:bulletEnabled val="1"/>
        </dgm:presLayoutVars>
      </dgm:prSet>
      <dgm:spPr/>
    </dgm:pt>
    <dgm:pt modelId="{F3D00AFA-75D2-40BC-98D7-F7D09F4FEB04}" type="pres">
      <dgm:prSet presAssocID="{544FB7B0-CE9F-4A5A-8411-ECFDACD0EEF9}" presName="negativeSpace" presStyleCnt="0"/>
      <dgm:spPr/>
    </dgm:pt>
    <dgm:pt modelId="{0129F15F-47DA-4C06-8C02-AED7185993E4}" type="pres">
      <dgm:prSet presAssocID="{544FB7B0-CE9F-4A5A-8411-ECFDACD0EEF9}" presName="childText" presStyleLbl="conFgAcc1" presStyleIdx="0" presStyleCnt="4">
        <dgm:presLayoutVars>
          <dgm:bulletEnabled val="1"/>
        </dgm:presLayoutVars>
      </dgm:prSet>
      <dgm:spPr/>
    </dgm:pt>
    <dgm:pt modelId="{7A80BE48-0682-46AB-A3A2-C2124F838A80}" type="pres">
      <dgm:prSet presAssocID="{998EBE1D-DA1D-4C29-AB95-993AAD9B9C04}" presName="spaceBetweenRectangles" presStyleCnt="0"/>
      <dgm:spPr/>
    </dgm:pt>
    <dgm:pt modelId="{AB5F63B0-2C23-41F6-AD02-0CE19E24B7D8}" type="pres">
      <dgm:prSet presAssocID="{35B38DE4-BE7F-4354-B12E-8C83F89738FD}" presName="parentLin" presStyleCnt="0"/>
      <dgm:spPr/>
    </dgm:pt>
    <dgm:pt modelId="{7FA24050-8EA2-46D4-87A1-E7B8EDB2BE00}" type="pres">
      <dgm:prSet presAssocID="{35B38DE4-BE7F-4354-B12E-8C83F89738FD}" presName="parentLeftMargin" presStyleLbl="node1" presStyleIdx="0" presStyleCnt="4"/>
      <dgm:spPr/>
    </dgm:pt>
    <dgm:pt modelId="{5A9FC7F5-AF56-4E70-9D1C-1456242DF5CE}" type="pres">
      <dgm:prSet presAssocID="{35B38DE4-BE7F-4354-B12E-8C83F89738FD}" presName="parentText" presStyleLbl="node1" presStyleIdx="1" presStyleCnt="4">
        <dgm:presLayoutVars>
          <dgm:chMax val="0"/>
          <dgm:bulletEnabled val="1"/>
        </dgm:presLayoutVars>
      </dgm:prSet>
      <dgm:spPr/>
    </dgm:pt>
    <dgm:pt modelId="{9314B6FE-AF27-46AB-A5AF-9ABC9485B3AD}" type="pres">
      <dgm:prSet presAssocID="{35B38DE4-BE7F-4354-B12E-8C83F89738FD}" presName="negativeSpace" presStyleCnt="0"/>
      <dgm:spPr/>
    </dgm:pt>
    <dgm:pt modelId="{C19E89ED-1CB5-402E-ADDC-43282F371552}" type="pres">
      <dgm:prSet presAssocID="{35B38DE4-BE7F-4354-B12E-8C83F89738FD}" presName="childText" presStyleLbl="conFgAcc1" presStyleIdx="1" presStyleCnt="4">
        <dgm:presLayoutVars>
          <dgm:bulletEnabled val="1"/>
        </dgm:presLayoutVars>
      </dgm:prSet>
      <dgm:spPr/>
    </dgm:pt>
    <dgm:pt modelId="{EE93440B-B407-4607-A4DA-ECEF32FF9016}" type="pres">
      <dgm:prSet presAssocID="{3CD0F27A-E682-40ED-BB98-B148490EAD23}" presName="spaceBetweenRectangles" presStyleCnt="0"/>
      <dgm:spPr/>
    </dgm:pt>
    <dgm:pt modelId="{B66DACD8-0F5A-4EF3-BEED-C14639415D4D}" type="pres">
      <dgm:prSet presAssocID="{30F06896-E122-46FD-9400-EB361B7F3609}" presName="parentLin" presStyleCnt="0"/>
      <dgm:spPr/>
    </dgm:pt>
    <dgm:pt modelId="{11717725-027F-4697-B017-8F72391E1634}" type="pres">
      <dgm:prSet presAssocID="{30F06896-E122-46FD-9400-EB361B7F3609}" presName="parentLeftMargin" presStyleLbl="node1" presStyleIdx="1" presStyleCnt="4"/>
      <dgm:spPr/>
    </dgm:pt>
    <dgm:pt modelId="{1A5B7354-D95B-4140-B4C8-71155B5CF6EB}" type="pres">
      <dgm:prSet presAssocID="{30F06896-E122-46FD-9400-EB361B7F3609}" presName="parentText" presStyleLbl="node1" presStyleIdx="2" presStyleCnt="4">
        <dgm:presLayoutVars>
          <dgm:chMax val="0"/>
          <dgm:bulletEnabled val="1"/>
        </dgm:presLayoutVars>
      </dgm:prSet>
      <dgm:spPr/>
    </dgm:pt>
    <dgm:pt modelId="{99D20BD3-B506-4FE0-9BFB-E60E7454B988}" type="pres">
      <dgm:prSet presAssocID="{30F06896-E122-46FD-9400-EB361B7F3609}" presName="negativeSpace" presStyleCnt="0"/>
      <dgm:spPr/>
    </dgm:pt>
    <dgm:pt modelId="{30745024-8796-4E3B-93E2-6E774B527311}" type="pres">
      <dgm:prSet presAssocID="{30F06896-E122-46FD-9400-EB361B7F3609}" presName="childText" presStyleLbl="conFgAcc1" presStyleIdx="2" presStyleCnt="4">
        <dgm:presLayoutVars>
          <dgm:bulletEnabled val="1"/>
        </dgm:presLayoutVars>
      </dgm:prSet>
      <dgm:spPr/>
    </dgm:pt>
    <dgm:pt modelId="{ADA4F3B6-39F6-4AAB-B14A-514ED21E7838}" type="pres">
      <dgm:prSet presAssocID="{C1EBB743-E314-4076-951F-F786BBF31A97}" presName="spaceBetweenRectangles" presStyleCnt="0"/>
      <dgm:spPr/>
    </dgm:pt>
    <dgm:pt modelId="{B38C5C38-A1BB-4781-B8F9-919A836E4923}" type="pres">
      <dgm:prSet presAssocID="{0DB7D47F-79BF-4FB2-BD6F-84BEFDAD1844}" presName="parentLin" presStyleCnt="0"/>
      <dgm:spPr/>
    </dgm:pt>
    <dgm:pt modelId="{01A59679-415D-437F-98E0-97F384426A2A}" type="pres">
      <dgm:prSet presAssocID="{0DB7D47F-79BF-4FB2-BD6F-84BEFDAD1844}" presName="parentLeftMargin" presStyleLbl="node1" presStyleIdx="2" presStyleCnt="4"/>
      <dgm:spPr/>
    </dgm:pt>
    <dgm:pt modelId="{501BE3D2-C065-4807-B1CF-30CCABB1E21C}" type="pres">
      <dgm:prSet presAssocID="{0DB7D47F-79BF-4FB2-BD6F-84BEFDAD1844}" presName="parentText" presStyleLbl="node1" presStyleIdx="3" presStyleCnt="4">
        <dgm:presLayoutVars>
          <dgm:chMax val="0"/>
          <dgm:bulletEnabled val="1"/>
        </dgm:presLayoutVars>
      </dgm:prSet>
      <dgm:spPr/>
    </dgm:pt>
    <dgm:pt modelId="{AF87ABE5-2718-4199-B3A7-F655403B52B9}" type="pres">
      <dgm:prSet presAssocID="{0DB7D47F-79BF-4FB2-BD6F-84BEFDAD1844}" presName="negativeSpace" presStyleCnt="0"/>
      <dgm:spPr/>
    </dgm:pt>
    <dgm:pt modelId="{708D6E04-5F0B-4DA1-98E0-6C3915D0A3DF}" type="pres">
      <dgm:prSet presAssocID="{0DB7D47F-79BF-4FB2-BD6F-84BEFDAD1844}" presName="childText" presStyleLbl="conFgAcc1" presStyleIdx="3" presStyleCnt="4">
        <dgm:presLayoutVars>
          <dgm:bulletEnabled val="1"/>
        </dgm:presLayoutVars>
      </dgm:prSet>
      <dgm:spPr/>
    </dgm:pt>
  </dgm:ptLst>
  <dgm:cxnLst>
    <dgm:cxn modelId="{E138B401-0F63-4A9F-8C64-B0BA649E6D85}" type="presOf" srcId="{30F06896-E122-46FD-9400-EB361B7F3609}" destId="{11717725-027F-4697-B017-8F72391E1634}" srcOrd="0" destOrd="0" presId="urn:microsoft.com/office/officeart/2005/8/layout/list1"/>
    <dgm:cxn modelId="{94E7EA01-66BE-4A0C-9D88-2C16BC997081}" srcId="{302DC543-A07B-40BF-AD91-F9BEDFB08D77}" destId="{10CE9008-3004-4D53-BA2A-1AA1F353CD59}" srcOrd="1" destOrd="0" parTransId="{B11A0999-FF14-4D62-A6A9-9FE7C1298B77}" sibTransId="{09E50150-CC40-42A6-8A12-69BDC472B540}"/>
    <dgm:cxn modelId="{6707F00F-2309-4660-B2E8-42A7BEE798A6}" type="presOf" srcId="{10CE9008-3004-4D53-BA2A-1AA1F353CD59}" destId="{708D6E04-5F0B-4DA1-98E0-6C3915D0A3DF}" srcOrd="0" destOrd="2" presId="urn:microsoft.com/office/officeart/2005/8/layout/list1"/>
    <dgm:cxn modelId="{F76EC513-E104-4AB4-BF45-ED5EE0401857}" type="presOf" srcId="{BA9D9691-9782-44CE-8031-EE2592B21BF1}" destId="{708D6E04-5F0B-4DA1-98E0-6C3915D0A3DF}" srcOrd="0" destOrd="1" presId="urn:microsoft.com/office/officeart/2005/8/layout/list1"/>
    <dgm:cxn modelId="{52EBCC13-8856-4856-9851-C800D5DB0340}" type="presOf" srcId="{E2C95334-A996-4BEA-B592-2D461D1F5E54}" destId="{30745024-8796-4E3B-93E2-6E774B527311}" srcOrd="0" destOrd="0" presId="urn:microsoft.com/office/officeart/2005/8/layout/list1"/>
    <dgm:cxn modelId="{A8003716-F8B8-4E7C-B9A9-EC8589869A6F}" type="presOf" srcId="{544FB7B0-CE9F-4A5A-8411-ECFDACD0EEF9}" destId="{43C85B2C-4AF8-4B79-A3B5-F7D15EFE9120}" srcOrd="1" destOrd="0" presId="urn:microsoft.com/office/officeart/2005/8/layout/list1"/>
    <dgm:cxn modelId="{EAFCD41A-BC33-4F87-9D64-9E4EFBFF7B89}" srcId="{0DB7D47F-79BF-4FB2-BD6F-84BEFDAD1844}" destId="{302DC543-A07B-40BF-AD91-F9BEDFB08D77}" srcOrd="0" destOrd="0" parTransId="{3AABE2E4-8065-4FF2-9F44-8B3DE6F3953F}" sibTransId="{3E1B9BD2-F669-40CD-8D95-ABED26A17B83}"/>
    <dgm:cxn modelId="{D476DB1D-A5DE-45A6-97CD-5B2A312D4A29}" type="presOf" srcId="{30F06896-E122-46FD-9400-EB361B7F3609}" destId="{1A5B7354-D95B-4140-B4C8-71155B5CF6EB}" srcOrd="1" destOrd="0" presId="urn:microsoft.com/office/officeart/2005/8/layout/list1"/>
    <dgm:cxn modelId="{82420729-8EA3-4722-A171-44074BB7F5EC}" srcId="{302DC543-A07B-40BF-AD91-F9BEDFB08D77}" destId="{BA9D9691-9782-44CE-8031-EE2592B21BF1}" srcOrd="0" destOrd="0" parTransId="{DB9CEE10-DBF3-4621-B1CB-F9642AFF8609}" sibTransId="{2190E51C-12D9-4BC1-9C8E-02D79594BF14}"/>
    <dgm:cxn modelId="{D8154D2B-38C3-4DA4-B0DA-301A9CFFCC58}" srcId="{715235A4-DBCB-4404-9ADC-9B587F3F8B62}" destId="{30F06896-E122-46FD-9400-EB361B7F3609}" srcOrd="2" destOrd="0" parTransId="{00290B4D-E848-467A-8D08-59688D63F1E2}" sibTransId="{C1EBB743-E314-4076-951F-F786BBF31A97}"/>
    <dgm:cxn modelId="{D45C8F2E-D905-4FA8-8619-8E23C3FEFC5A}" srcId="{30F06896-E122-46FD-9400-EB361B7F3609}" destId="{E2C95334-A996-4BEA-B592-2D461D1F5E54}" srcOrd="0" destOrd="0" parTransId="{55BB88C8-BCD5-4863-8F3F-5C697F2BF00B}" sibTransId="{F5F07EDD-4BC7-470E-89B8-C59F4B2A4EE2}"/>
    <dgm:cxn modelId="{1E07335F-121F-4FA5-8828-40D25329A7D1}" srcId="{715235A4-DBCB-4404-9ADC-9B587F3F8B62}" destId="{35B38DE4-BE7F-4354-B12E-8C83F89738FD}" srcOrd="1" destOrd="0" parTransId="{8BFE6CD4-24E8-4185-85E4-CBD74D222E3F}" sibTransId="{3CD0F27A-E682-40ED-BB98-B148490EAD23}"/>
    <dgm:cxn modelId="{28631549-7D72-496D-8DFF-97DB37A766ED}" type="presOf" srcId="{302DC543-A07B-40BF-AD91-F9BEDFB08D77}" destId="{708D6E04-5F0B-4DA1-98E0-6C3915D0A3DF}" srcOrd="0" destOrd="0" presId="urn:microsoft.com/office/officeart/2005/8/layout/list1"/>
    <dgm:cxn modelId="{E84A374E-EBA8-42DD-98F3-D03F7EDBA619}" srcId="{715235A4-DBCB-4404-9ADC-9B587F3F8B62}" destId="{544FB7B0-CE9F-4A5A-8411-ECFDACD0EEF9}" srcOrd="0" destOrd="0" parTransId="{496D5208-5E77-43C2-B727-6CA3723D0471}" sibTransId="{998EBE1D-DA1D-4C29-AB95-993AAD9B9C04}"/>
    <dgm:cxn modelId="{9220D36E-F454-4019-A89C-FAF3E96BD69B}" type="presOf" srcId="{35B38DE4-BE7F-4354-B12E-8C83F89738FD}" destId="{5A9FC7F5-AF56-4E70-9D1C-1456242DF5CE}" srcOrd="1" destOrd="0" presId="urn:microsoft.com/office/officeart/2005/8/layout/list1"/>
    <dgm:cxn modelId="{D849EA79-9AEB-425D-B237-73FC43F3B5D5}" type="presOf" srcId="{544FB7B0-CE9F-4A5A-8411-ECFDACD0EEF9}" destId="{157091DD-2119-4DBF-B42D-93AF2FEB9124}" srcOrd="0" destOrd="0" presId="urn:microsoft.com/office/officeart/2005/8/layout/list1"/>
    <dgm:cxn modelId="{B9BF0F87-4D07-49BE-A28A-5C824695F1B3}" srcId="{715235A4-DBCB-4404-9ADC-9B587F3F8B62}" destId="{0DB7D47F-79BF-4FB2-BD6F-84BEFDAD1844}" srcOrd="3" destOrd="0" parTransId="{ADFEDD46-4082-415A-A13D-E9633B5E5BCE}" sibTransId="{AE2B6035-B507-4843-99CB-EECD55EF3995}"/>
    <dgm:cxn modelId="{5E713B8A-DAB6-46F9-B6EE-A79FD59C767D}" type="presOf" srcId="{35B38DE4-BE7F-4354-B12E-8C83F89738FD}" destId="{7FA24050-8EA2-46D4-87A1-E7B8EDB2BE00}" srcOrd="0" destOrd="0" presId="urn:microsoft.com/office/officeart/2005/8/layout/list1"/>
    <dgm:cxn modelId="{0121E29A-B807-48E7-98BD-F48EA113AC31}" srcId="{30F06896-E122-46FD-9400-EB361B7F3609}" destId="{623C6504-DC7A-4D89-A2BF-01F3087716A3}" srcOrd="1" destOrd="0" parTransId="{A7D094D1-E66F-4CD6-984D-A68FC66EBD62}" sibTransId="{FC1133D5-6F0F-495F-ADF7-039ACE11DFCF}"/>
    <dgm:cxn modelId="{A7DD9FB2-8855-440F-9391-5ED86573F0E9}" type="presOf" srcId="{0DB7D47F-79BF-4FB2-BD6F-84BEFDAD1844}" destId="{01A59679-415D-437F-98E0-97F384426A2A}" srcOrd="0" destOrd="0" presId="urn:microsoft.com/office/officeart/2005/8/layout/list1"/>
    <dgm:cxn modelId="{D8387CC8-F7CC-4E3E-9794-DFAE37FEBF28}" type="presOf" srcId="{715235A4-DBCB-4404-9ADC-9B587F3F8B62}" destId="{CC0F0885-432B-4C01-9545-2597DB9488A1}" srcOrd="0" destOrd="0" presId="urn:microsoft.com/office/officeart/2005/8/layout/list1"/>
    <dgm:cxn modelId="{767F18E6-C978-4456-8E16-A0F61F2A8E1D}" type="presOf" srcId="{0DB7D47F-79BF-4FB2-BD6F-84BEFDAD1844}" destId="{501BE3D2-C065-4807-B1CF-30CCABB1E21C}" srcOrd="1" destOrd="0" presId="urn:microsoft.com/office/officeart/2005/8/layout/list1"/>
    <dgm:cxn modelId="{EC6135F2-0624-4568-A4C1-DA7509095F1D}" type="presOf" srcId="{623C6504-DC7A-4D89-A2BF-01F3087716A3}" destId="{30745024-8796-4E3B-93E2-6E774B527311}" srcOrd="0" destOrd="1" presId="urn:microsoft.com/office/officeart/2005/8/layout/list1"/>
    <dgm:cxn modelId="{4E89C086-73C8-48A2-974D-A44E81BBED1D}" type="presParOf" srcId="{CC0F0885-432B-4C01-9545-2597DB9488A1}" destId="{097969F8-C82E-47C8-B770-224776F865B1}" srcOrd="0" destOrd="0" presId="urn:microsoft.com/office/officeart/2005/8/layout/list1"/>
    <dgm:cxn modelId="{C61F1D5C-D0E5-4488-8133-930397A167EC}" type="presParOf" srcId="{097969F8-C82E-47C8-B770-224776F865B1}" destId="{157091DD-2119-4DBF-B42D-93AF2FEB9124}" srcOrd="0" destOrd="0" presId="urn:microsoft.com/office/officeart/2005/8/layout/list1"/>
    <dgm:cxn modelId="{DC7B8E68-52E8-4B9F-871B-01FFB32DA514}" type="presParOf" srcId="{097969F8-C82E-47C8-B770-224776F865B1}" destId="{43C85B2C-4AF8-4B79-A3B5-F7D15EFE9120}" srcOrd="1" destOrd="0" presId="urn:microsoft.com/office/officeart/2005/8/layout/list1"/>
    <dgm:cxn modelId="{6048AC51-316D-478B-A3BC-130DF52ED946}" type="presParOf" srcId="{CC0F0885-432B-4C01-9545-2597DB9488A1}" destId="{F3D00AFA-75D2-40BC-98D7-F7D09F4FEB04}" srcOrd="1" destOrd="0" presId="urn:microsoft.com/office/officeart/2005/8/layout/list1"/>
    <dgm:cxn modelId="{A40741CD-D026-40C9-AB5B-46D37AA702B4}" type="presParOf" srcId="{CC0F0885-432B-4C01-9545-2597DB9488A1}" destId="{0129F15F-47DA-4C06-8C02-AED7185993E4}" srcOrd="2" destOrd="0" presId="urn:microsoft.com/office/officeart/2005/8/layout/list1"/>
    <dgm:cxn modelId="{58FA484F-1A2D-4DD5-BA4F-E495D4D3FE2B}" type="presParOf" srcId="{CC0F0885-432B-4C01-9545-2597DB9488A1}" destId="{7A80BE48-0682-46AB-A3A2-C2124F838A80}" srcOrd="3" destOrd="0" presId="urn:microsoft.com/office/officeart/2005/8/layout/list1"/>
    <dgm:cxn modelId="{B4A3AD6A-1EE2-4E0D-BF60-7B04D6AC69C1}" type="presParOf" srcId="{CC0F0885-432B-4C01-9545-2597DB9488A1}" destId="{AB5F63B0-2C23-41F6-AD02-0CE19E24B7D8}" srcOrd="4" destOrd="0" presId="urn:microsoft.com/office/officeart/2005/8/layout/list1"/>
    <dgm:cxn modelId="{52E83172-1DA4-4CB0-940F-23FEA84E9FD8}" type="presParOf" srcId="{AB5F63B0-2C23-41F6-AD02-0CE19E24B7D8}" destId="{7FA24050-8EA2-46D4-87A1-E7B8EDB2BE00}" srcOrd="0" destOrd="0" presId="urn:microsoft.com/office/officeart/2005/8/layout/list1"/>
    <dgm:cxn modelId="{34AA831D-F3BF-4D32-B968-A63142DCBE64}" type="presParOf" srcId="{AB5F63B0-2C23-41F6-AD02-0CE19E24B7D8}" destId="{5A9FC7F5-AF56-4E70-9D1C-1456242DF5CE}" srcOrd="1" destOrd="0" presId="urn:microsoft.com/office/officeart/2005/8/layout/list1"/>
    <dgm:cxn modelId="{F9644DDA-55F6-4837-8C80-0F7552CF4FFA}" type="presParOf" srcId="{CC0F0885-432B-4C01-9545-2597DB9488A1}" destId="{9314B6FE-AF27-46AB-A5AF-9ABC9485B3AD}" srcOrd="5" destOrd="0" presId="urn:microsoft.com/office/officeart/2005/8/layout/list1"/>
    <dgm:cxn modelId="{AC1802FF-3EEF-4198-AB6A-577698CDF216}" type="presParOf" srcId="{CC0F0885-432B-4C01-9545-2597DB9488A1}" destId="{C19E89ED-1CB5-402E-ADDC-43282F371552}" srcOrd="6" destOrd="0" presId="urn:microsoft.com/office/officeart/2005/8/layout/list1"/>
    <dgm:cxn modelId="{78796B13-93CC-43CC-A35D-5989173E10CE}" type="presParOf" srcId="{CC0F0885-432B-4C01-9545-2597DB9488A1}" destId="{EE93440B-B407-4607-A4DA-ECEF32FF9016}" srcOrd="7" destOrd="0" presId="urn:microsoft.com/office/officeart/2005/8/layout/list1"/>
    <dgm:cxn modelId="{5B8F9D48-5F92-45D5-AF7B-64BFC22FEEE8}" type="presParOf" srcId="{CC0F0885-432B-4C01-9545-2597DB9488A1}" destId="{B66DACD8-0F5A-4EF3-BEED-C14639415D4D}" srcOrd="8" destOrd="0" presId="urn:microsoft.com/office/officeart/2005/8/layout/list1"/>
    <dgm:cxn modelId="{52885375-C5A6-41F7-969A-D0DA1DD83588}" type="presParOf" srcId="{B66DACD8-0F5A-4EF3-BEED-C14639415D4D}" destId="{11717725-027F-4697-B017-8F72391E1634}" srcOrd="0" destOrd="0" presId="urn:microsoft.com/office/officeart/2005/8/layout/list1"/>
    <dgm:cxn modelId="{FA022D62-57AD-416C-8D86-A748C29B71E9}" type="presParOf" srcId="{B66DACD8-0F5A-4EF3-BEED-C14639415D4D}" destId="{1A5B7354-D95B-4140-B4C8-71155B5CF6EB}" srcOrd="1" destOrd="0" presId="urn:microsoft.com/office/officeart/2005/8/layout/list1"/>
    <dgm:cxn modelId="{38610C65-9CCF-40FB-B0C0-B2AAA84E4C09}" type="presParOf" srcId="{CC0F0885-432B-4C01-9545-2597DB9488A1}" destId="{99D20BD3-B506-4FE0-9BFB-E60E7454B988}" srcOrd="9" destOrd="0" presId="urn:microsoft.com/office/officeart/2005/8/layout/list1"/>
    <dgm:cxn modelId="{88176822-C41E-451A-9D68-8202D0D0C372}" type="presParOf" srcId="{CC0F0885-432B-4C01-9545-2597DB9488A1}" destId="{30745024-8796-4E3B-93E2-6E774B527311}" srcOrd="10" destOrd="0" presId="urn:microsoft.com/office/officeart/2005/8/layout/list1"/>
    <dgm:cxn modelId="{559F2741-430C-416F-BB8C-DD3C2BCC668F}" type="presParOf" srcId="{CC0F0885-432B-4C01-9545-2597DB9488A1}" destId="{ADA4F3B6-39F6-4AAB-B14A-514ED21E7838}" srcOrd="11" destOrd="0" presId="urn:microsoft.com/office/officeart/2005/8/layout/list1"/>
    <dgm:cxn modelId="{E2F31B35-C077-4E96-A34B-8B6CA6ECA22B}" type="presParOf" srcId="{CC0F0885-432B-4C01-9545-2597DB9488A1}" destId="{B38C5C38-A1BB-4781-B8F9-919A836E4923}" srcOrd="12" destOrd="0" presId="urn:microsoft.com/office/officeart/2005/8/layout/list1"/>
    <dgm:cxn modelId="{652D3B30-DB6C-42E8-98FA-738ADBBF82B0}" type="presParOf" srcId="{B38C5C38-A1BB-4781-B8F9-919A836E4923}" destId="{01A59679-415D-437F-98E0-97F384426A2A}" srcOrd="0" destOrd="0" presId="urn:microsoft.com/office/officeart/2005/8/layout/list1"/>
    <dgm:cxn modelId="{D642734A-6F99-4815-AD68-E733A5C2D8D5}" type="presParOf" srcId="{B38C5C38-A1BB-4781-B8F9-919A836E4923}" destId="{501BE3D2-C065-4807-B1CF-30CCABB1E21C}" srcOrd="1" destOrd="0" presId="urn:microsoft.com/office/officeart/2005/8/layout/list1"/>
    <dgm:cxn modelId="{29CD26EC-D481-468F-A316-CD0F807F0262}" type="presParOf" srcId="{CC0F0885-432B-4C01-9545-2597DB9488A1}" destId="{AF87ABE5-2718-4199-B3A7-F655403B52B9}" srcOrd="13" destOrd="0" presId="urn:microsoft.com/office/officeart/2005/8/layout/list1"/>
    <dgm:cxn modelId="{02CF9F4D-70A9-4725-84C8-C37BDE20DAA7}" type="presParOf" srcId="{CC0F0885-432B-4C01-9545-2597DB9488A1}" destId="{708D6E04-5F0B-4DA1-98E0-6C3915D0A3DF}" srcOrd="14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715235A4-DBCB-4404-9ADC-9B587F3F8B62}" type="doc">
      <dgm:prSet loTypeId="urn:microsoft.com/office/officeart/2005/8/layout/list1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544FB7B0-CE9F-4A5A-8411-ECFDACD0EEF9}">
      <dgm:prSet/>
      <dgm:spPr/>
      <dgm:t>
        <a:bodyPr/>
        <a:lstStyle/>
        <a:p>
          <a:r>
            <a:rPr lang="en-US" dirty="0"/>
            <a:t>How much of your income is going towards debt? </a:t>
          </a:r>
        </a:p>
      </dgm:t>
    </dgm:pt>
    <dgm:pt modelId="{496D5208-5E77-43C2-B727-6CA3723D0471}" type="parTrans" cxnId="{E84A374E-EBA8-42DD-98F3-D03F7EDBA619}">
      <dgm:prSet/>
      <dgm:spPr/>
      <dgm:t>
        <a:bodyPr/>
        <a:lstStyle/>
        <a:p>
          <a:endParaRPr lang="en-US"/>
        </a:p>
      </dgm:t>
    </dgm:pt>
    <dgm:pt modelId="{998EBE1D-DA1D-4C29-AB95-993AAD9B9C04}" type="sibTrans" cxnId="{E84A374E-EBA8-42DD-98F3-D03F7EDBA619}">
      <dgm:prSet/>
      <dgm:spPr/>
      <dgm:t>
        <a:bodyPr/>
        <a:lstStyle/>
        <a:p>
          <a:endParaRPr lang="en-US"/>
        </a:p>
      </dgm:t>
    </dgm:pt>
    <mc:AlternateContent xmlns:mc="http://schemas.openxmlformats.org/markup-compatibility/2006" xmlns:a14="http://schemas.microsoft.com/office/drawing/2010/main">
      <mc:Choice Requires="a14">
        <dgm:pt modelId="{35B38DE4-BE7F-4354-B12E-8C83F89738FD}">
          <dgm:prSet/>
          <dgm:spPr/>
          <dgm:t>
            <a:bodyPr/>
            <a:lstStyle/>
            <a:p>
              <a:r>
                <a:rPr lang="en-US" dirty="0"/>
                <a:t>How much you owe each month (including mortgage) </a:t>
              </a:r>
              <a14:m>
                <m:oMath xmlns:m="http://schemas.openxmlformats.org/officeDocument/2006/math">
                  <m:r>
                    <a:rPr lang="en-US" smtClean="0">
                      <a:latin typeface="Cambria Math" panose="02040503050406030204" pitchFamily="18" charset="0"/>
                    </a:rPr>
                    <m:t>÷</m:t>
                  </m:r>
                </m:oMath>
              </a14:m>
              <a:r>
                <a:rPr lang="en-US" dirty="0"/>
                <a:t> monthly gross income</a:t>
              </a:r>
            </a:p>
          </dgm:t>
        </dgm:pt>
      </mc:Choice>
      <mc:Fallback xmlns="">
        <dgm:pt modelId="{35B38DE4-BE7F-4354-B12E-8C83F89738FD}">
          <dgm:prSet/>
          <dgm:spPr/>
          <dgm:t>
            <a:bodyPr/>
            <a:lstStyle/>
            <a:p>
              <a:r>
                <a:rPr lang="en-US" dirty="0"/>
                <a:t>How much you owe each month (including mortgage) </a:t>
              </a:r>
              <a:r>
                <a:rPr lang="en-US" i="0">
                  <a:latin typeface="Cambria Math" panose="02040503050406030204" pitchFamily="18" charset="0"/>
                </a:rPr>
                <a:t>÷</a:t>
              </a:r>
              <a:r>
                <a:rPr lang="en-US" dirty="0"/>
                <a:t> monthly gross income</a:t>
              </a:r>
            </a:p>
          </dgm:t>
        </dgm:pt>
      </mc:Fallback>
    </mc:AlternateContent>
    <dgm:pt modelId="{8BFE6CD4-24E8-4185-85E4-CBD74D222E3F}" type="parTrans" cxnId="{1E07335F-121F-4FA5-8828-40D25329A7D1}">
      <dgm:prSet/>
      <dgm:spPr/>
      <dgm:t>
        <a:bodyPr/>
        <a:lstStyle/>
        <a:p>
          <a:endParaRPr lang="en-US"/>
        </a:p>
      </dgm:t>
    </dgm:pt>
    <dgm:pt modelId="{3CD0F27A-E682-40ED-BB98-B148490EAD23}" type="sibTrans" cxnId="{1E07335F-121F-4FA5-8828-40D25329A7D1}">
      <dgm:prSet/>
      <dgm:spPr/>
      <dgm:t>
        <a:bodyPr/>
        <a:lstStyle/>
        <a:p>
          <a:endParaRPr lang="en-US"/>
        </a:p>
      </dgm:t>
    </dgm:pt>
    <dgm:pt modelId="{30F06896-E122-46FD-9400-EB361B7F3609}">
      <dgm:prSet/>
      <dgm:spPr/>
      <dgm:t>
        <a:bodyPr/>
        <a:lstStyle/>
        <a:p>
          <a:r>
            <a:rPr lang="en-US"/>
            <a:t>Should not exceed 36%</a:t>
          </a:r>
        </a:p>
      </dgm:t>
    </dgm:pt>
    <dgm:pt modelId="{00290B4D-E848-467A-8D08-59688D63F1E2}" type="parTrans" cxnId="{D8154D2B-38C3-4DA4-B0DA-301A9CFFCC58}">
      <dgm:prSet/>
      <dgm:spPr/>
      <dgm:t>
        <a:bodyPr/>
        <a:lstStyle/>
        <a:p>
          <a:endParaRPr lang="en-US"/>
        </a:p>
      </dgm:t>
    </dgm:pt>
    <dgm:pt modelId="{C1EBB743-E314-4076-951F-F786BBF31A97}" type="sibTrans" cxnId="{D8154D2B-38C3-4DA4-B0DA-301A9CFFCC58}">
      <dgm:prSet/>
      <dgm:spPr/>
      <dgm:t>
        <a:bodyPr/>
        <a:lstStyle/>
        <a:p>
          <a:endParaRPr lang="en-US"/>
        </a:p>
      </dgm:t>
    </dgm:pt>
    <dgm:pt modelId="{E2C95334-A996-4BEA-B592-2D461D1F5E54}">
      <dgm:prSet/>
      <dgm:spPr/>
      <dgm:t>
        <a:bodyPr/>
        <a:lstStyle/>
        <a:p>
          <a:r>
            <a:rPr lang="en-US"/>
            <a:t>Lenders look at this</a:t>
          </a:r>
        </a:p>
      </dgm:t>
    </dgm:pt>
    <dgm:pt modelId="{55BB88C8-BCD5-4863-8F3F-5C697F2BF00B}" type="parTrans" cxnId="{D45C8F2E-D905-4FA8-8619-8E23C3FEFC5A}">
      <dgm:prSet/>
      <dgm:spPr/>
      <dgm:t>
        <a:bodyPr/>
        <a:lstStyle/>
        <a:p>
          <a:endParaRPr lang="en-US"/>
        </a:p>
      </dgm:t>
    </dgm:pt>
    <dgm:pt modelId="{F5F07EDD-4BC7-470E-89B8-C59F4B2A4EE2}" type="sibTrans" cxnId="{D45C8F2E-D905-4FA8-8619-8E23C3FEFC5A}">
      <dgm:prSet/>
      <dgm:spPr/>
      <dgm:t>
        <a:bodyPr/>
        <a:lstStyle/>
        <a:p>
          <a:endParaRPr lang="en-US"/>
        </a:p>
      </dgm:t>
    </dgm:pt>
    <dgm:pt modelId="{623C6504-DC7A-4D89-A2BF-01F3087716A3}">
      <dgm:prSet/>
      <dgm:spPr/>
      <dgm:t>
        <a:bodyPr/>
        <a:lstStyle/>
        <a:p>
          <a:r>
            <a:rPr lang="en-US" dirty="0"/>
            <a:t>The lower your debt-to-income ratio, the better chances of obtaining a mortgage </a:t>
          </a:r>
        </a:p>
      </dgm:t>
    </dgm:pt>
    <dgm:pt modelId="{A7D094D1-E66F-4CD6-984D-A68FC66EBD62}" type="parTrans" cxnId="{0121E29A-B807-48E7-98BD-F48EA113AC31}">
      <dgm:prSet/>
      <dgm:spPr/>
      <dgm:t>
        <a:bodyPr/>
        <a:lstStyle/>
        <a:p>
          <a:endParaRPr lang="en-US"/>
        </a:p>
      </dgm:t>
    </dgm:pt>
    <dgm:pt modelId="{FC1133D5-6F0F-495F-ADF7-039ACE11DFCF}" type="sibTrans" cxnId="{0121E29A-B807-48E7-98BD-F48EA113AC31}">
      <dgm:prSet/>
      <dgm:spPr/>
      <dgm:t>
        <a:bodyPr/>
        <a:lstStyle/>
        <a:p>
          <a:endParaRPr lang="en-US"/>
        </a:p>
      </dgm:t>
    </dgm:pt>
    <dgm:pt modelId="{0DB7D47F-79BF-4FB2-BD6F-84BEFDAD1844}">
      <dgm:prSet/>
      <dgm:spPr/>
      <dgm:t>
        <a:bodyPr/>
        <a:lstStyle/>
        <a:p>
          <a:r>
            <a:rPr lang="en-US"/>
            <a:t>Example: </a:t>
          </a:r>
        </a:p>
      </dgm:t>
    </dgm:pt>
    <dgm:pt modelId="{ADFEDD46-4082-415A-A13D-E9633B5E5BCE}" type="parTrans" cxnId="{B9BF0F87-4D07-49BE-A28A-5C824695F1B3}">
      <dgm:prSet/>
      <dgm:spPr/>
      <dgm:t>
        <a:bodyPr/>
        <a:lstStyle/>
        <a:p>
          <a:endParaRPr lang="en-US"/>
        </a:p>
      </dgm:t>
    </dgm:pt>
    <dgm:pt modelId="{AE2B6035-B507-4843-99CB-EECD55EF3995}" type="sibTrans" cxnId="{B9BF0F87-4D07-49BE-A28A-5C824695F1B3}">
      <dgm:prSet/>
      <dgm:spPr/>
      <dgm:t>
        <a:bodyPr/>
        <a:lstStyle/>
        <a:p>
          <a:endParaRPr lang="en-US"/>
        </a:p>
      </dgm:t>
    </dgm:pt>
    <dgm:pt modelId="{302DC543-A07B-40BF-AD91-F9BEDFB08D77}">
      <dgm:prSet/>
      <dgm:spPr/>
      <dgm:t>
        <a:bodyPr/>
        <a:lstStyle/>
        <a:p>
          <a:r>
            <a:rPr lang="en-US" dirty="0"/>
            <a:t>John and Cara have a combined household income of $6000 gross.  Their total consumer debts is $2500, including their mortgage.  What is their debt-to-income ratio? </a:t>
          </a:r>
        </a:p>
      </dgm:t>
    </dgm:pt>
    <dgm:pt modelId="{3AABE2E4-8065-4FF2-9F44-8B3DE6F3953F}" type="parTrans" cxnId="{EAFCD41A-BC33-4F87-9D64-9E4EFBFF7B89}">
      <dgm:prSet/>
      <dgm:spPr/>
      <dgm:t>
        <a:bodyPr/>
        <a:lstStyle/>
        <a:p>
          <a:endParaRPr lang="en-US"/>
        </a:p>
      </dgm:t>
    </dgm:pt>
    <dgm:pt modelId="{3E1B9BD2-F669-40CD-8D95-ABED26A17B83}" type="sibTrans" cxnId="{EAFCD41A-BC33-4F87-9D64-9E4EFBFF7B89}">
      <dgm:prSet/>
      <dgm:spPr/>
      <dgm:t>
        <a:bodyPr/>
        <a:lstStyle/>
        <a:p>
          <a:endParaRPr lang="en-US"/>
        </a:p>
      </dgm:t>
    </dgm:pt>
    <dgm:pt modelId="{BA9D9691-9782-44CE-8031-EE2592B21BF1}">
      <dgm:prSet/>
      <dgm:spPr/>
      <dgm:t>
        <a:bodyPr/>
        <a:lstStyle/>
        <a:p>
          <a:r>
            <a:rPr lang="en-US" dirty="0"/>
            <a:t>42%</a:t>
          </a:r>
        </a:p>
      </dgm:t>
    </dgm:pt>
    <dgm:pt modelId="{DB9CEE10-DBF3-4621-B1CB-F9642AFF8609}" type="parTrans" cxnId="{82420729-8EA3-4722-A171-44074BB7F5EC}">
      <dgm:prSet/>
      <dgm:spPr/>
      <dgm:t>
        <a:bodyPr/>
        <a:lstStyle/>
        <a:p>
          <a:endParaRPr lang="en-US"/>
        </a:p>
      </dgm:t>
    </dgm:pt>
    <dgm:pt modelId="{2190E51C-12D9-4BC1-9C8E-02D79594BF14}" type="sibTrans" cxnId="{82420729-8EA3-4722-A171-44074BB7F5EC}">
      <dgm:prSet/>
      <dgm:spPr/>
      <dgm:t>
        <a:bodyPr/>
        <a:lstStyle/>
        <a:p>
          <a:endParaRPr lang="en-US"/>
        </a:p>
      </dgm:t>
    </dgm:pt>
    <dgm:pt modelId="{10CE9008-3004-4D53-BA2A-1AA1F353CD59}">
      <dgm:prSet/>
      <dgm:spPr/>
      <dgm:t>
        <a:bodyPr/>
        <a:lstStyle/>
        <a:p>
          <a:r>
            <a:rPr lang="en-US" dirty="0"/>
            <a:t>Is that too high? </a:t>
          </a:r>
        </a:p>
      </dgm:t>
    </dgm:pt>
    <dgm:pt modelId="{B11A0999-FF14-4D62-A6A9-9FE7C1298B77}" type="parTrans" cxnId="{94E7EA01-66BE-4A0C-9D88-2C16BC997081}">
      <dgm:prSet/>
      <dgm:spPr/>
      <dgm:t>
        <a:bodyPr/>
        <a:lstStyle/>
        <a:p>
          <a:endParaRPr lang="en-US"/>
        </a:p>
      </dgm:t>
    </dgm:pt>
    <dgm:pt modelId="{09E50150-CC40-42A6-8A12-69BDC472B540}" type="sibTrans" cxnId="{94E7EA01-66BE-4A0C-9D88-2C16BC997081}">
      <dgm:prSet/>
      <dgm:spPr/>
      <dgm:t>
        <a:bodyPr/>
        <a:lstStyle/>
        <a:p>
          <a:endParaRPr lang="en-US"/>
        </a:p>
      </dgm:t>
    </dgm:pt>
    <dgm:pt modelId="{CC0F0885-432B-4C01-9545-2597DB9488A1}" type="pres">
      <dgm:prSet presAssocID="{715235A4-DBCB-4404-9ADC-9B587F3F8B62}" presName="linear" presStyleCnt="0">
        <dgm:presLayoutVars>
          <dgm:dir/>
          <dgm:animLvl val="lvl"/>
          <dgm:resizeHandles val="exact"/>
        </dgm:presLayoutVars>
      </dgm:prSet>
      <dgm:spPr/>
    </dgm:pt>
    <dgm:pt modelId="{097969F8-C82E-47C8-B770-224776F865B1}" type="pres">
      <dgm:prSet presAssocID="{544FB7B0-CE9F-4A5A-8411-ECFDACD0EEF9}" presName="parentLin" presStyleCnt="0"/>
      <dgm:spPr/>
    </dgm:pt>
    <dgm:pt modelId="{157091DD-2119-4DBF-B42D-93AF2FEB9124}" type="pres">
      <dgm:prSet presAssocID="{544FB7B0-CE9F-4A5A-8411-ECFDACD0EEF9}" presName="parentLeftMargin" presStyleLbl="node1" presStyleIdx="0" presStyleCnt="4"/>
      <dgm:spPr/>
    </dgm:pt>
    <dgm:pt modelId="{43C85B2C-4AF8-4B79-A3B5-F7D15EFE9120}" type="pres">
      <dgm:prSet presAssocID="{544FB7B0-CE9F-4A5A-8411-ECFDACD0EEF9}" presName="parentText" presStyleLbl="node1" presStyleIdx="0" presStyleCnt="4">
        <dgm:presLayoutVars>
          <dgm:chMax val="0"/>
          <dgm:bulletEnabled val="1"/>
        </dgm:presLayoutVars>
      </dgm:prSet>
      <dgm:spPr/>
    </dgm:pt>
    <dgm:pt modelId="{F3D00AFA-75D2-40BC-98D7-F7D09F4FEB04}" type="pres">
      <dgm:prSet presAssocID="{544FB7B0-CE9F-4A5A-8411-ECFDACD0EEF9}" presName="negativeSpace" presStyleCnt="0"/>
      <dgm:spPr/>
    </dgm:pt>
    <dgm:pt modelId="{0129F15F-47DA-4C06-8C02-AED7185993E4}" type="pres">
      <dgm:prSet presAssocID="{544FB7B0-CE9F-4A5A-8411-ECFDACD0EEF9}" presName="childText" presStyleLbl="conFgAcc1" presStyleIdx="0" presStyleCnt="4">
        <dgm:presLayoutVars>
          <dgm:bulletEnabled val="1"/>
        </dgm:presLayoutVars>
      </dgm:prSet>
      <dgm:spPr/>
    </dgm:pt>
    <dgm:pt modelId="{7A80BE48-0682-46AB-A3A2-C2124F838A80}" type="pres">
      <dgm:prSet presAssocID="{998EBE1D-DA1D-4C29-AB95-993AAD9B9C04}" presName="spaceBetweenRectangles" presStyleCnt="0"/>
      <dgm:spPr/>
    </dgm:pt>
    <dgm:pt modelId="{AB5F63B0-2C23-41F6-AD02-0CE19E24B7D8}" type="pres">
      <dgm:prSet presAssocID="{35B38DE4-BE7F-4354-B12E-8C83F89738FD}" presName="parentLin" presStyleCnt="0"/>
      <dgm:spPr/>
    </dgm:pt>
    <dgm:pt modelId="{7FA24050-8EA2-46D4-87A1-E7B8EDB2BE00}" type="pres">
      <dgm:prSet presAssocID="{35B38DE4-BE7F-4354-B12E-8C83F89738FD}" presName="parentLeftMargin" presStyleLbl="node1" presStyleIdx="0" presStyleCnt="4"/>
      <dgm:spPr/>
    </dgm:pt>
    <dgm:pt modelId="{5A9FC7F5-AF56-4E70-9D1C-1456242DF5CE}" type="pres">
      <dgm:prSet presAssocID="{35B38DE4-BE7F-4354-B12E-8C83F89738FD}" presName="parentText" presStyleLbl="node1" presStyleIdx="1" presStyleCnt="4">
        <dgm:presLayoutVars>
          <dgm:chMax val="0"/>
          <dgm:bulletEnabled val="1"/>
        </dgm:presLayoutVars>
      </dgm:prSet>
      <dgm:spPr/>
    </dgm:pt>
    <dgm:pt modelId="{9314B6FE-AF27-46AB-A5AF-9ABC9485B3AD}" type="pres">
      <dgm:prSet presAssocID="{35B38DE4-BE7F-4354-B12E-8C83F89738FD}" presName="negativeSpace" presStyleCnt="0"/>
      <dgm:spPr/>
    </dgm:pt>
    <dgm:pt modelId="{C19E89ED-1CB5-402E-ADDC-43282F371552}" type="pres">
      <dgm:prSet presAssocID="{35B38DE4-BE7F-4354-B12E-8C83F89738FD}" presName="childText" presStyleLbl="conFgAcc1" presStyleIdx="1" presStyleCnt="4">
        <dgm:presLayoutVars>
          <dgm:bulletEnabled val="1"/>
        </dgm:presLayoutVars>
      </dgm:prSet>
      <dgm:spPr/>
    </dgm:pt>
    <dgm:pt modelId="{EE93440B-B407-4607-A4DA-ECEF32FF9016}" type="pres">
      <dgm:prSet presAssocID="{3CD0F27A-E682-40ED-BB98-B148490EAD23}" presName="spaceBetweenRectangles" presStyleCnt="0"/>
      <dgm:spPr/>
    </dgm:pt>
    <dgm:pt modelId="{B66DACD8-0F5A-4EF3-BEED-C14639415D4D}" type="pres">
      <dgm:prSet presAssocID="{30F06896-E122-46FD-9400-EB361B7F3609}" presName="parentLin" presStyleCnt="0"/>
      <dgm:spPr/>
    </dgm:pt>
    <dgm:pt modelId="{11717725-027F-4697-B017-8F72391E1634}" type="pres">
      <dgm:prSet presAssocID="{30F06896-E122-46FD-9400-EB361B7F3609}" presName="parentLeftMargin" presStyleLbl="node1" presStyleIdx="1" presStyleCnt="4"/>
      <dgm:spPr/>
    </dgm:pt>
    <dgm:pt modelId="{1A5B7354-D95B-4140-B4C8-71155B5CF6EB}" type="pres">
      <dgm:prSet presAssocID="{30F06896-E122-46FD-9400-EB361B7F3609}" presName="parentText" presStyleLbl="node1" presStyleIdx="2" presStyleCnt="4">
        <dgm:presLayoutVars>
          <dgm:chMax val="0"/>
          <dgm:bulletEnabled val="1"/>
        </dgm:presLayoutVars>
      </dgm:prSet>
      <dgm:spPr/>
    </dgm:pt>
    <dgm:pt modelId="{99D20BD3-B506-4FE0-9BFB-E60E7454B988}" type="pres">
      <dgm:prSet presAssocID="{30F06896-E122-46FD-9400-EB361B7F3609}" presName="negativeSpace" presStyleCnt="0"/>
      <dgm:spPr/>
    </dgm:pt>
    <dgm:pt modelId="{30745024-8796-4E3B-93E2-6E774B527311}" type="pres">
      <dgm:prSet presAssocID="{30F06896-E122-46FD-9400-EB361B7F3609}" presName="childText" presStyleLbl="conFgAcc1" presStyleIdx="2" presStyleCnt="4">
        <dgm:presLayoutVars>
          <dgm:bulletEnabled val="1"/>
        </dgm:presLayoutVars>
      </dgm:prSet>
      <dgm:spPr/>
    </dgm:pt>
    <dgm:pt modelId="{ADA4F3B6-39F6-4AAB-B14A-514ED21E7838}" type="pres">
      <dgm:prSet presAssocID="{C1EBB743-E314-4076-951F-F786BBF31A97}" presName="spaceBetweenRectangles" presStyleCnt="0"/>
      <dgm:spPr/>
    </dgm:pt>
    <dgm:pt modelId="{B38C5C38-A1BB-4781-B8F9-919A836E4923}" type="pres">
      <dgm:prSet presAssocID="{0DB7D47F-79BF-4FB2-BD6F-84BEFDAD1844}" presName="parentLin" presStyleCnt="0"/>
      <dgm:spPr/>
    </dgm:pt>
    <dgm:pt modelId="{01A59679-415D-437F-98E0-97F384426A2A}" type="pres">
      <dgm:prSet presAssocID="{0DB7D47F-79BF-4FB2-BD6F-84BEFDAD1844}" presName="parentLeftMargin" presStyleLbl="node1" presStyleIdx="2" presStyleCnt="4"/>
      <dgm:spPr/>
    </dgm:pt>
    <dgm:pt modelId="{501BE3D2-C065-4807-B1CF-30CCABB1E21C}" type="pres">
      <dgm:prSet presAssocID="{0DB7D47F-79BF-4FB2-BD6F-84BEFDAD1844}" presName="parentText" presStyleLbl="node1" presStyleIdx="3" presStyleCnt="4">
        <dgm:presLayoutVars>
          <dgm:chMax val="0"/>
          <dgm:bulletEnabled val="1"/>
        </dgm:presLayoutVars>
      </dgm:prSet>
      <dgm:spPr/>
    </dgm:pt>
    <dgm:pt modelId="{AF87ABE5-2718-4199-B3A7-F655403B52B9}" type="pres">
      <dgm:prSet presAssocID="{0DB7D47F-79BF-4FB2-BD6F-84BEFDAD1844}" presName="negativeSpace" presStyleCnt="0"/>
      <dgm:spPr/>
    </dgm:pt>
    <dgm:pt modelId="{708D6E04-5F0B-4DA1-98E0-6C3915D0A3DF}" type="pres">
      <dgm:prSet presAssocID="{0DB7D47F-79BF-4FB2-BD6F-84BEFDAD1844}" presName="childText" presStyleLbl="conFgAcc1" presStyleIdx="3" presStyleCnt="4">
        <dgm:presLayoutVars>
          <dgm:bulletEnabled val="1"/>
        </dgm:presLayoutVars>
      </dgm:prSet>
      <dgm:spPr/>
    </dgm:pt>
  </dgm:ptLst>
  <dgm:cxnLst>
    <dgm:cxn modelId="{E138B401-0F63-4A9F-8C64-B0BA649E6D85}" type="presOf" srcId="{30F06896-E122-46FD-9400-EB361B7F3609}" destId="{11717725-027F-4697-B017-8F72391E1634}" srcOrd="0" destOrd="0" presId="urn:microsoft.com/office/officeart/2005/8/layout/list1"/>
    <dgm:cxn modelId="{94E7EA01-66BE-4A0C-9D88-2C16BC997081}" srcId="{302DC543-A07B-40BF-AD91-F9BEDFB08D77}" destId="{10CE9008-3004-4D53-BA2A-1AA1F353CD59}" srcOrd="1" destOrd="0" parTransId="{B11A0999-FF14-4D62-A6A9-9FE7C1298B77}" sibTransId="{09E50150-CC40-42A6-8A12-69BDC472B540}"/>
    <dgm:cxn modelId="{6707F00F-2309-4660-B2E8-42A7BEE798A6}" type="presOf" srcId="{10CE9008-3004-4D53-BA2A-1AA1F353CD59}" destId="{708D6E04-5F0B-4DA1-98E0-6C3915D0A3DF}" srcOrd="0" destOrd="2" presId="urn:microsoft.com/office/officeart/2005/8/layout/list1"/>
    <dgm:cxn modelId="{F76EC513-E104-4AB4-BF45-ED5EE0401857}" type="presOf" srcId="{BA9D9691-9782-44CE-8031-EE2592B21BF1}" destId="{708D6E04-5F0B-4DA1-98E0-6C3915D0A3DF}" srcOrd="0" destOrd="1" presId="urn:microsoft.com/office/officeart/2005/8/layout/list1"/>
    <dgm:cxn modelId="{52EBCC13-8856-4856-9851-C800D5DB0340}" type="presOf" srcId="{E2C95334-A996-4BEA-B592-2D461D1F5E54}" destId="{30745024-8796-4E3B-93E2-6E774B527311}" srcOrd="0" destOrd="0" presId="urn:microsoft.com/office/officeart/2005/8/layout/list1"/>
    <dgm:cxn modelId="{A8003716-F8B8-4E7C-B9A9-EC8589869A6F}" type="presOf" srcId="{544FB7B0-CE9F-4A5A-8411-ECFDACD0EEF9}" destId="{43C85B2C-4AF8-4B79-A3B5-F7D15EFE9120}" srcOrd="1" destOrd="0" presId="urn:microsoft.com/office/officeart/2005/8/layout/list1"/>
    <dgm:cxn modelId="{EAFCD41A-BC33-4F87-9D64-9E4EFBFF7B89}" srcId="{0DB7D47F-79BF-4FB2-BD6F-84BEFDAD1844}" destId="{302DC543-A07B-40BF-AD91-F9BEDFB08D77}" srcOrd="0" destOrd="0" parTransId="{3AABE2E4-8065-4FF2-9F44-8B3DE6F3953F}" sibTransId="{3E1B9BD2-F669-40CD-8D95-ABED26A17B83}"/>
    <dgm:cxn modelId="{D476DB1D-A5DE-45A6-97CD-5B2A312D4A29}" type="presOf" srcId="{30F06896-E122-46FD-9400-EB361B7F3609}" destId="{1A5B7354-D95B-4140-B4C8-71155B5CF6EB}" srcOrd="1" destOrd="0" presId="urn:microsoft.com/office/officeart/2005/8/layout/list1"/>
    <dgm:cxn modelId="{82420729-8EA3-4722-A171-44074BB7F5EC}" srcId="{302DC543-A07B-40BF-AD91-F9BEDFB08D77}" destId="{BA9D9691-9782-44CE-8031-EE2592B21BF1}" srcOrd="0" destOrd="0" parTransId="{DB9CEE10-DBF3-4621-B1CB-F9642AFF8609}" sibTransId="{2190E51C-12D9-4BC1-9C8E-02D79594BF14}"/>
    <dgm:cxn modelId="{D8154D2B-38C3-4DA4-B0DA-301A9CFFCC58}" srcId="{715235A4-DBCB-4404-9ADC-9B587F3F8B62}" destId="{30F06896-E122-46FD-9400-EB361B7F3609}" srcOrd="2" destOrd="0" parTransId="{00290B4D-E848-467A-8D08-59688D63F1E2}" sibTransId="{C1EBB743-E314-4076-951F-F786BBF31A97}"/>
    <dgm:cxn modelId="{D45C8F2E-D905-4FA8-8619-8E23C3FEFC5A}" srcId="{30F06896-E122-46FD-9400-EB361B7F3609}" destId="{E2C95334-A996-4BEA-B592-2D461D1F5E54}" srcOrd="0" destOrd="0" parTransId="{55BB88C8-BCD5-4863-8F3F-5C697F2BF00B}" sibTransId="{F5F07EDD-4BC7-470E-89B8-C59F4B2A4EE2}"/>
    <dgm:cxn modelId="{1E07335F-121F-4FA5-8828-40D25329A7D1}" srcId="{715235A4-DBCB-4404-9ADC-9B587F3F8B62}" destId="{35B38DE4-BE7F-4354-B12E-8C83F89738FD}" srcOrd="1" destOrd="0" parTransId="{8BFE6CD4-24E8-4185-85E4-CBD74D222E3F}" sibTransId="{3CD0F27A-E682-40ED-BB98-B148490EAD23}"/>
    <dgm:cxn modelId="{28631549-7D72-496D-8DFF-97DB37A766ED}" type="presOf" srcId="{302DC543-A07B-40BF-AD91-F9BEDFB08D77}" destId="{708D6E04-5F0B-4DA1-98E0-6C3915D0A3DF}" srcOrd="0" destOrd="0" presId="urn:microsoft.com/office/officeart/2005/8/layout/list1"/>
    <dgm:cxn modelId="{E84A374E-EBA8-42DD-98F3-D03F7EDBA619}" srcId="{715235A4-DBCB-4404-9ADC-9B587F3F8B62}" destId="{544FB7B0-CE9F-4A5A-8411-ECFDACD0EEF9}" srcOrd="0" destOrd="0" parTransId="{496D5208-5E77-43C2-B727-6CA3723D0471}" sibTransId="{998EBE1D-DA1D-4C29-AB95-993AAD9B9C04}"/>
    <dgm:cxn modelId="{9220D36E-F454-4019-A89C-FAF3E96BD69B}" type="presOf" srcId="{35B38DE4-BE7F-4354-B12E-8C83F89738FD}" destId="{5A9FC7F5-AF56-4E70-9D1C-1456242DF5CE}" srcOrd="1" destOrd="0" presId="urn:microsoft.com/office/officeart/2005/8/layout/list1"/>
    <dgm:cxn modelId="{D849EA79-9AEB-425D-B237-73FC43F3B5D5}" type="presOf" srcId="{544FB7B0-CE9F-4A5A-8411-ECFDACD0EEF9}" destId="{157091DD-2119-4DBF-B42D-93AF2FEB9124}" srcOrd="0" destOrd="0" presId="urn:microsoft.com/office/officeart/2005/8/layout/list1"/>
    <dgm:cxn modelId="{B9BF0F87-4D07-49BE-A28A-5C824695F1B3}" srcId="{715235A4-DBCB-4404-9ADC-9B587F3F8B62}" destId="{0DB7D47F-79BF-4FB2-BD6F-84BEFDAD1844}" srcOrd="3" destOrd="0" parTransId="{ADFEDD46-4082-415A-A13D-E9633B5E5BCE}" sibTransId="{AE2B6035-B507-4843-99CB-EECD55EF3995}"/>
    <dgm:cxn modelId="{5E713B8A-DAB6-46F9-B6EE-A79FD59C767D}" type="presOf" srcId="{35B38DE4-BE7F-4354-B12E-8C83F89738FD}" destId="{7FA24050-8EA2-46D4-87A1-E7B8EDB2BE00}" srcOrd="0" destOrd="0" presId="urn:microsoft.com/office/officeart/2005/8/layout/list1"/>
    <dgm:cxn modelId="{0121E29A-B807-48E7-98BD-F48EA113AC31}" srcId="{30F06896-E122-46FD-9400-EB361B7F3609}" destId="{623C6504-DC7A-4D89-A2BF-01F3087716A3}" srcOrd="1" destOrd="0" parTransId="{A7D094D1-E66F-4CD6-984D-A68FC66EBD62}" sibTransId="{FC1133D5-6F0F-495F-ADF7-039ACE11DFCF}"/>
    <dgm:cxn modelId="{A7DD9FB2-8855-440F-9391-5ED86573F0E9}" type="presOf" srcId="{0DB7D47F-79BF-4FB2-BD6F-84BEFDAD1844}" destId="{01A59679-415D-437F-98E0-97F384426A2A}" srcOrd="0" destOrd="0" presId="urn:microsoft.com/office/officeart/2005/8/layout/list1"/>
    <dgm:cxn modelId="{D8387CC8-F7CC-4E3E-9794-DFAE37FEBF28}" type="presOf" srcId="{715235A4-DBCB-4404-9ADC-9B587F3F8B62}" destId="{CC0F0885-432B-4C01-9545-2597DB9488A1}" srcOrd="0" destOrd="0" presId="urn:microsoft.com/office/officeart/2005/8/layout/list1"/>
    <dgm:cxn modelId="{767F18E6-C978-4456-8E16-A0F61F2A8E1D}" type="presOf" srcId="{0DB7D47F-79BF-4FB2-BD6F-84BEFDAD1844}" destId="{501BE3D2-C065-4807-B1CF-30CCABB1E21C}" srcOrd="1" destOrd="0" presId="urn:microsoft.com/office/officeart/2005/8/layout/list1"/>
    <dgm:cxn modelId="{EC6135F2-0624-4568-A4C1-DA7509095F1D}" type="presOf" srcId="{623C6504-DC7A-4D89-A2BF-01F3087716A3}" destId="{30745024-8796-4E3B-93E2-6E774B527311}" srcOrd="0" destOrd="1" presId="urn:microsoft.com/office/officeart/2005/8/layout/list1"/>
    <dgm:cxn modelId="{4E89C086-73C8-48A2-974D-A44E81BBED1D}" type="presParOf" srcId="{CC0F0885-432B-4C01-9545-2597DB9488A1}" destId="{097969F8-C82E-47C8-B770-224776F865B1}" srcOrd="0" destOrd="0" presId="urn:microsoft.com/office/officeart/2005/8/layout/list1"/>
    <dgm:cxn modelId="{C61F1D5C-D0E5-4488-8133-930397A167EC}" type="presParOf" srcId="{097969F8-C82E-47C8-B770-224776F865B1}" destId="{157091DD-2119-4DBF-B42D-93AF2FEB9124}" srcOrd="0" destOrd="0" presId="urn:microsoft.com/office/officeart/2005/8/layout/list1"/>
    <dgm:cxn modelId="{DC7B8E68-52E8-4B9F-871B-01FFB32DA514}" type="presParOf" srcId="{097969F8-C82E-47C8-B770-224776F865B1}" destId="{43C85B2C-4AF8-4B79-A3B5-F7D15EFE9120}" srcOrd="1" destOrd="0" presId="urn:microsoft.com/office/officeart/2005/8/layout/list1"/>
    <dgm:cxn modelId="{6048AC51-316D-478B-A3BC-130DF52ED946}" type="presParOf" srcId="{CC0F0885-432B-4C01-9545-2597DB9488A1}" destId="{F3D00AFA-75D2-40BC-98D7-F7D09F4FEB04}" srcOrd="1" destOrd="0" presId="urn:microsoft.com/office/officeart/2005/8/layout/list1"/>
    <dgm:cxn modelId="{A40741CD-D026-40C9-AB5B-46D37AA702B4}" type="presParOf" srcId="{CC0F0885-432B-4C01-9545-2597DB9488A1}" destId="{0129F15F-47DA-4C06-8C02-AED7185993E4}" srcOrd="2" destOrd="0" presId="urn:microsoft.com/office/officeart/2005/8/layout/list1"/>
    <dgm:cxn modelId="{58FA484F-1A2D-4DD5-BA4F-E495D4D3FE2B}" type="presParOf" srcId="{CC0F0885-432B-4C01-9545-2597DB9488A1}" destId="{7A80BE48-0682-46AB-A3A2-C2124F838A80}" srcOrd="3" destOrd="0" presId="urn:microsoft.com/office/officeart/2005/8/layout/list1"/>
    <dgm:cxn modelId="{B4A3AD6A-1EE2-4E0D-BF60-7B04D6AC69C1}" type="presParOf" srcId="{CC0F0885-432B-4C01-9545-2597DB9488A1}" destId="{AB5F63B0-2C23-41F6-AD02-0CE19E24B7D8}" srcOrd="4" destOrd="0" presId="urn:microsoft.com/office/officeart/2005/8/layout/list1"/>
    <dgm:cxn modelId="{52E83172-1DA4-4CB0-940F-23FEA84E9FD8}" type="presParOf" srcId="{AB5F63B0-2C23-41F6-AD02-0CE19E24B7D8}" destId="{7FA24050-8EA2-46D4-87A1-E7B8EDB2BE00}" srcOrd="0" destOrd="0" presId="urn:microsoft.com/office/officeart/2005/8/layout/list1"/>
    <dgm:cxn modelId="{34AA831D-F3BF-4D32-B968-A63142DCBE64}" type="presParOf" srcId="{AB5F63B0-2C23-41F6-AD02-0CE19E24B7D8}" destId="{5A9FC7F5-AF56-4E70-9D1C-1456242DF5CE}" srcOrd="1" destOrd="0" presId="urn:microsoft.com/office/officeart/2005/8/layout/list1"/>
    <dgm:cxn modelId="{F9644DDA-55F6-4837-8C80-0F7552CF4FFA}" type="presParOf" srcId="{CC0F0885-432B-4C01-9545-2597DB9488A1}" destId="{9314B6FE-AF27-46AB-A5AF-9ABC9485B3AD}" srcOrd="5" destOrd="0" presId="urn:microsoft.com/office/officeart/2005/8/layout/list1"/>
    <dgm:cxn modelId="{AC1802FF-3EEF-4198-AB6A-577698CDF216}" type="presParOf" srcId="{CC0F0885-432B-4C01-9545-2597DB9488A1}" destId="{C19E89ED-1CB5-402E-ADDC-43282F371552}" srcOrd="6" destOrd="0" presId="urn:microsoft.com/office/officeart/2005/8/layout/list1"/>
    <dgm:cxn modelId="{78796B13-93CC-43CC-A35D-5989173E10CE}" type="presParOf" srcId="{CC0F0885-432B-4C01-9545-2597DB9488A1}" destId="{EE93440B-B407-4607-A4DA-ECEF32FF9016}" srcOrd="7" destOrd="0" presId="urn:microsoft.com/office/officeart/2005/8/layout/list1"/>
    <dgm:cxn modelId="{5B8F9D48-5F92-45D5-AF7B-64BFC22FEEE8}" type="presParOf" srcId="{CC0F0885-432B-4C01-9545-2597DB9488A1}" destId="{B66DACD8-0F5A-4EF3-BEED-C14639415D4D}" srcOrd="8" destOrd="0" presId="urn:microsoft.com/office/officeart/2005/8/layout/list1"/>
    <dgm:cxn modelId="{52885375-C5A6-41F7-969A-D0DA1DD83588}" type="presParOf" srcId="{B66DACD8-0F5A-4EF3-BEED-C14639415D4D}" destId="{11717725-027F-4697-B017-8F72391E1634}" srcOrd="0" destOrd="0" presId="urn:microsoft.com/office/officeart/2005/8/layout/list1"/>
    <dgm:cxn modelId="{FA022D62-57AD-416C-8D86-A748C29B71E9}" type="presParOf" srcId="{B66DACD8-0F5A-4EF3-BEED-C14639415D4D}" destId="{1A5B7354-D95B-4140-B4C8-71155B5CF6EB}" srcOrd="1" destOrd="0" presId="urn:microsoft.com/office/officeart/2005/8/layout/list1"/>
    <dgm:cxn modelId="{38610C65-9CCF-40FB-B0C0-B2AAA84E4C09}" type="presParOf" srcId="{CC0F0885-432B-4C01-9545-2597DB9488A1}" destId="{99D20BD3-B506-4FE0-9BFB-E60E7454B988}" srcOrd="9" destOrd="0" presId="urn:microsoft.com/office/officeart/2005/8/layout/list1"/>
    <dgm:cxn modelId="{88176822-C41E-451A-9D68-8202D0D0C372}" type="presParOf" srcId="{CC0F0885-432B-4C01-9545-2597DB9488A1}" destId="{30745024-8796-4E3B-93E2-6E774B527311}" srcOrd="10" destOrd="0" presId="urn:microsoft.com/office/officeart/2005/8/layout/list1"/>
    <dgm:cxn modelId="{559F2741-430C-416F-BB8C-DD3C2BCC668F}" type="presParOf" srcId="{CC0F0885-432B-4C01-9545-2597DB9488A1}" destId="{ADA4F3B6-39F6-4AAB-B14A-514ED21E7838}" srcOrd="11" destOrd="0" presId="urn:microsoft.com/office/officeart/2005/8/layout/list1"/>
    <dgm:cxn modelId="{E2F31B35-C077-4E96-A34B-8B6CA6ECA22B}" type="presParOf" srcId="{CC0F0885-432B-4C01-9545-2597DB9488A1}" destId="{B38C5C38-A1BB-4781-B8F9-919A836E4923}" srcOrd="12" destOrd="0" presId="urn:microsoft.com/office/officeart/2005/8/layout/list1"/>
    <dgm:cxn modelId="{652D3B30-DB6C-42E8-98FA-738ADBBF82B0}" type="presParOf" srcId="{B38C5C38-A1BB-4781-B8F9-919A836E4923}" destId="{01A59679-415D-437F-98E0-97F384426A2A}" srcOrd="0" destOrd="0" presId="urn:microsoft.com/office/officeart/2005/8/layout/list1"/>
    <dgm:cxn modelId="{D642734A-6F99-4815-AD68-E733A5C2D8D5}" type="presParOf" srcId="{B38C5C38-A1BB-4781-B8F9-919A836E4923}" destId="{501BE3D2-C065-4807-B1CF-30CCABB1E21C}" srcOrd="1" destOrd="0" presId="urn:microsoft.com/office/officeart/2005/8/layout/list1"/>
    <dgm:cxn modelId="{29CD26EC-D481-468F-A316-CD0F807F0262}" type="presParOf" srcId="{CC0F0885-432B-4C01-9545-2597DB9488A1}" destId="{AF87ABE5-2718-4199-B3A7-F655403B52B9}" srcOrd="13" destOrd="0" presId="urn:microsoft.com/office/officeart/2005/8/layout/list1"/>
    <dgm:cxn modelId="{02CF9F4D-70A9-4725-84C8-C37BDE20DAA7}" type="presParOf" srcId="{CC0F0885-432B-4C01-9545-2597DB9488A1}" destId="{708D6E04-5F0B-4DA1-98E0-6C3915D0A3DF}" srcOrd="14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52DE8326-FD77-4C86-9404-E1F33230453A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icontext_accent0_3" csCatId="mainScheme" phldr="1"/>
      <dgm:spPr/>
      <dgm:t>
        <a:bodyPr/>
        <a:lstStyle/>
        <a:p>
          <a:endParaRPr lang="en-US"/>
        </a:p>
      </dgm:t>
    </dgm:pt>
    <dgm:pt modelId="{276C09B7-99E3-4D4D-8B41-2CAB57A99D29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dirty="0"/>
            <a:t>Enter your debts: balances, monthly payments, APR, etc.</a:t>
          </a:r>
        </a:p>
      </dgm:t>
    </dgm:pt>
    <dgm:pt modelId="{0AA4DF9A-6271-406A-9F91-54E6CAE791E9}" type="parTrans" cxnId="{0327560A-0C14-405B-91DE-3CC4556FBFD5}">
      <dgm:prSet/>
      <dgm:spPr/>
      <dgm:t>
        <a:bodyPr/>
        <a:lstStyle/>
        <a:p>
          <a:endParaRPr lang="en-US"/>
        </a:p>
      </dgm:t>
    </dgm:pt>
    <dgm:pt modelId="{195D7654-3991-4C15-982C-4198ADF9748D}" type="sibTrans" cxnId="{0327560A-0C14-405B-91DE-3CC4556FBFD5}">
      <dgm:prSet/>
      <dgm:spPr/>
      <dgm:t>
        <a:bodyPr/>
        <a:lstStyle/>
        <a:p>
          <a:endParaRPr lang="en-US"/>
        </a:p>
      </dgm:t>
    </dgm:pt>
    <dgm:pt modelId="{972F34F5-EE73-4E83-AF96-9F19E28E046C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See chatbox </a:t>
          </a:r>
        </a:p>
      </dgm:t>
    </dgm:pt>
    <dgm:pt modelId="{9AD49AD9-6DF0-480E-80AD-589407290CC3}" type="parTrans" cxnId="{A5472523-1A5B-4838-939A-D093D94CD004}">
      <dgm:prSet/>
      <dgm:spPr/>
      <dgm:t>
        <a:bodyPr/>
        <a:lstStyle/>
        <a:p>
          <a:endParaRPr lang="en-US"/>
        </a:p>
      </dgm:t>
    </dgm:pt>
    <dgm:pt modelId="{DE519C9F-3498-4534-B11A-C08CC5CA2946}" type="sibTrans" cxnId="{A5472523-1A5B-4838-939A-D093D94CD004}">
      <dgm:prSet/>
      <dgm:spPr/>
      <dgm:t>
        <a:bodyPr/>
        <a:lstStyle/>
        <a:p>
          <a:endParaRPr lang="en-US"/>
        </a:p>
      </dgm:t>
    </dgm:pt>
    <dgm:pt modelId="{9D312E32-A7F1-471B-94ED-2A346334D885}" type="pres">
      <dgm:prSet presAssocID="{52DE8326-FD77-4C86-9404-E1F33230453A}" presName="root" presStyleCnt="0">
        <dgm:presLayoutVars>
          <dgm:dir/>
          <dgm:resizeHandles val="exact"/>
        </dgm:presLayoutVars>
      </dgm:prSet>
      <dgm:spPr/>
    </dgm:pt>
    <dgm:pt modelId="{EFC99602-0AB7-4DAB-8949-20163DBC7801}" type="pres">
      <dgm:prSet presAssocID="{276C09B7-99E3-4D4D-8B41-2CAB57A99D29}" presName="compNode" presStyleCnt="0"/>
      <dgm:spPr/>
    </dgm:pt>
    <dgm:pt modelId="{00216E13-6725-43BA-854A-CF1D8B6329DF}" type="pres">
      <dgm:prSet presAssocID="{276C09B7-99E3-4D4D-8B41-2CAB57A99D29}" presName="bgRect" presStyleLbl="bgShp" presStyleIdx="0" presStyleCnt="2"/>
      <dgm:spPr/>
    </dgm:pt>
    <dgm:pt modelId="{A81C8C40-9A33-41F1-A7FC-A1C0804FAC26}" type="pres">
      <dgm:prSet presAssocID="{276C09B7-99E3-4D4D-8B41-2CAB57A99D29}" presName="iconRect" presStyleLbl="node1" presStyleIdx="0" presStyleCnt="2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redit card"/>
        </a:ext>
      </dgm:extLst>
    </dgm:pt>
    <dgm:pt modelId="{A8DBDFB3-2DC4-449A-9935-556F0DBD585C}" type="pres">
      <dgm:prSet presAssocID="{276C09B7-99E3-4D4D-8B41-2CAB57A99D29}" presName="spaceRect" presStyleCnt="0"/>
      <dgm:spPr/>
    </dgm:pt>
    <dgm:pt modelId="{0E673C1F-D459-444E-A192-2EE2FA18C37B}" type="pres">
      <dgm:prSet presAssocID="{276C09B7-99E3-4D4D-8B41-2CAB57A99D29}" presName="parTx" presStyleLbl="revTx" presStyleIdx="0" presStyleCnt="2">
        <dgm:presLayoutVars>
          <dgm:chMax val="0"/>
          <dgm:chPref val="0"/>
        </dgm:presLayoutVars>
      </dgm:prSet>
      <dgm:spPr/>
    </dgm:pt>
    <dgm:pt modelId="{493EDE80-C052-4F0C-A1FC-30FEC6D2B6D5}" type="pres">
      <dgm:prSet presAssocID="{195D7654-3991-4C15-982C-4198ADF9748D}" presName="sibTrans" presStyleCnt="0"/>
      <dgm:spPr/>
    </dgm:pt>
    <dgm:pt modelId="{67591DD8-52CD-45F3-BBC6-E006BFFE98D8}" type="pres">
      <dgm:prSet presAssocID="{972F34F5-EE73-4E83-AF96-9F19E28E046C}" presName="compNode" presStyleCnt="0"/>
      <dgm:spPr/>
    </dgm:pt>
    <dgm:pt modelId="{F46EA7EE-A968-43B8-AB0F-FB3C875CAADA}" type="pres">
      <dgm:prSet presAssocID="{972F34F5-EE73-4E83-AF96-9F19E28E046C}" presName="bgRect" presStyleLbl="bgShp" presStyleIdx="1" presStyleCnt="2"/>
      <dgm:spPr/>
    </dgm:pt>
    <dgm:pt modelId="{C37985A8-8CD4-40EC-A967-328FAF435166}" type="pres">
      <dgm:prSet presAssocID="{972F34F5-EE73-4E83-AF96-9F19E28E046C}" presName="iconRect" presStyleLbl="node1" presStyleIdx="1" presStyleCnt="2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Eye"/>
        </a:ext>
      </dgm:extLst>
    </dgm:pt>
    <dgm:pt modelId="{8CC72F56-9D55-44AF-A996-562D5CD6506E}" type="pres">
      <dgm:prSet presAssocID="{972F34F5-EE73-4E83-AF96-9F19E28E046C}" presName="spaceRect" presStyleCnt="0"/>
      <dgm:spPr/>
    </dgm:pt>
    <dgm:pt modelId="{D160EB99-A880-4B94-9B50-93952852777C}" type="pres">
      <dgm:prSet presAssocID="{972F34F5-EE73-4E83-AF96-9F19E28E046C}" presName="parTx" presStyleLbl="revTx" presStyleIdx="1" presStyleCnt="2">
        <dgm:presLayoutVars>
          <dgm:chMax val="0"/>
          <dgm:chPref val="0"/>
        </dgm:presLayoutVars>
      </dgm:prSet>
      <dgm:spPr/>
    </dgm:pt>
  </dgm:ptLst>
  <dgm:cxnLst>
    <dgm:cxn modelId="{0327560A-0C14-405B-91DE-3CC4556FBFD5}" srcId="{52DE8326-FD77-4C86-9404-E1F33230453A}" destId="{276C09B7-99E3-4D4D-8B41-2CAB57A99D29}" srcOrd="0" destOrd="0" parTransId="{0AA4DF9A-6271-406A-9F91-54E6CAE791E9}" sibTransId="{195D7654-3991-4C15-982C-4198ADF9748D}"/>
    <dgm:cxn modelId="{22C4711D-A980-483C-838D-066C6B1D3DD9}" type="presOf" srcId="{972F34F5-EE73-4E83-AF96-9F19E28E046C}" destId="{D160EB99-A880-4B94-9B50-93952852777C}" srcOrd="0" destOrd="0" presId="urn:microsoft.com/office/officeart/2018/2/layout/IconVerticalSolidList"/>
    <dgm:cxn modelId="{A5472523-1A5B-4838-939A-D093D94CD004}" srcId="{52DE8326-FD77-4C86-9404-E1F33230453A}" destId="{972F34F5-EE73-4E83-AF96-9F19E28E046C}" srcOrd="1" destOrd="0" parTransId="{9AD49AD9-6DF0-480E-80AD-589407290CC3}" sibTransId="{DE519C9F-3498-4534-B11A-C08CC5CA2946}"/>
    <dgm:cxn modelId="{3B0B1A43-6177-43ED-8DD4-C7C54F9BB3EA}" type="presOf" srcId="{276C09B7-99E3-4D4D-8B41-2CAB57A99D29}" destId="{0E673C1F-D459-444E-A192-2EE2FA18C37B}" srcOrd="0" destOrd="0" presId="urn:microsoft.com/office/officeart/2018/2/layout/IconVerticalSolidList"/>
    <dgm:cxn modelId="{6654A565-7EB5-4C1A-AF52-7F48AF381379}" type="presOf" srcId="{52DE8326-FD77-4C86-9404-E1F33230453A}" destId="{9D312E32-A7F1-471B-94ED-2A346334D885}" srcOrd="0" destOrd="0" presId="urn:microsoft.com/office/officeart/2018/2/layout/IconVerticalSolidList"/>
    <dgm:cxn modelId="{BDDE2C9D-6385-4F83-A7B1-539517CDEE9E}" type="presParOf" srcId="{9D312E32-A7F1-471B-94ED-2A346334D885}" destId="{EFC99602-0AB7-4DAB-8949-20163DBC7801}" srcOrd="0" destOrd="0" presId="urn:microsoft.com/office/officeart/2018/2/layout/IconVerticalSolidList"/>
    <dgm:cxn modelId="{AAE1BC79-6783-4F9E-B6C5-0892356D7B68}" type="presParOf" srcId="{EFC99602-0AB7-4DAB-8949-20163DBC7801}" destId="{00216E13-6725-43BA-854A-CF1D8B6329DF}" srcOrd="0" destOrd="0" presId="urn:microsoft.com/office/officeart/2018/2/layout/IconVerticalSolidList"/>
    <dgm:cxn modelId="{BC50EA29-042D-4260-945E-498B6E45D571}" type="presParOf" srcId="{EFC99602-0AB7-4DAB-8949-20163DBC7801}" destId="{A81C8C40-9A33-41F1-A7FC-A1C0804FAC26}" srcOrd="1" destOrd="0" presId="urn:microsoft.com/office/officeart/2018/2/layout/IconVerticalSolidList"/>
    <dgm:cxn modelId="{0B9521B1-393C-4ED8-B961-DF0D493D33D1}" type="presParOf" srcId="{EFC99602-0AB7-4DAB-8949-20163DBC7801}" destId="{A8DBDFB3-2DC4-449A-9935-556F0DBD585C}" srcOrd="2" destOrd="0" presId="urn:microsoft.com/office/officeart/2018/2/layout/IconVerticalSolidList"/>
    <dgm:cxn modelId="{1E2F8BA5-2E29-49C0-AAAC-0643D0FB8530}" type="presParOf" srcId="{EFC99602-0AB7-4DAB-8949-20163DBC7801}" destId="{0E673C1F-D459-444E-A192-2EE2FA18C37B}" srcOrd="3" destOrd="0" presId="urn:microsoft.com/office/officeart/2018/2/layout/IconVerticalSolidList"/>
    <dgm:cxn modelId="{5B93F038-3551-4940-92E2-A25F1408A7CC}" type="presParOf" srcId="{9D312E32-A7F1-471B-94ED-2A346334D885}" destId="{493EDE80-C052-4F0C-A1FC-30FEC6D2B6D5}" srcOrd="1" destOrd="0" presId="urn:microsoft.com/office/officeart/2018/2/layout/IconVerticalSolidList"/>
    <dgm:cxn modelId="{5CFB24DC-DFE2-44C7-BBBA-B464C084D7F6}" type="presParOf" srcId="{9D312E32-A7F1-471B-94ED-2A346334D885}" destId="{67591DD8-52CD-45F3-BBC6-E006BFFE98D8}" srcOrd="2" destOrd="0" presId="urn:microsoft.com/office/officeart/2018/2/layout/IconVerticalSolidList"/>
    <dgm:cxn modelId="{C33C3611-D132-4FD8-9F6A-08D46611D1BC}" type="presParOf" srcId="{67591DD8-52CD-45F3-BBC6-E006BFFE98D8}" destId="{F46EA7EE-A968-43B8-AB0F-FB3C875CAADA}" srcOrd="0" destOrd="0" presId="urn:microsoft.com/office/officeart/2018/2/layout/IconVerticalSolidList"/>
    <dgm:cxn modelId="{CC98B74F-DC58-4D08-B304-E2F8FC46B010}" type="presParOf" srcId="{67591DD8-52CD-45F3-BBC6-E006BFFE98D8}" destId="{C37985A8-8CD4-40EC-A967-328FAF435166}" srcOrd="1" destOrd="0" presId="urn:microsoft.com/office/officeart/2018/2/layout/IconVerticalSolidList"/>
    <dgm:cxn modelId="{4D198F2D-A690-40FC-B98F-D20078E06F0D}" type="presParOf" srcId="{67591DD8-52CD-45F3-BBC6-E006BFFE98D8}" destId="{8CC72F56-9D55-44AF-A996-562D5CD6506E}" srcOrd="2" destOrd="0" presId="urn:microsoft.com/office/officeart/2018/2/layout/IconVerticalSolidList"/>
    <dgm:cxn modelId="{FDD147A2-7BFA-4A08-BE6E-C0EF0933916F}" type="presParOf" srcId="{67591DD8-52CD-45F3-BBC6-E006BFFE98D8}" destId="{D160EB99-A880-4B94-9B50-93952852777C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7B0378BF-068A-4985-A7B3-81CAB8FC1999}" type="doc">
      <dgm:prSet loTypeId="urn:microsoft.com/office/officeart/2018/5/layout/CenteredIconLabelDescriptionList" loCatId="icon" qsTypeId="urn:microsoft.com/office/officeart/2005/8/quickstyle/simple1" qsCatId="simple" csTypeId="urn:microsoft.com/office/officeart/2018/5/colors/Iconchunking_neutralbg_accent0_3" csCatId="mainScheme" phldr="1"/>
      <dgm:spPr/>
      <dgm:t>
        <a:bodyPr/>
        <a:lstStyle/>
        <a:p>
          <a:endParaRPr lang="en-US"/>
        </a:p>
      </dgm:t>
    </dgm:pt>
    <dgm:pt modelId="{32A529A7-8C8D-4C6C-A8B5-79D3D122F059}">
      <dgm:prSet/>
      <dgm:spPr/>
      <dgm:t>
        <a:bodyPr/>
        <a:lstStyle/>
        <a:p>
          <a:pPr>
            <a:defRPr b="1"/>
          </a:pPr>
          <a:r>
            <a:rPr lang="en-US"/>
            <a:t>Liquid assets / monthly expenses</a:t>
          </a:r>
        </a:p>
      </dgm:t>
    </dgm:pt>
    <dgm:pt modelId="{747B4A45-EB4F-4734-9876-D93484387ACD}" type="parTrans" cxnId="{3FCBC8B7-6754-4037-8C94-2C505F021378}">
      <dgm:prSet/>
      <dgm:spPr/>
      <dgm:t>
        <a:bodyPr/>
        <a:lstStyle/>
        <a:p>
          <a:endParaRPr lang="en-US"/>
        </a:p>
      </dgm:t>
    </dgm:pt>
    <dgm:pt modelId="{B5A15BBF-D0D7-4B1E-86C0-845342AD4A78}" type="sibTrans" cxnId="{3FCBC8B7-6754-4037-8C94-2C505F021378}">
      <dgm:prSet/>
      <dgm:spPr/>
      <dgm:t>
        <a:bodyPr/>
        <a:lstStyle/>
        <a:p>
          <a:endParaRPr lang="en-US"/>
        </a:p>
      </dgm:t>
    </dgm:pt>
    <dgm:pt modelId="{F45B4927-9990-4B4F-A8D9-CE5D95E271BF}">
      <dgm:prSet/>
      <dgm:spPr/>
      <dgm:t>
        <a:bodyPr/>
        <a:lstStyle/>
        <a:p>
          <a:r>
            <a:rPr lang="en-US"/>
            <a:t>Liquid assets=cash, checking account, savings account, CDs, money market account, money owed to you</a:t>
          </a:r>
        </a:p>
      </dgm:t>
    </dgm:pt>
    <dgm:pt modelId="{50146949-EE20-4DAF-89B3-2018B1C91D03}" type="parTrans" cxnId="{A59FBC3F-06EC-4E1B-9D6D-A81CA131DB8E}">
      <dgm:prSet/>
      <dgm:spPr/>
      <dgm:t>
        <a:bodyPr/>
        <a:lstStyle/>
        <a:p>
          <a:endParaRPr lang="en-US"/>
        </a:p>
      </dgm:t>
    </dgm:pt>
    <dgm:pt modelId="{2D8819CA-A52F-48AA-8BCD-BD15EBEBF736}" type="sibTrans" cxnId="{A59FBC3F-06EC-4E1B-9D6D-A81CA131DB8E}">
      <dgm:prSet/>
      <dgm:spPr/>
      <dgm:t>
        <a:bodyPr/>
        <a:lstStyle/>
        <a:p>
          <a:endParaRPr lang="en-US"/>
        </a:p>
      </dgm:t>
    </dgm:pt>
    <dgm:pt modelId="{DB10E3AE-4D27-4F77-8EB6-1296052E19A5}">
      <dgm:prSet/>
      <dgm:spPr/>
      <dgm:t>
        <a:bodyPr/>
        <a:lstStyle/>
        <a:p>
          <a:pPr>
            <a:defRPr b="1"/>
          </a:pPr>
          <a:r>
            <a:rPr lang="en-US"/>
            <a:t>Measures how capable you are of paying bills on time during a job loss</a:t>
          </a:r>
        </a:p>
      </dgm:t>
    </dgm:pt>
    <dgm:pt modelId="{C9C193A4-8CC7-469F-9578-FC5032CFD2E0}" type="parTrans" cxnId="{DBD5CAE0-E496-4BEB-82A6-1F41B152AE1E}">
      <dgm:prSet/>
      <dgm:spPr/>
      <dgm:t>
        <a:bodyPr/>
        <a:lstStyle/>
        <a:p>
          <a:endParaRPr lang="en-US"/>
        </a:p>
      </dgm:t>
    </dgm:pt>
    <dgm:pt modelId="{85EF76C9-FE16-404F-A512-10A7CE6FA98A}" type="sibTrans" cxnId="{DBD5CAE0-E496-4BEB-82A6-1F41B152AE1E}">
      <dgm:prSet/>
      <dgm:spPr/>
      <dgm:t>
        <a:bodyPr/>
        <a:lstStyle/>
        <a:p>
          <a:endParaRPr lang="en-US"/>
        </a:p>
      </dgm:t>
    </dgm:pt>
    <dgm:pt modelId="{E4BBC6E1-0815-44D3-9498-AAB4F631630C}">
      <dgm:prSet/>
      <dgm:spPr/>
      <dgm:t>
        <a:bodyPr/>
        <a:lstStyle/>
        <a:p>
          <a:pPr>
            <a:defRPr b="1"/>
          </a:pPr>
          <a:r>
            <a:rPr lang="en-US"/>
            <a:t>Emergency fund: 3-6 months of expenses</a:t>
          </a:r>
        </a:p>
      </dgm:t>
    </dgm:pt>
    <dgm:pt modelId="{EDD2D77E-5329-42C1-B6CB-BA1F0D03842C}" type="parTrans" cxnId="{3109DC17-1DFB-44F0-AAB9-25643AC86601}">
      <dgm:prSet/>
      <dgm:spPr/>
      <dgm:t>
        <a:bodyPr/>
        <a:lstStyle/>
        <a:p>
          <a:endParaRPr lang="en-US"/>
        </a:p>
      </dgm:t>
    </dgm:pt>
    <dgm:pt modelId="{4BAC04CF-42EC-4D00-9D77-D42A30A95E06}" type="sibTrans" cxnId="{3109DC17-1DFB-44F0-AAB9-25643AC86601}">
      <dgm:prSet/>
      <dgm:spPr/>
      <dgm:t>
        <a:bodyPr/>
        <a:lstStyle/>
        <a:p>
          <a:endParaRPr lang="en-US"/>
        </a:p>
      </dgm:t>
    </dgm:pt>
    <dgm:pt modelId="{B0358172-3817-4066-A5A7-46C8196E09FD}">
      <dgm:prSet/>
      <dgm:spPr/>
      <dgm:t>
        <a:bodyPr/>
        <a:lstStyle/>
        <a:p>
          <a:pPr>
            <a:defRPr b="1"/>
          </a:pPr>
          <a:r>
            <a:rPr lang="en-US"/>
            <a:t>Example:</a:t>
          </a:r>
        </a:p>
      </dgm:t>
    </dgm:pt>
    <dgm:pt modelId="{DB8166D8-984D-489D-BB61-CCF6DA1F4138}" type="parTrans" cxnId="{1C9730F7-E921-444B-B207-F18DA515641A}">
      <dgm:prSet/>
      <dgm:spPr/>
      <dgm:t>
        <a:bodyPr/>
        <a:lstStyle/>
        <a:p>
          <a:endParaRPr lang="en-US"/>
        </a:p>
      </dgm:t>
    </dgm:pt>
    <dgm:pt modelId="{B372EDE6-02FA-4BDB-8AEE-1578A340D92B}" type="sibTrans" cxnId="{1C9730F7-E921-444B-B207-F18DA515641A}">
      <dgm:prSet/>
      <dgm:spPr/>
      <dgm:t>
        <a:bodyPr/>
        <a:lstStyle/>
        <a:p>
          <a:endParaRPr lang="en-US"/>
        </a:p>
      </dgm:t>
    </dgm:pt>
    <dgm:pt modelId="{45E06AFA-B139-45BD-8846-888755BDFD82}">
      <dgm:prSet/>
      <dgm:spPr/>
      <dgm:t>
        <a:bodyPr/>
        <a:lstStyle/>
        <a:p>
          <a:r>
            <a:rPr lang="en-US"/>
            <a:t>Someone has $10,000 in a savings account, and their monthly expenses are $6000</a:t>
          </a:r>
        </a:p>
      </dgm:t>
    </dgm:pt>
    <dgm:pt modelId="{EF456C79-04F4-477F-9BA9-D73D60D0C46F}" type="parTrans" cxnId="{E19F075D-CEEA-4A99-86A4-E45076DBEDCE}">
      <dgm:prSet/>
      <dgm:spPr/>
      <dgm:t>
        <a:bodyPr/>
        <a:lstStyle/>
        <a:p>
          <a:endParaRPr lang="en-US"/>
        </a:p>
      </dgm:t>
    </dgm:pt>
    <dgm:pt modelId="{FA8B511D-1ACC-44D3-9C0E-19F554DC47A4}" type="sibTrans" cxnId="{E19F075D-CEEA-4A99-86A4-E45076DBEDCE}">
      <dgm:prSet/>
      <dgm:spPr/>
      <dgm:t>
        <a:bodyPr/>
        <a:lstStyle/>
        <a:p>
          <a:endParaRPr lang="en-US"/>
        </a:p>
      </dgm:t>
    </dgm:pt>
    <dgm:pt modelId="{A3A01EB3-691C-4A85-84D6-5AFC979F29F8}">
      <dgm:prSet/>
      <dgm:spPr/>
      <dgm:t>
        <a:bodyPr/>
        <a:lstStyle/>
        <a:p>
          <a:r>
            <a:rPr lang="en-US"/>
            <a:t>10,000/6,000= 1.6</a:t>
          </a:r>
        </a:p>
      </dgm:t>
    </dgm:pt>
    <dgm:pt modelId="{28A32CEC-C384-4EF6-AF70-185183C59C52}" type="parTrans" cxnId="{F82E13B3-0C40-4CAE-AE91-0221F3632CEF}">
      <dgm:prSet/>
      <dgm:spPr/>
      <dgm:t>
        <a:bodyPr/>
        <a:lstStyle/>
        <a:p>
          <a:endParaRPr lang="en-US"/>
        </a:p>
      </dgm:t>
    </dgm:pt>
    <dgm:pt modelId="{03A8FE46-6447-4FBF-8520-899DC7197A33}" type="sibTrans" cxnId="{F82E13B3-0C40-4CAE-AE91-0221F3632CEF}">
      <dgm:prSet/>
      <dgm:spPr/>
      <dgm:t>
        <a:bodyPr/>
        <a:lstStyle/>
        <a:p>
          <a:endParaRPr lang="en-US"/>
        </a:p>
      </dgm:t>
    </dgm:pt>
    <dgm:pt modelId="{1831F586-4432-437C-85A4-51F70EFE83AA}">
      <dgm:prSet/>
      <dgm:spPr/>
      <dgm:t>
        <a:bodyPr/>
        <a:lstStyle/>
        <a:p>
          <a:r>
            <a:rPr lang="en-US"/>
            <a:t>This person can only handle around one and half months of bills</a:t>
          </a:r>
        </a:p>
      </dgm:t>
    </dgm:pt>
    <dgm:pt modelId="{9F597BCF-B597-40B1-804D-9BD07E896FD4}" type="parTrans" cxnId="{CADC5928-D32D-465B-BB5D-57FC452307B8}">
      <dgm:prSet/>
      <dgm:spPr/>
      <dgm:t>
        <a:bodyPr/>
        <a:lstStyle/>
        <a:p>
          <a:endParaRPr lang="en-US"/>
        </a:p>
      </dgm:t>
    </dgm:pt>
    <dgm:pt modelId="{969DC8FD-27EB-4F34-80EA-ACCB5AE6324B}" type="sibTrans" cxnId="{CADC5928-D32D-465B-BB5D-57FC452307B8}">
      <dgm:prSet/>
      <dgm:spPr/>
      <dgm:t>
        <a:bodyPr/>
        <a:lstStyle/>
        <a:p>
          <a:endParaRPr lang="en-US"/>
        </a:p>
      </dgm:t>
    </dgm:pt>
    <dgm:pt modelId="{70EDE339-EF40-43DF-86AB-B4E26A39081B}">
      <dgm:prSet/>
      <dgm:spPr/>
      <dgm:t>
        <a:bodyPr/>
        <a:lstStyle/>
        <a:p>
          <a:r>
            <a:rPr lang="en-US" dirty="0"/>
            <a:t>Need to increase savings account/liquid assets, less expenses/debt, or both</a:t>
          </a:r>
        </a:p>
      </dgm:t>
    </dgm:pt>
    <dgm:pt modelId="{7911BBE0-926E-409C-93B8-AE65578D3F50}" type="parTrans" cxnId="{389809E7-71E9-40B5-B8E4-F4BA23552771}">
      <dgm:prSet/>
      <dgm:spPr/>
      <dgm:t>
        <a:bodyPr/>
        <a:lstStyle/>
        <a:p>
          <a:endParaRPr lang="en-US"/>
        </a:p>
      </dgm:t>
    </dgm:pt>
    <dgm:pt modelId="{1D0EAA33-9E2B-4382-B26C-07BCDA8542FF}" type="sibTrans" cxnId="{389809E7-71E9-40B5-B8E4-F4BA23552771}">
      <dgm:prSet/>
      <dgm:spPr/>
      <dgm:t>
        <a:bodyPr/>
        <a:lstStyle/>
        <a:p>
          <a:endParaRPr lang="en-US"/>
        </a:p>
      </dgm:t>
    </dgm:pt>
    <dgm:pt modelId="{DED57886-7B22-499E-9583-254B2AB54912}" type="pres">
      <dgm:prSet presAssocID="{7B0378BF-068A-4985-A7B3-81CAB8FC1999}" presName="root" presStyleCnt="0">
        <dgm:presLayoutVars>
          <dgm:dir/>
          <dgm:resizeHandles val="exact"/>
        </dgm:presLayoutVars>
      </dgm:prSet>
      <dgm:spPr/>
    </dgm:pt>
    <dgm:pt modelId="{967398F4-A150-4992-913E-217949F72B48}" type="pres">
      <dgm:prSet presAssocID="{32A529A7-8C8D-4C6C-A8B5-79D3D122F059}" presName="compNode" presStyleCnt="0"/>
      <dgm:spPr/>
    </dgm:pt>
    <dgm:pt modelId="{184A781C-50B6-4D6F-9EA0-58A4D1212992}" type="pres">
      <dgm:prSet presAssocID="{32A529A7-8C8D-4C6C-A8B5-79D3D122F059}" presName="iconRect" presStyleLbl="node1" presStyleIdx="0" presStyleCnt="4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Wallet"/>
        </a:ext>
      </dgm:extLst>
    </dgm:pt>
    <dgm:pt modelId="{63E33136-3FCC-4D68-A32E-297C2A2D9FBD}" type="pres">
      <dgm:prSet presAssocID="{32A529A7-8C8D-4C6C-A8B5-79D3D122F059}" presName="iconSpace" presStyleCnt="0"/>
      <dgm:spPr/>
    </dgm:pt>
    <dgm:pt modelId="{88DA1677-E865-423F-9B5E-BF2FC11FB9E8}" type="pres">
      <dgm:prSet presAssocID="{32A529A7-8C8D-4C6C-A8B5-79D3D122F059}" presName="parTx" presStyleLbl="revTx" presStyleIdx="0" presStyleCnt="8">
        <dgm:presLayoutVars>
          <dgm:chMax val="0"/>
          <dgm:chPref val="0"/>
        </dgm:presLayoutVars>
      </dgm:prSet>
      <dgm:spPr/>
    </dgm:pt>
    <dgm:pt modelId="{47699FE8-E79E-4D73-B401-AB93464264DC}" type="pres">
      <dgm:prSet presAssocID="{32A529A7-8C8D-4C6C-A8B5-79D3D122F059}" presName="txSpace" presStyleCnt="0"/>
      <dgm:spPr/>
    </dgm:pt>
    <dgm:pt modelId="{50E76823-1B4C-4FD4-9DF4-7EE2DA2D19C0}" type="pres">
      <dgm:prSet presAssocID="{32A529A7-8C8D-4C6C-A8B5-79D3D122F059}" presName="desTx" presStyleLbl="revTx" presStyleIdx="1" presStyleCnt="8">
        <dgm:presLayoutVars/>
      </dgm:prSet>
      <dgm:spPr/>
    </dgm:pt>
    <dgm:pt modelId="{9B9C420B-93A7-410F-B32E-F1D9FBEF82C0}" type="pres">
      <dgm:prSet presAssocID="{B5A15BBF-D0D7-4B1E-86C0-845342AD4A78}" presName="sibTrans" presStyleCnt="0"/>
      <dgm:spPr/>
    </dgm:pt>
    <dgm:pt modelId="{DF1101D6-EFD7-4EF4-A46B-51859FB6A082}" type="pres">
      <dgm:prSet presAssocID="{DB10E3AE-4D27-4F77-8EB6-1296052E19A5}" presName="compNode" presStyleCnt="0"/>
      <dgm:spPr/>
    </dgm:pt>
    <dgm:pt modelId="{71BBCB1C-60BD-46C9-8BE2-805724D06672}" type="pres">
      <dgm:prSet presAssocID="{DB10E3AE-4D27-4F77-8EB6-1296052E19A5}" presName="iconRect" presStyleLbl="node1" presStyleIdx="1" presStyleCnt="4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Money"/>
        </a:ext>
      </dgm:extLst>
    </dgm:pt>
    <dgm:pt modelId="{8729ED56-DFFC-4993-9BF7-650ADFB44278}" type="pres">
      <dgm:prSet presAssocID="{DB10E3AE-4D27-4F77-8EB6-1296052E19A5}" presName="iconSpace" presStyleCnt="0"/>
      <dgm:spPr/>
    </dgm:pt>
    <dgm:pt modelId="{F22D0970-76B3-49CC-A4A3-9E5F5D02767B}" type="pres">
      <dgm:prSet presAssocID="{DB10E3AE-4D27-4F77-8EB6-1296052E19A5}" presName="parTx" presStyleLbl="revTx" presStyleIdx="2" presStyleCnt="8">
        <dgm:presLayoutVars>
          <dgm:chMax val="0"/>
          <dgm:chPref val="0"/>
        </dgm:presLayoutVars>
      </dgm:prSet>
      <dgm:spPr/>
    </dgm:pt>
    <dgm:pt modelId="{3E612F28-7A6D-48A6-AF5E-ED4C67B2B20B}" type="pres">
      <dgm:prSet presAssocID="{DB10E3AE-4D27-4F77-8EB6-1296052E19A5}" presName="txSpace" presStyleCnt="0"/>
      <dgm:spPr/>
    </dgm:pt>
    <dgm:pt modelId="{7BEE6345-4195-4AEE-8274-A3248B932249}" type="pres">
      <dgm:prSet presAssocID="{DB10E3AE-4D27-4F77-8EB6-1296052E19A5}" presName="desTx" presStyleLbl="revTx" presStyleIdx="3" presStyleCnt="8">
        <dgm:presLayoutVars/>
      </dgm:prSet>
      <dgm:spPr/>
    </dgm:pt>
    <dgm:pt modelId="{263BFE9B-277B-49FD-B5F8-376ACAC0D06B}" type="pres">
      <dgm:prSet presAssocID="{85EF76C9-FE16-404F-A512-10A7CE6FA98A}" presName="sibTrans" presStyleCnt="0"/>
      <dgm:spPr/>
    </dgm:pt>
    <dgm:pt modelId="{768124A8-13B0-4393-9558-A9080B0F9EAD}" type="pres">
      <dgm:prSet presAssocID="{E4BBC6E1-0815-44D3-9498-AAB4F631630C}" presName="compNode" presStyleCnt="0"/>
      <dgm:spPr/>
    </dgm:pt>
    <dgm:pt modelId="{BDBA92A0-AA04-4E98-8B28-EF7F54A1800D}" type="pres">
      <dgm:prSet presAssocID="{E4BBC6E1-0815-44D3-9498-AAB4F631630C}" presName="iconRect" presStyleLbl="node1" presStyleIdx="2" presStyleCnt="4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Piggy Bank"/>
        </a:ext>
      </dgm:extLst>
    </dgm:pt>
    <dgm:pt modelId="{597CB36C-AED9-445B-9EC7-1BDB8B46F0EA}" type="pres">
      <dgm:prSet presAssocID="{E4BBC6E1-0815-44D3-9498-AAB4F631630C}" presName="iconSpace" presStyleCnt="0"/>
      <dgm:spPr/>
    </dgm:pt>
    <dgm:pt modelId="{0C19A926-1812-4D75-9A08-E8B84F65F2B4}" type="pres">
      <dgm:prSet presAssocID="{E4BBC6E1-0815-44D3-9498-AAB4F631630C}" presName="parTx" presStyleLbl="revTx" presStyleIdx="4" presStyleCnt="8">
        <dgm:presLayoutVars>
          <dgm:chMax val="0"/>
          <dgm:chPref val="0"/>
        </dgm:presLayoutVars>
      </dgm:prSet>
      <dgm:spPr/>
    </dgm:pt>
    <dgm:pt modelId="{69ECCF8D-9FC2-4C83-9B7E-D59B6759FF49}" type="pres">
      <dgm:prSet presAssocID="{E4BBC6E1-0815-44D3-9498-AAB4F631630C}" presName="txSpace" presStyleCnt="0"/>
      <dgm:spPr/>
    </dgm:pt>
    <dgm:pt modelId="{1541DCB5-4213-4ADD-99AA-6B17B9E2A7CF}" type="pres">
      <dgm:prSet presAssocID="{E4BBC6E1-0815-44D3-9498-AAB4F631630C}" presName="desTx" presStyleLbl="revTx" presStyleIdx="5" presStyleCnt="8">
        <dgm:presLayoutVars/>
      </dgm:prSet>
      <dgm:spPr/>
    </dgm:pt>
    <dgm:pt modelId="{8B098327-FD04-4D09-B157-18E1A62AEE6F}" type="pres">
      <dgm:prSet presAssocID="{4BAC04CF-42EC-4D00-9D77-D42A30A95E06}" presName="sibTrans" presStyleCnt="0"/>
      <dgm:spPr/>
    </dgm:pt>
    <dgm:pt modelId="{483265C9-3583-4FA9-B861-DBFE5805E43C}" type="pres">
      <dgm:prSet presAssocID="{B0358172-3817-4066-A5A7-46C8196E09FD}" presName="compNode" presStyleCnt="0"/>
      <dgm:spPr/>
    </dgm:pt>
    <dgm:pt modelId="{4271EFF5-8182-43BF-93D0-55123A65A50B}" type="pres">
      <dgm:prSet presAssocID="{B0358172-3817-4066-A5A7-46C8196E09FD}" presName="iconRect" presStyleLbl="node1" presStyleIdx="3" presStyleCnt="4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Dollar"/>
        </a:ext>
      </dgm:extLst>
    </dgm:pt>
    <dgm:pt modelId="{04A3E9DC-BBBF-4D30-BC9B-30F7FDAB11D4}" type="pres">
      <dgm:prSet presAssocID="{B0358172-3817-4066-A5A7-46C8196E09FD}" presName="iconSpace" presStyleCnt="0"/>
      <dgm:spPr/>
    </dgm:pt>
    <dgm:pt modelId="{7FC4A8D3-B636-46E9-A577-2A358F3837C8}" type="pres">
      <dgm:prSet presAssocID="{B0358172-3817-4066-A5A7-46C8196E09FD}" presName="parTx" presStyleLbl="revTx" presStyleIdx="6" presStyleCnt="8">
        <dgm:presLayoutVars>
          <dgm:chMax val="0"/>
          <dgm:chPref val="0"/>
        </dgm:presLayoutVars>
      </dgm:prSet>
      <dgm:spPr/>
    </dgm:pt>
    <dgm:pt modelId="{F4630D37-BA73-47E6-A3C1-7011016C4872}" type="pres">
      <dgm:prSet presAssocID="{B0358172-3817-4066-A5A7-46C8196E09FD}" presName="txSpace" presStyleCnt="0"/>
      <dgm:spPr/>
    </dgm:pt>
    <dgm:pt modelId="{2668BD12-CA81-4CB4-8CC6-E3E094DCA818}" type="pres">
      <dgm:prSet presAssocID="{B0358172-3817-4066-A5A7-46C8196E09FD}" presName="desTx" presStyleLbl="revTx" presStyleIdx="7" presStyleCnt="8">
        <dgm:presLayoutVars/>
      </dgm:prSet>
      <dgm:spPr/>
    </dgm:pt>
  </dgm:ptLst>
  <dgm:cxnLst>
    <dgm:cxn modelId="{CB7BF800-A5DF-4E3C-BBD4-82D755519FF9}" type="presOf" srcId="{DB10E3AE-4D27-4F77-8EB6-1296052E19A5}" destId="{F22D0970-76B3-49CC-A4A3-9E5F5D02767B}" srcOrd="0" destOrd="0" presId="urn:microsoft.com/office/officeart/2018/5/layout/CenteredIconLabelDescriptionList"/>
    <dgm:cxn modelId="{B3655015-C025-4125-B2F8-23F8C4771ACD}" type="presOf" srcId="{7B0378BF-068A-4985-A7B3-81CAB8FC1999}" destId="{DED57886-7B22-499E-9583-254B2AB54912}" srcOrd="0" destOrd="0" presId="urn:microsoft.com/office/officeart/2018/5/layout/CenteredIconLabelDescriptionList"/>
    <dgm:cxn modelId="{3109DC17-1DFB-44F0-AAB9-25643AC86601}" srcId="{7B0378BF-068A-4985-A7B3-81CAB8FC1999}" destId="{E4BBC6E1-0815-44D3-9498-AAB4F631630C}" srcOrd="2" destOrd="0" parTransId="{EDD2D77E-5329-42C1-B6CB-BA1F0D03842C}" sibTransId="{4BAC04CF-42EC-4D00-9D77-D42A30A95E06}"/>
    <dgm:cxn modelId="{CADC5928-D32D-465B-BB5D-57FC452307B8}" srcId="{B0358172-3817-4066-A5A7-46C8196E09FD}" destId="{1831F586-4432-437C-85A4-51F70EFE83AA}" srcOrd="2" destOrd="0" parTransId="{9F597BCF-B597-40B1-804D-9BD07E896FD4}" sibTransId="{969DC8FD-27EB-4F34-80EA-ACCB5AE6324B}"/>
    <dgm:cxn modelId="{A59FBC3F-06EC-4E1B-9D6D-A81CA131DB8E}" srcId="{32A529A7-8C8D-4C6C-A8B5-79D3D122F059}" destId="{F45B4927-9990-4B4F-A8D9-CE5D95E271BF}" srcOrd="0" destOrd="0" parTransId="{50146949-EE20-4DAF-89B3-2018B1C91D03}" sibTransId="{2D8819CA-A52F-48AA-8BCD-BD15EBEBF736}"/>
    <dgm:cxn modelId="{E19F075D-CEEA-4A99-86A4-E45076DBEDCE}" srcId="{B0358172-3817-4066-A5A7-46C8196E09FD}" destId="{45E06AFA-B139-45BD-8846-888755BDFD82}" srcOrd="0" destOrd="0" parTransId="{EF456C79-04F4-477F-9BA9-D73D60D0C46F}" sibTransId="{FA8B511D-1ACC-44D3-9C0E-19F554DC47A4}"/>
    <dgm:cxn modelId="{49A0E550-563E-4E92-8DCD-6F3D3DBA208B}" type="presOf" srcId="{E4BBC6E1-0815-44D3-9498-AAB4F631630C}" destId="{0C19A926-1812-4D75-9A08-E8B84F65F2B4}" srcOrd="0" destOrd="0" presId="urn:microsoft.com/office/officeart/2018/5/layout/CenteredIconLabelDescriptionList"/>
    <dgm:cxn modelId="{A41AA457-4B90-49F2-9DC1-05F48771AB4B}" type="presOf" srcId="{70EDE339-EF40-43DF-86AB-B4E26A39081B}" destId="{2668BD12-CA81-4CB4-8CC6-E3E094DCA818}" srcOrd="0" destOrd="3" presId="urn:microsoft.com/office/officeart/2018/5/layout/CenteredIconLabelDescriptionList"/>
    <dgm:cxn modelId="{16CDB082-FE49-4142-8E18-81ECC0D50AD3}" type="presOf" srcId="{B0358172-3817-4066-A5A7-46C8196E09FD}" destId="{7FC4A8D3-B636-46E9-A577-2A358F3837C8}" srcOrd="0" destOrd="0" presId="urn:microsoft.com/office/officeart/2018/5/layout/CenteredIconLabelDescriptionList"/>
    <dgm:cxn modelId="{DD3DDA86-340D-4CD5-9764-DC4233C890A7}" type="presOf" srcId="{32A529A7-8C8D-4C6C-A8B5-79D3D122F059}" destId="{88DA1677-E865-423F-9B5E-BF2FC11FB9E8}" srcOrd="0" destOrd="0" presId="urn:microsoft.com/office/officeart/2018/5/layout/CenteredIconLabelDescriptionList"/>
    <dgm:cxn modelId="{ED060090-D1AE-46E5-93B7-F8DFB78B114C}" type="presOf" srcId="{A3A01EB3-691C-4A85-84D6-5AFC979F29F8}" destId="{2668BD12-CA81-4CB4-8CC6-E3E094DCA818}" srcOrd="0" destOrd="1" presId="urn:microsoft.com/office/officeart/2018/5/layout/CenteredIconLabelDescriptionList"/>
    <dgm:cxn modelId="{465C679C-CC98-4060-A9A0-F9D82E01116F}" type="presOf" srcId="{45E06AFA-B139-45BD-8846-888755BDFD82}" destId="{2668BD12-CA81-4CB4-8CC6-E3E094DCA818}" srcOrd="0" destOrd="0" presId="urn:microsoft.com/office/officeart/2018/5/layout/CenteredIconLabelDescriptionList"/>
    <dgm:cxn modelId="{812143AE-8BA9-4640-AE83-5119EB6FD7A9}" type="presOf" srcId="{1831F586-4432-437C-85A4-51F70EFE83AA}" destId="{2668BD12-CA81-4CB4-8CC6-E3E094DCA818}" srcOrd="0" destOrd="2" presId="urn:microsoft.com/office/officeart/2018/5/layout/CenteredIconLabelDescriptionList"/>
    <dgm:cxn modelId="{F82E13B3-0C40-4CAE-AE91-0221F3632CEF}" srcId="{B0358172-3817-4066-A5A7-46C8196E09FD}" destId="{A3A01EB3-691C-4A85-84D6-5AFC979F29F8}" srcOrd="1" destOrd="0" parTransId="{28A32CEC-C384-4EF6-AF70-185183C59C52}" sibTransId="{03A8FE46-6447-4FBF-8520-899DC7197A33}"/>
    <dgm:cxn modelId="{3FCBC8B7-6754-4037-8C94-2C505F021378}" srcId="{7B0378BF-068A-4985-A7B3-81CAB8FC1999}" destId="{32A529A7-8C8D-4C6C-A8B5-79D3D122F059}" srcOrd="0" destOrd="0" parTransId="{747B4A45-EB4F-4734-9876-D93484387ACD}" sibTransId="{B5A15BBF-D0D7-4B1E-86C0-845342AD4A78}"/>
    <dgm:cxn modelId="{DBD5CAE0-E496-4BEB-82A6-1F41B152AE1E}" srcId="{7B0378BF-068A-4985-A7B3-81CAB8FC1999}" destId="{DB10E3AE-4D27-4F77-8EB6-1296052E19A5}" srcOrd="1" destOrd="0" parTransId="{C9C193A4-8CC7-469F-9578-FC5032CFD2E0}" sibTransId="{85EF76C9-FE16-404F-A512-10A7CE6FA98A}"/>
    <dgm:cxn modelId="{056E59E4-1D13-48EB-869C-77E501ED3B1B}" type="presOf" srcId="{F45B4927-9990-4B4F-A8D9-CE5D95E271BF}" destId="{50E76823-1B4C-4FD4-9DF4-7EE2DA2D19C0}" srcOrd="0" destOrd="0" presId="urn:microsoft.com/office/officeart/2018/5/layout/CenteredIconLabelDescriptionList"/>
    <dgm:cxn modelId="{389809E7-71E9-40B5-B8E4-F4BA23552771}" srcId="{1831F586-4432-437C-85A4-51F70EFE83AA}" destId="{70EDE339-EF40-43DF-86AB-B4E26A39081B}" srcOrd="0" destOrd="0" parTransId="{7911BBE0-926E-409C-93B8-AE65578D3F50}" sibTransId="{1D0EAA33-9E2B-4382-B26C-07BCDA8542FF}"/>
    <dgm:cxn modelId="{1C9730F7-E921-444B-B207-F18DA515641A}" srcId="{7B0378BF-068A-4985-A7B3-81CAB8FC1999}" destId="{B0358172-3817-4066-A5A7-46C8196E09FD}" srcOrd="3" destOrd="0" parTransId="{DB8166D8-984D-489D-BB61-CCF6DA1F4138}" sibTransId="{B372EDE6-02FA-4BDB-8AEE-1578A340D92B}"/>
    <dgm:cxn modelId="{C44CE85D-E7D8-4253-AD91-EE79020EFFD0}" type="presParOf" srcId="{DED57886-7B22-499E-9583-254B2AB54912}" destId="{967398F4-A150-4992-913E-217949F72B48}" srcOrd="0" destOrd="0" presId="urn:microsoft.com/office/officeart/2018/5/layout/CenteredIconLabelDescriptionList"/>
    <dgm:cxn modelId="{5D4E26AC-8B56-4CC3-A40F-0414DF5150EF}" type="presParOf" srcId="{967398F4-A150-4992-913E-217949F72B48}" destId="{184A781C-50B6-4D6F-9EA0-58A4D1212992}" srcOrd="0" destOrd="0" presId="urn:microsoft.com/office/officeart/2018/5/layout/CenteredIconLabelDescriptionList"/>
    <dgm:cxn modelId="{24C77759-83A9-4DE0-BE35-AB2A886EF629}" type="presParOf" srcId="{967398F4-A150-4992-913E-217949F72B48}" destId="{63E33136-3FCC-4D68-A32E-297C2A2D9FBD}" srcOrd="1" destOrd="0" presId="urn:microsoft.com/office/officeart/2018/5/layout/CenteredIconLabelDescriptionList"/>
    <dgm:cxn modelId="{548BD05C-860C-477D-9B8C-16098A9846CE}" type="presParOf" srcId="{967398F4-A150-4992-913E-217949F72B48}" destId="{88DA1677-E865-423F-9B5E-BF2FC11FB9E8}" srcOrd="2" destOrd="0" presId="urn:microsoft.com/office/officeart/2018/5/layout/CenteredIconLabelDescriptionList"/>
    <dgm:cxn modelId="{AD5A6500-023E-42CF-B85A-045524067191}" type="presParOf" srcId="{967398F4-A150-4992-913E-217949F72B48}" destId="{47699FE8-E79E-4D73-B401-AB93464264DC}" srcOrd="3" destOrd="0" presId="urn:microsoft.com/office/officeart/2018/5/layout/CenteredIconLabelDescriptionList"/>
    <dgm:cxn modelId="{21EEA14B-8AF1-46F8-B70F-B24AB9461CF3}" type="presParOf" srcId="{967398F4-A150-4992-913E-217949F72B48}" destId="{50E76823-1B4C-4FD4-9DF4-7EE2DA2D19C0}" srcOrd="4" destOrd="0" presId="urn:microsoft.com/office/officeart/2018/5/layout/CenteredIconLabelDescriptionList"/>
    <dgm:cxn modelId="{FAF89CA2-71A0-459D-9A97-9A0EA8BAFC8C}" type="presParOf" srcId="{DED57886-7B22-499E-9583-254B2AB54912}" destId="{9B9C420B-93A7-410F-B32E-F1D9FBEF82C0}" srcOrd="1" destOrd="0" presId="urn:microsoft.com/office/officeart/2018/5/layout/CenteredIconLabelDescriptionList"/>
    <dgm:cxn modelId="{A9656E24-12BA-454B-B947-9A006BF5E462}" type="presParOf" srcId="{DED57886-7B22-499E-9583-254B2AB54912}" destId="{DF1101D6-EFD7-4EF4-A46B-51859FB6A082}" srcOrd="2" destOrd="0" presId="urn:microsoft.com/office/officeart/2018/5/layout/CenteredIconLabelDescriptionList"/>
    <dgm:cxn modelId="{A34850F6-B68D-4BD2-ABB5-185B7599F7BC}" type="presParOf" srcId="{DF1101D6-EFD7-4EF4-A46B-51859FB6A082}" destId="{71BBCB1C-60BD-46C9-8BE2-805724D06672}" srcOrd="0" destOrd="0" presId="urn:microsoft.com/office/officeart/2018/5/layout/CenteredIconLabelDescriptionList"/>
    <dgm:cxn modelId="{091C8B6C-E728-4191-ABD3-978E65091A77}" type="presParOf" srcId="{DF1101D6-EFD7-4EF4-A46B-51859FB6A082}" destId="{8729ED56-DFFC-4993-9BF7-650ADFB44278}" srcOrd="1" destOrd="0" presId="urn:microsoft.com/office/officeart/2018/5/layout/CenteredIconLabelDescriptionList"/>
    <dgm:cxn modelId="{29D714EC-48A7-487D-B043-65DB222B2A36}" type="presParOf" srcId="{DF1101D6-EFD7-4EF4-A46B-51859FB6A082}" destId="{F22D0970-76B3-49CC-A4A3-9E5F5D02767B}" srcOrd="2" destOrd="0" presId="urn:microsoft.com/office/officeart/2018/5/layout/CenteredIconLabelDescriptionList"/>
    <dgm:cxn modelId="{53C769D8-1F2A-4D62-A0D1-A383A9AA902C}" type="presParOf" srcId="{DF1101D6-EFD7-4EF4-A46B-51859FB6A082}" destId="{3E612F28-7A6D-48A6-AF5E-ED4C67B2B20B}" srcOrd="3" destOrd="0" presId="urn:microsoft.com/office/officeart/2018/5/layout/CenteredIconLabelDescriptionList"/>
    <dgm:cxn modelId="{144D1FAB-A9EC-445D-AE55-529B21A8309F}" type="presParOf" srcId="{DF1101D6-EFD7-4EF4-A46B-51859FB6A082}" destId="{7BEE6345-4195-4AEE-8274-A3248B932249}" srcOrd="4" destOrd="0" presId="urn:microsoft.com/office/officeart/2018/5/layout/CenteredIconLabelDescriptionList"/>
    <dgm:cxn modelId="{DEDEB06E-FD43-4982-A3F6-B51F45183B1E}" type="presParOf" srcId="{DED57886-7B22-499E-9583-254B2AB54912}" destId="{263BFE9B-277B-49FD-B5F8-376ACAC0D06B}" srcOrd="3" destOrd="0" presId="urn:microsoft.com/office/officeart/2018/5/layout/CenteredIconLabelDescriptionList"/>
    <dgm:cxn modelId="{3527E315-3026-44ED-867D-AF4438B486B6}" type="presParOf" srcId="{DED57886-7B22-499E-9583-254B2AB54912}" destId="{768124A8-13B0-4393-9558-A9080B0F9EAD}" srcOrd="4" destOrd="0" presId="urn:microsoft.com/office/officeart/2018/5/layout/CenteredIconLabelDescriptionList"/>
    <dgm:cxn modelId="{825DF8F9-8199-4729-B7ED-881144E8CA3E}" type="presParOf" srcId="{768124A8-13B0-4393-9558-A9080B0F9EAD}" destId="{BDBA92A0-AA04-4E98-8B28-EF7F54A1800D}" srcOrd="0" destOrd="0" presId="urn:microsoft.com/office/officeart/2018/5/layout/CenteredIconLabelDescriptionList"/>
    <dgm:cxn modelId="{281845CD-B638-4E35-A96C-DB95E21C2267}" type="presParOf" srcId="{768124A8-13B0-4393-9558-A9080B0F9EAD}" destId="{597CB36C-AED9-445B-9EC7-1BDB8B46F0EA}" srcOrd="1" destOrd="0" presId="urn:microsoft.com/office/officeart/2018/5/layout/CenteredIconLabelDescriptionList"/>
    <dgm:cxn modelId="{B14CDBF2-C96D-4DC8-8EE1-678CC97FFAF2}" type="presParOf" srcId="{768124A8-13B0-4393-9558-A9080B0F9EAD}" destId="{0C19A926-1812-4D75-9A08-E8B84F65F2B4}" srcOrd="2" destOrd="0" presId="urn:microsoft.com/office/officeart/2018/5/layout/CenteredIconLabelDescriptionList"/>
    <dgm:cxn modelId="{707AA3E9-4CC4-4546-934F-54AEDC5F6197}" type="presParOf" srcId="{768124A8-13B0-4393-9558-A9080B0F9EAD}" destId="{69ECCF8D-9FC2-4C83-9B7E-D59B6759FF49}" srcOrd="3" destOrd="0" presId="urn:microsoft.com/office/officeart/2018/5/layout/CenteredIconLabelDescriptionList"/>
    <dgm:cxn modelId="{3DCF5F39-E7B0-4098-A86C-4818E681F102}" type="presParOf" srcId="{768124A8-13B0-4393-9558-A9080B0F9EAD}" destId="{1541DCB5-4213-4ADD-99AA-6B17B9E2A7CF}" srcOrd="4" destOrd="0" presId="urn:microsoft.com/office/officeart/2018/5/layout/CenteredIconLabelDescriptionList"/>
    <dgm:cxn modelId="{23FCFCEF-8DAC-410D-BF70-91BFF48599E2}" type="presParOf" srcId="{DED57886-7B22-499E-9583-254B2AB54912}" destId="{8B098327-FD04-4D09-B157-18E1A62AEE6F}" srcOrd="5" destOrd="0" presId="urn:microsoft.com/office/officeart/2018/5/layout/CenteredIconLabelDescriptionList"/>
    <dgm:cxn modelId="{648C3544-976E-4B82-8589-067347E5B7F4}" type="presParOf" srcId="{DED57886-7B22-499E-9583-254B2AB54912}" destId="{483265C9-3583-4FA9-B861-DBFE5805E43C}" srcOrd="6" destOrd="0" presId="urn:microsoft.com/office/officeart/2018/5/layout/CenteredIconLabelDescriptionList"/>
    <dgm:cxn modelId="{966DA3EB-4671-4879-893E-2A4B43887AA6}" type="presParOf" srcId="{483265C9-3583-4FA9-B861-DBFE5805E43C}" destId="{4271EFF5-8182-43BF-93D0-55123A65A50B}" srcOrd="0" destOrd="0" presId="urn:microsoft.com/office/officeart/2018/5/layout/CenteredIconLabelDescriptionList"/>
    <dgm:cxn modelId="{EE1C2FA5-03F2-45D7-9679-B794CBA53704}" type="presParOf" srcId="{483265C9-3583-4FA9-B861-DBFE5805E43C}" destId="{04A3E9DC-BBBF-4D30-BC9B-30F7FDAB11D4}" srcOrd="1" destOrd="0" presId="urn:microsoft.com/office/officeart/2018/5/layout/CenteredIconLabelDescriptionList"/>
    <dgm:cxn modelId="{1917E3E8-0153-42EF-B4F9-2E02AF9640F7}" type="presParOf" srcId="{483265C9-3583-4FA9-B861-DBFE5805E43C}" destId="{7FC4A8D3-B636-46E9-A577-2A358F3837C8}" srcOrd="2" destOrd="0" presId="urn:microsoft.com/office/officeart/2018/5/layout/CenteredIconLabelDescriptionList"/>
    <dgm:cxn modelId="{766140FA-6D2D-43CF-8FD9-05EEC753DC2E}" type="presParOf" srcId="{483265C9-3583-4FA9-B861-DBFE5805E43C}" destId="{F4630D37-BA73-47E6-A3C1-7011016C4872}" srcOrd="3" destOrd="0" presId="urn:microsoft.com/office/officeart/2018/5/layout/CenteredIconLabelDescriptionList"/>
    <dgm:cxn modelId="{276C925C-9DD6-488C-8E9A-52AE1BE84EC4}" type="presParOf" srcId="{483265C9-3583-4FA9-B861-DBFE5805E43C}" destId="{2668BD12-CA81-4CB4-8CC6-E3E094DCA818}" srcOrd="4" destOrd="0" presId="urn:microsoft.com/office/officeart/2018/5/layout/CenteredIconLabelDescription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A4D4C6B6-EF7C-4ADD-AD4E-04598B33C000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icontext_colorful1" csCatId="colorful" phldr="1"/>
      <dgm:spPr/>
      <dgm:t>
        <a:bodyPr/>
        <a:lstStyle/>
        <a:p>
          <a:endParaRPr lang="en-US"/>
        </a:p>
      </dgm:t>
    </dgm:pt>
    <dgm:pt modelId="{2FE932DE-24CC-472C-8C0A-A1C8A5E4C2DF}">
      <dgm:prSet/>
      <dgm:spPr/>
      <dgm:t>
        <a:bodyPr/>
        <a:lstStyle/>
        <a:p>
          <a:r>
            <a:rPr lang="en-US"/>
            <a:t>First, find out exactly how much you owe!</a:t>
          </a:r>
        </a:p>
      </dgm:t>
    </dgm:pt>
    <dgm:pt modelId="{5CE7C7C5-9E71-42F3-8DF8-3B9AB8EEFE8A}" type="parTrans" cxnId="{1F3DF1D7-3926-4DF4-B27A-56F293F84EEB}">
      <dgm:prSet/>
      <dgm:spPr/>
      <dgm:t>
        <a:bodyPr/>
        <a:lstStyle/>
        <a:p>
          <a:endParaRPr lang="en-US"/>
        </a:p>
      </dgm:t>
    </dgm:pt>
    <dgm:pt modelId="{6211C2F3-1976-4C5F-913B-75B08A524D3F}" type="sibTrans" cxnId="{1F3DF1D7-3926-4DF4-B27A-56F293F84EEB}">
      <dgm:prSet/>
      <dgm:spPr/>
      <dgm:t>
        <a:bodyPr/>
        <a:lstStyle/>
        <a:p>
          <a:endParaRPr lang="en-US"/>
        </a:p>
      </dgm:t>
    </dgm:pt>
    <dgm:pt modelId="{F64AB031-B267-4E67-8499-D9CBD11A919D}">
      <dgm:prSet/>
      <dgm:spPr/>
      <dgm:t>
        <a:bodyPr/>
        <a:lstStyle/>
        <a:p>
          <a:r>
            <a:rPr lang="en-US"/>
            <a:t>Write out your non-mortgage debts (car, student loan, medical, credit cards, personal loans, etc.)</a:t>
          </a:r>
        </a:p>
      </dgm:t>
    </dgm:pt>
    <dgm:pt modelId="{B86B4811-BBFE-49D8-9123-237FF36D6665}" type="parTrans" cxnId="{F1508DB5-4FF2-4B49-AECF-A05BC558F8B2}">
      <dgm:prSet/>
      <dgm:spPr/>
      <dgm:t>
        <a:bodyPr/>
        <a:lstStyle/>
        <a:p>
          <a:endParaRPr lang="en-US"/>
        </a:p>
      </dgm:t>
    </dgm:pt>
    <dgm:pt modelId="{8B5FAA71-1F31-41E9-9BEE-4C9368D581AB}" type="sibTrans" cxnId="{F1508DB5-4FF2-4B49-AECF-A05BC558F8B2}">
      <dgm:prSet/>
      <dgm:spPr/>
      <dgm:t>
        <a:bodyPr/>
        <a:lstStyle/>
        <a:p>
          <a:endParaRPr lang="en-US"/>
        </a:p>
      </dgm:t>
    </dgm:pt>
    <dgm:pt modelId="{3F7EE8CF-B1E8-4C92-BDB9-239E35C62758}">
      <dgm:prSet/>
      <dgm:spPr/>
      <dgm:t>
        <a:bodyPr/>
        <a:lstStyle/>
        <a:p>
          <a:r>
            <a:rPr lang="en-US"/>
            <a:t>Then enter it into PowerPay.org</a:t>
          </a:r>
        </a:p>
      </dgm:t>
    </dgm:pt>
    <dgm:pt modelId="{204B2D05-B12E-429B-9673-85ECEC5F2210}" type="parTrans" cxnId="{9F6549AD-4723-42F9-876B-3E949C40C11E}">
      <dgm:prSet/>
      <dgm:spPr/>
      <dgm:t>
        <a:bodyPr/>
        <a:lstStyle/>
        <a:p>
          <a:endParaRPr lang="en-US"/>
        </a:p>
      </dgm:t>
    </dgm:pt>
    <dgm:pt modelId="{0643A765-5446-4910-80B1-91A83F4FA905}" type="sibTrans" cxnId="{9F6549AD-4723-42F9-876B-3E949C40C11E}">
      <dgm:prSet/>
      <dgm:spPr/>
      <dgm:t>
        <a:bodyPr/>
        <a:lstStyle/>
        <a:p>
          <a:endParaRPr lang="en-US"/>
        </a:p>
      </dgm:t>
    </dgm:pt>
    <dgm:pt modelId="{322E1D60-161E-498C-853D-D1697823AEF9}" type="pres">
      <dgm:prSet presAssocID="{A4D4C6B6-EF7C-4ADD-AD4E-04598B33C000}" presName="root" presStyleCnt="0">
        <dgm:presLayoutVars>
          <dgm:dir/>
          <dgm:resizeHandles val="exact"/>
        </dgm:presLayoutVars>
      </dgm:prSet>
      <dgm:spPr/>
    </dgm:pt>
    <dgm:pt modelId="{3FD6578B-ADFC-4D63-96C9-2BAC139A5EDE}" type="pres">
      <dgm:prSet presAssocID="{2FE932DE-24CC-472C-8C0A-A1C8A5E4C2DF}" presName="compNode" presStyleCnt="0"/>
      <dgm:spPr/>
    </dgm:pt>
    <dgm:pt modelId="{42FF8097-D3E1-422E-814E-FAE21CAADF26}" type="pres">
      <dgm:prSet presAssocID="{2FE932DE-24CC-472C-8C0A-A1C8A5E4C2DF}" presName="bgRect" presStyleLbl="bgShp" presStyleIdx="0" presStyleCnt="2"/>
      <dgm:spPr/>
    </dgm:pt>
    <dgm:pt modelId="{AB88CB6A-83F8-4386-8ABB-732A4AD3235E}" type="pres">
      <dgm:prSet presAssocID="{2FE932DE-24CC-472C-8C0A-A1C8A5E4C2DF}" presName="iconRect" presStyleLbl="node1" presStyleIdx="0" presStyleCnt="2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Money"/>
        </a:ext>
      </dgm:extLst>
    </dgm:pt>
    <dgm:pt modelId="{C14372B7-E40B-4C31-8C1A-FC9659DFD1DD}" type="pres">
      <dgm:prSet presAssocID="{2FE932DE-24CC-472C-8C0A-A1C8A5E4C2DF}" presName="spaceRect" presStyleCnt="0"/>
      <dgm:spPr/>
    </dgm:pt>
    <dgm:pt modelId="{2AFDB332-B288-45DE-B4DE-6D20E4A54F55}" type="pres">
      <dgm:prSet presAssocID="{2FE932DE-24CC-472C-8C0A-A1C8A5E4C2DF}" presName="parTx" presStyleLbl="revTx" presStyleIdx="0" presStyleCnt="3">
        <dgm:presLayoutVars>
          <dgm:chMax val="0"/>
          <dgm:chPref val="0"/>
        </dgm:presLayoutVars>
      </dgm:prSet>
      <dgm:spPr/>
    </dgm:pt>
    <dgm:pt modelId="{4ACCDF8B-A761-4432-9134-8EE85A3A96EE}" type="pres">
      <dgm:prSet presAssocID="{2FE932DE-24CC-472C-8C0A-A1C8A5E4C2DF}" presName="desTx" presStyleLbl="revTx" presStyleIdx="1" presStyleCnt="3">
        <dgm:presLayoutVars/>
      </dgm:prSet>
      <dgm:spPr/>
    </dgm:pt>
    <dgm:pt modelId="{F0B977BB-CFF8-4D5E-A7E5-DF1F27FD59CC}" type="pres">
      <dgm:prSet presAssocID="{6211C2F3-1976-4C5F-913B-75B08A524D3F}" presName="sibTrans" presStyleCnt="0"/>
      <dgm:spPr/>
    </dgm:pt>
    <dgm:pt modelId="{B0684281-2FCB-41F0-B91B-3E7A8F234314}" type="pres">
      <dgm:prSet presAssocID="{3F7EE8CF-B1E8-4C92-BDB9-239E35C62758}" presName="compNode" presStyleCnt="0"/>
      <dgm:spPr/>
    </dgm:pt>
    <dgm:pt modelId="{1EFA82D5-1659-4DA7-8125-6C21C15DAF5A}" type="pres">
      <dgm:prSet presAssocID="{3F7EE8CF-B1E8-4C92-BDB9-239E35C62758}" presName="bgRect" presStyleLbl="bgShp" presStyleIdx="1" presStyleCnt="2"/>
      <dgm:spPr/>
    </dgm:pt>
    <dgm:pt modelId="{A772AC81-5323-48D9-B47D-DEF7D047F6EE}" type="pres">
      <dgm:prSet presAssocID="{3F7EE8CF-B1E8-4C92-BDB9-239E35C62758}" presName="iconRect" presStyleLbl="node1" presStyleIdx="1" presStyleCnt="2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Right Pointing Backhand Index"/>
        </a:ext>
      </dgm:extLst>
    </dgm:pt>
    <dgm:pt modelId="{9917CF1E-0245-4B2B-88D0-34E9F7771FAF}" type="pres">
      <dgm:prSet presAssocID="{3F7EE8CF-B1E8-4C92-BDB9-239E35C62758}" presName="spaceRect" presStyleCnt="0"/>
      <dgm:spPr/>
    </dgm:pt>
    <dgm:pt modelId="{BA711335-4B3E-409B-9E14-968D5CBCEAAA}" type="pres">
      <dgm:prSet presAssocID="{3F7EE8CF-B1E8-4C92-BDB9-239E35C62758}" presName="parTx" presStyleLbl="revTx" presStyleIdx="2" presStyleCnt="3">
        <dgm:presLayoutVars>
          <dgm:chMax val="0"/>
          <dgm:chPref val="0"/>
        </dgm:presLayoutVars>
      </dgm:prSet>
      <dgm:spPr/>
    </dgm:pt>
  </dgm:ptLst>
  <dgm:cxnLst>
    <dgm:cxn modelId="{90C17542-B463-4236-8A18-A0981EEF53F7}" type="presOf" srcId="{F64AB031-B267-4E67-8499-D9CBD11A919D}" destId="{4ACCDF8B-A761-4432-9134-8EE85A3A96EE}" srcOrd="0" destOrd="0" presId="urn:microsoft.com/office/officeart/2018/2/layout/IconVerticalSolidList"/>
    <dgm:cxn modelId="{8D7CD751-53B2-4A84-A359-EF98CFA56587}" type="presOf" srcId="{A4D4C6B6-EF7C-4ADD-AD4E-04598B33C000}" destId="{322E1D60-161E-498C-853D-D1697823AEF9}" srcOrd="0" destOrd="0" presId="urn:microsoft.com/office/officeart/2018/2/layout/IconVerticalSolidList"/>
    <dgm:cxn modelId="{C56B0253-E723-4DDD-BC23-1B51BFEDE75F}" type="presOf" srcId="{2FE932DE-24CC-472C-8C0A-A1C8A5E4C2DF}" destId="{2AFDB332-B288-45DE-B4DE-6D20E4A54F55}" srcOrd="0" destOrd="0" presId="urn:microsoft.com/office/officeart/2018/2/layout/IconVerticalSolidList"/>
    <dgm:cxn modelId="{9F6549AD-4723-42F9-876B-3E949C40C11E}" srcId="{A4D4C6B6-EF7C-4ADD-AD4E-04598B33C000}" destId="{3F7EE8CF-B1E8-4C92-BDB9-239E35C62758}" srcOrd="1" destOrd="0" parTransId="{204B2D05-B12E-429B-9673-85ECEC5F2210}" sibTransId="{0643A765-5446-4910-80B1-91A83F4FA905}"/>
    <dgm:cxn modelId="{F1508DB5-4FF2-4B49-AECF-A05BC558F8B2}" srcId="{2FE932DE-24CC-472C-8C0A-A1C8A5E4C2DF}" destId="{F64AB031-B267-4E67-8499-D9CBD11A919D}" srcOrd="0" destOrd="0" parTransId="{B86B4811-BBFE-49D8-9123-237FF36D6665}" sibTransId="{8B5FAA71-1F31-41E9-9BEE-4C9368D581AB}"/>
    <dgm:cxn modelId="{1F3DF1D7-3926-4DF4-B27A-56F293F84EEB}" srcId="{A4D4C6B6-EF7C-4ADD-AD4E-04598B33C000}" destId="{2FE932DE-24CC-472C-8C0A-A1C8A5E4C2DF}" srcOrd="0" destOrd="0" parTransId="{5CE7C7C5-9E71-42F3-8DF8-3B9AB8EEFE8A}" sibTransId="{6211C2F3-1976-4C5F-913B-75B08A524D3F}"/>
    <dgm:cxn modelId="{CD2289E5-C9A2-4632-9921-01CCCF3B5134}" type="presOf" srcId="{3F7EE8CF-B1E8-4C92-BDB9-239E35C62758}" destId="{BA711335-4B3E-409B-9E14-968D5CBCEAAA}" srcOrd="0" destOrd="0" presId="urn:microsoft.com/office/officeart/2018/2/layout/IconVerticalSolidList"/>
    <dgm:cxn modelId="{B7640E7C-E719-43D0-AB06-3BD9F96CA2D2}" type="presParOf" srcId="{322E1D60-161E-498C-853D-D1697823AEF9}" destId="{3FD6578B-ADFC-4D63-96C9-2BAC139A5EDE}" srcOrd="0" destOrd="0" presId="urn:microsoft.com/office/officeart/2018/2/layout/IconVerticalSolidList"/>
    <dgm:cxn modelId="{A72E09E2-3F34-4DC3-9229-671FAAD29B36}" type="presParOf" srcId="{3FD6578B-ADFC-4D63-96C9-2BAC139A5EDE}" destId="{42FF8097-D3E1-422E-814E-FAE21CAADF26}" srcOrd="0" destOrd="0" presId="urn:microsoft.com/office/officeart/2018/2/layout/IconVerticalSolidList"/>
    <dgm:cxn modelId="{C465313B-444E-49A5-A857-D4ED7E8434E3}" type="presParOf" srcId="{3FD6578B-ADFC-4D63-96C9-2BAC139A5EDE}" destId="{AB88CB6A-83F8-4386-8ABB-732A4AD3235E}" srcOrd="1" destOrd="0" presId="urn:microsoft.com/office/officeart/2018/2/layout/IconVerticalSolidList"/>
    <dgm:cxn modelId="{97E547E9-C1FE-446F-B9DD-00A3C6C9C6CC}" type="presParOf" srcId="{3FD6578B-ADFC-4D63-96C9-2BAC139A5EDE}" destId="{C14372B7-E40B-4C31-8C1A-FC9659DFD1DD}" srcOrd="2" destOrd="0" presId="urn:microsoft.com/office/officeart/2018/2/layout/IconVerticalSolidList"/>
    <dgm:cxn modelId="{D7C6EBAE-C23C-4440-8CD0-0A84707DE02A}" type="presParOf" srcId="{3FD6578B-ADFC-4D63-96C9-2BAC139A5EDE}" destId="{2AFDB332-B288-45DE-B4DE-6D20E4A54F55}" srcOrd="3" destOrd="0" presId="urn:microsoft.com/office/officeart/2018/2/layout/IconVerticalSolidList"/>
    <dgm:cxn modelId="{FD1BA926-D48F-402D-8A93-DC0D568A79AD}" type="presParOf" srcId="{3FD6578B-ADFC-4D63-96C9-2BAC139A5EDE}" destId="{4ACCDF8B-A761-4432-9134-8EE85A3A96EE}" srcOrd="4" destOrd="0" presId="urn:microsoft.com/office/officeart/2018/2/layout/IconVerticalSolidList"/>
    <dgm:cxn modelId="{12EEEAFA-8066-4304-AAAE-F9930F21CEDC}" type="presParOf" srcId="{322E1D60-161E-498C-853D-D1697823AEF9}" destId="{F0B977BB-CFF8-4D5E-A7E5-DF1F27FD59CC}" srcOrd="1" destOrd="0" presId="urn:microsoft.com/office/officeart/2018/2/layout/IconVerticalSolidList"/>
    <dgm:cxn modelId="{AA95560B-8DEA-4B94-9293-7CA3E82AB9E8}" type="presParOf" srcId="{322E1D60-161E-498C-853D-D1697823AEF9}" destId="{B0684281-2FCB-41F0-B91B-3E7A8F234314}" srcOrd="2" destOrd="0" presId="urn:microsoft.com/office/officeart/2018/2/layout/IconVerticalSolidList"/>
    <dgm:cxn modelId="{C77D8BC8-DB25-4941-9941-893B1F177183}" type="presParOf" srcId="{B0684281-2FCB-41F0-B91B-3E7A8F234314}" destId="{1EFA82D5-1659-4DA7-8125-6C21C15DAF5A}" srcOrd="0" destOrd="0" presId="urn:microsoft.com/office/officeart/2018/2/layout/IconVerticalSolidList"/>
    <dgm:cxn modelId="{2C87365C-4D49-413E-98DB-ACF6824EA065}" type="presParOf" srcId="{B0684281-2FCB-41F0-B91B-3E7A8F234314}" destId="{A772AC81-5323-48D9-B47D-DEF7D047F6EE}" srcOrd="1" destOrd="0" presId="urn:microsoft.com/office/officeart/2018/2/layout/IconVerticalSolidList"/>
    <dgm:cxn modelId="{5B125812-CCD0-43E4-AB02-03CD65448850}" type="presParOf" srcId="{B0684281-2FCB-41F0-B91B-3E7A8F234314}" destId="{9917CF1E-0245-4B2B-88D0-34E9F7771FAF}" srcOrd="2" destOrd="0" presId="urn:microsoft.com/office/officeart/2018/2/layout/IconVerticalSolidList"/>
    <dgm:cxn modelId="{5634F6C0-7B90-4A20-9951-ED829723ADF0}" type="presParOf" srcId="{B0684281-2FCB-41F0-B91B-3E7A8F234314}" destId="{BA711335-4B3E-409B-9E14-968D5CBCEAAA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78640429-F56F-4FF3-B30E-F5C3A74B2AF1}" type="doc">
      <dgm:prSet loTypeId="urn:microsoft.com/office/officeart/2005/8/layout/hierarchy3" loCatId="hierarchy" qsTypeId="urn:microsoft.com/office/officeart/2005/8/quickstyle/simple1" qsCatId="simple" csTypeId="urn:microsoft.com/office/officeart/2005/8/colors/accent5_2" csCatId="accent5" phldr="1"/>
      <dgm:spPr/>
      <dgm:t>
        <a:bodyPr/>
        <a:lstStyle/>
        <a:p>
          <a:endParaRPr lang="en-US"/>
        </a:p>
      </dgm:t>
    </dgm:pt>
    <dgm:pt modelId="{29583F9F-D466-4A60-B088-9AF5C8765FB7}">
      <dgm:prSet/>
      <dgm:spPr/>
      <dgm:t>
        <a:bodyPr/>
        <a:lstStyle/>
        <a:p>
          <a:r>
            <a:rPr lang="en-US" dirty="0"/>
            <a:t>Fixed vs flexible expenses</a:t>
          </a:r>
        </a:p>
      </dgm:t>
    </dgm:pt>
    <dgm:pt modelId="{A8E007A3-D5E8-4018-9F64-2AE7E7B72F0E}" type="parTrans" cxnId="{84906C2E-B110-4021-B1E6-6E596F5229BB}">
      <dgm:prSet/>
      <dgm:spPr/>
      <dgm:t>
        <a:bodyPr/>
        <a:lstStyle/>
        <a:p>
          <a:endParaRPr lang="en-US"/>
        </a:p>
      </dgm:t>
    </dgm:pt>
    <dgm:pt modelId="{033625E5-C01F-4059-AE81-D138A00B7075}" type="sibTrans" cxnId="{84906C2E-B110-4021-B1E6-6E596F5229BB}">
      <dgm:prSet/>
      <dgm:spPr/>
      <dgm:t>
        <a:bodyPr/>
        <a:lstStyle/>
        <a:p>
          <a:endParaRPr lang="en-US"/>
        </a:p>
      </dgm:t>
    </dgm:pt>
    <dgm:pt modelId="{ADE1FC3F-350F-48B6-A31F-E1F56B7D992C}">
      <dgm:prSet/>
      <dgm:spPr/>
      <dgm:t>
        <a:bodyPr/>
        <a:lstStyle/>
        <a:p>
          <a:r>
            <a:rPr lang="en-US"/>
            <a:t>What tweaks can you make on your flexible expenses?</a:t>
          </a:r>
        </a:p>
      </dgm:t>
    </dgm:pt>
    <dgm:pt modelId="{0B2F35FB-13AA-4DA3-BDA2-40D39EE7CC09}" type="parTrans" cxnId="{0438782F-B2AA-4F9B-8BC1-6024DCA2B33C}">
      <dgm:prSet/>
      <dgm:spPr/>
      <dgm:t>
        <a:bodyPr/>
        <a:lstStyle/>
        <a:p>
          <a:endParaRPr lang="en-US"/>
        </a:p>
      </dgm:t>
    </dgm:pt>
    <dgm:pt modelId="{D561D4FC-698D-48AC-A56C-F78214516703}" type="sibTrans" cxnId="{0438782F-B2AA-4F9B-8BC1-6024DCA2B33C}">
      <dgm:prSet/>
      <dgm:spPr/>
      <dgm:t>
        <a:bodyPr/>
        <a:lstStyle/>
        <a:p>
          <a:endParaRPr lang="en-US"/>
        </a:p>
      </dgm:t>
    </dgm:pt>
    <dgm:pt modelId="{008CBCDB-1722-45BD-95C3-42701A69A06F}">
      <dgm:prSet/>
      <dgm:spPr/>
      <dgm:t>
        <a:bodyPr/>
        <a:lstStyle/>
        <a:p>
          <a:r>
            <a:rPr lang="en-US"/>
            <a:t>Start meal planning and couponing to save on groceries, purchase clothes at thrift stores</a:t>
          </a:r>
        </a:p>
      </dgm:t>
    </dgm:pt>
    <dgm:pt modelId="{A2FBB871-41A0-45F7-B4C9-51DE82020536}" type="parTrans" cxnId="{FF375916-AC18-4FA4-9ACB-4B493AD00164}">
      <dgm:prSet/>
      <dgm:spPr/>
      <dgm:t>
        <a:bodyPr/>
        <a:lstStyle/>
        <a:p>
          <a:endParaRPr lang="en-US"/>
        </a:p>
      </dgm:t>
    </dgm:pt>
    <dgm:pt modelId="{A3DF5D72-3AAA-427E-8391-2A15E811ACCC}" type="sibTrans" cxnId="{FF375916-AC18-4FA4-9ACB-4B493AD00164}">
      <dgm:prSet/>
      <dgm:spPr/>
      <dgm:t>
        <a:bodyPr/>
        <a:lstStyle/>
        <a:p>
          <a:endParaRPr lang="en-US"/>
        </a:p>
      </dgm:t>
    </dgm:pt>
    <dgm:pt modelId="{E9DB22B3-91F8-4009-AFB4-27F9B08207A7}">
      <dgm:prSet/>
      <dgm:spPr/>
      <dgm:t>
        <a:bodyPr/>
        <a:lstStyle/>
        <a:p>
          <a:r>
            <a:rPr lang="en-US" dirty="0"/>
            <a:t>What omissions can you make?</a:t>
          </a:r>
        </a:p>
      </dgm:t>
    </dgm:pt>
    <dgm:pt modelId="{41499882-6966-4D7B-B981-B63367BFC9E1}" type="parTrans" cxnId="{68A8149D-CCE6-40A9-AFE7-230FAA92E796}">
      <dgm:prSet/>
      <dgm:spPr/>
      <dgm:t>
        <a:bodyPr/>
        <a:lstStyle/>
        <a:p>
          <a:endParaRPr lang="en-US"/>
        </a:p>
      </dgm:t>
    </dgm:pt>
    <dgm:pt modelId="{A3EF5A7D-6E2E-4380-8E8D-57AAD0D48D21}" type="sibTrans" cxnId="{68A8149D-CCE6-40A9-AFE7-230FAA92E796}">
      <dgm:prSet/>
      <dgm:spPr/>
      <dgm:t>
        <a:bodyPr/>
        <a:lstStyle/>
        <a:p>
          <a:endParaRPr lang="en-US"/>
        </a:p>
      </dgm:t>
    </dgm:pt>
    <dgm:pt modelId="{BA4F6AD3-2682-4E51-972B-8A9295E14C51}">
      <dgm:prSet/>
      <dgm:spPr/>
      <dgm:t>
        <a:bodyPr/>
        <a:lstStyle/>
        <a:p>
          <a:r>
            <a:rPr lang="en-US"/>
            <a:t>Lunches out during work week, coffee to-go, etc.</a:t>
          </a:r>
        </a:p>
      </dgm:t>
    </dgm:pt>
    <dgm:pt modelId="{FCDF44A5-CB5B-4A8B-A846-A220878C7816}" type="parTrans" cxnId="{30B7B4E3-D88D-4B55-A4A1-050F09575914}">
      <dgm:prSet/>
      <dgm:spPr/>
      <dgm:t>
        <a:bodyPr/>
        <a:lstStyle/>
        <a:p>
          <a:endParaRPr lang="en-US"/>
        </a:p>
      </dgm:t>
    </dgm:pt>
    <dgm:pt modelId="{30F3D897-2AF0-4AB8-A4B7-0AD2073844C0}" type="sibTrans" cxnId="{30B7B4E3-D88D-4B55-A4A1-050F09575914}">
      <dgm:prSet/>
      <dgm:spPr/>
      <dgm:t>
        <a:bodyPr/>
        <a:lstStyle/>
        <a:p>
          <a:endParaRPr lang="en-US"/>
        </a:p>
      </dgm:t>
    </dgm:pt>
    <dgm:pt modelId="{0D64F223-F509-4CF9-9952-61501DF7BF48}">
      <dgm:prSet/>
      <dgm:spPr/>
      <dgm:t>
        <a:bodyPr/>
        <a:lstStyle/>
        <a:p>
          <a:r>
            <a:rPr lang="en-US" dirty="0"/>
            <a:t>Side job for extra income </a:t>
          </a:r>
        </a:p>
      </dgm:t>
    </dgm:pt>
    <dgm:pt modelId="{B058A9B4-C066-4778-A725-B624BCE9F06F}" type="parTrans" cxnId="{9B3F1D33-2664-4BED-ACB4-B2F17A4F75BE}">
      <dgm:prSet/>
      <dgm:spPr/>
      <dgm:t>
        <a:bodyPr/>
        <a:lstStyle/>
        <a:p>
          <a:endParaRPr lang="en-US"/>
        </a:p>
      </dgm:t>
    </dgm:pt>
    <dgm:pt modelId="{F210B49B-E13D-4557-98A4-D12A895A3214}" type="sibTrans" cxnId="{9B3F1D33-2664-4BED-ACB4-B2F17A4F75BE}">
      <dgm:prSet/>
      <dgm:spPr/>
      <dgm:t>
        <a:bodyPr/>
        <a:lstStyle/>
        <a:p>
          <a:endParaRPr lang="en-US"/>
        </a:p>
      </dgm:t>
    </dgm:pt>
    <dgm:pt modelId="{67547DD2-576B-4453-9C50-CF60E71B90C2}" type="pres">
      <dgm:prSet presAssocID="{78640429-F56F-4FF3-B30E-F5C3A74B2AF1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5362606F-B446-4F75-97D8-1289DAA98F90}" type="pres">
      <dgm:prSet presAssocID="{29583F9F-D466-4A60-B088-9AF5C8765FB7}" presName="root" presStyleCnt="0"/>
      <dgm:spPr/>
    </dgm:pt>
    <dgm:pt modelId="{D5C2F397-24E4-43B5-9165-82790DEDDBAD}" type="pres">
      <dgm:prSet presAssocID="{29583F9F-D466-4A60-B088-9AF5C8765FB7}" presName="rootComposite" presStyleCnt="0"/>
      <dgm:spPr/>
    </dgm:pt>
    <dgm:pt modelId="{688B5F6D-C7B9-4F54-8A72-B2AA26959DD5}" type="pres">
      <dgm:prSet presAssocID="{29583F9F-D466-4A60-B088-9AF5C8765FB7}" presName="rootText" presStyleLbl="node1" presStyleIdx="0" presStyleCnt="4"/>
      <dgm:spPr/>
    </dgm:pt>
    <dgm:pt modelId="{7DC27F2F-D051-4A36-9F88-FEFF0AF69F0E}" type="pres">
      <dgm:prSet presAssocID="{29583F9F-D466-4A60-B088-9AF5C8765FB7}" presName="rootConnector" presStyleLbl="node1" presStyleIdx="0" presStyleCnt="4"/>
      <dgm:spPr/>
    </dgm:pt>
    <dgm:pt modelId="{505AD451-B89D-4A61-9DE3-2DDDD9562B2E}" type="pres">
      <dgm:prSet presAssocID="{29583F9F-D466-4A60-B088-9AF5C8765FB7}" presName="childShape" presStyleCnt="0"/>
      <dgm:spPr/>
    </dgm:pt>
    <dgm:pt modelId="{E9689F09-7E94-478F-AC70-BD2E9AB2F23C}" type="pres">
      <dgm:prSet presAssocID="{ADE1FC3F-350F-48B6-A31F-E1F56B7D992C}" presName="root" presStyleCnt="0"/>
      <dgm:spPr/>
    </dgm:pt>
    <dgm:pt modelId="{779C652C-F22B-4D0C-BA3A-9FAE681C9972}" type="pres">
      <dgm:prSet presAssocID="{ADE1FC3F-350F-48B6-A31F-E1F56B7D992C}" presName="rootComposite" presStyleCnt="0"/>
      <dgm:spPr/>
    </dgm:pt>
    <dgm:pt modelId="{99BFF25A-99F3-4C51-8A4A-3D54EBDDE3CB}" type="pres">
      <dgm:prSet presAssocID="{ADE1FC3F-350F-48B6-A31F-E1F56B7D992C}" presName="rootText" presStyleLbl="node1" presStyleIdx="1" presStyleCnt="4"/>
      <dgm:spPr/>
    </dgm:pt>
    <dgm:pt modelId="{468FE000-B0FC-4706-A17F-8BD562945BA7}" type="pres">
      <dgm:prSet presAssocID="{ADE1FC3F-350F-48B6-A31F-E1F56B7D992C}" presName="rootConnector" presStyleLbl="node1" presStyleIdx="1" presStyleCnt="4"/>
      <dgm:spPr/>
    </dgm:pt>
    <dgm:pt modelId="{94883CF2-7687-49C0-AF7B-0E4271E624C4}" type="pres">
      <dgm:prSet presAssocID="{ADE1FC3F-350F-48B6-A31F-E1F56B7D992C}" presName="childShape" presStyleCnt="0"/>
      <dgm:spPr/>
    </dgm:pt>
    <dgm:pt modelId="{C6DB010A-9469-45A2-8E95-6D2A32F27502}" type="pres">
      <dgm:prSet presAssocID="{A2FBB871-41A0-45F7-B4C9-51DE82020536}" presName="Name13" presStyleLbl="parChTrans1D2" presStyleIdx="0" presStyleCnt="2"/>
      <dgm:spPr/>
    </dgm:pt>
    <dgm:pt modelId="{DFC7DD4B-16FF-46B2-884F-913DEB1C5253}" type="pres">
      <dgm:prSet presAssocID="{008CBCDB-1722-45BD-95C3-42701A69A06F}" presName="childText" presStyleLbl="bgAcc1" presStyleIdx="0" presStyleCnt="2">
        <dgm:presLayoutVars>
          <dgm:bulletEnabled val="1"/>
        </dgm:presLayoutVars>
      </dgm:prSet>
      <dgm:spPr/>
    </dgm:pt>
    <dgm:pt modelId="{56560A5B-39DE-4F10-81E9-6A448802D5C0}" type="pres">
      <dgm:prSet presAssocID="{E9DB22B3-91F8-4009-AFB4-27F9B08207A7}" presName="root" presStyleCnt="0"/>
      <dgm:spPr/>
    </dgm:pt>
    <dgm:pt modelId="{7359C2FD-3A4C-4666-B87D-341986BAC99F}" type="pres">
      <dgm:prSet presAssocID="{E9DB22B3-91F8-4009-AFB4-27F9B08207A7}" presName="rootComposite" presStyleCnt="0"/>
      <dgm:spPr/>
    </dgm:pt>
    <dgm:pt modelId="{45B750EE-79E3-4B6B-8083-876E21530022}" type="pres">
      <dgm:prSet presAssocID="{E9DB22B3-91F8-4009-AFB4-27F9B08207A7}" presName="rootText" presStyleLbl="node1" presStyleIdx="2" presStyleCnt="4"/>
      <dgm:spPr/>
    </dgm:pt>
    <dgm:pt modelId="{FDE6A457-89CC-4222-9B79-B86DAB96C868}" type="pres">
      <dgm:prSet presAssocID="{E9DB22B3-91F8-4009-AFB4-27F9B08207A7}" presName="rootConnector" presStyleLbl="node1" presStyleIdx="2" presStyleCnt="4"/>
      <dgm:spPr/>
    </dgm:pt>
    <dgm:pt modelId="{3B7E0D19-370F-46BE-A7D8-719BBB7D8CBC}" type="pres">
      <dgm:prSet presAssocID="{E9DB22B3-91F8-4009-AFB4-27F9B08207A7}" presName="childShape" presStyleCnt="0"/>
      <dgm:spPr/>
    </dgm:pt>
    <dgm:pt modelId="{728E0628-C71F-4712-9D93-65850C1AC4A7}" type="pres">
      <dgm:prSet presAssocID="{FCDF44A5-CB5B-4A8B-A846-A220878C7816}" presName="Name13" presStyleLbl="parChTrans1D2" presStyleIdx="1" presStyleCnt="2"/>
      <dgm:spPr/>
    </dgm:pt>
    <dgm:pt modelId="{056C89C1-98EA-4C2F-877F-6C2BD5205FB9}" type="pres">
      <dgm:prSet presAssocID="{BA4F6AD3-2682-4E51-972B-8A9295E14C51}" presName="childText" presStyleLbl="bgAcc1" presStyleIdx="1" presStyleCnt="2">
        <dgm:presLayoutVars>
          <dgm:bulletEnabled val="1"/>
        </dgm:presLayoutVars>
      </dgm:prSet>
      <dgm:spPr/>
    </dgm:pt>
    <dgm:pt modelId="{BE9A9407-DC85-4F57-A6E8-C8B39A48C018}" type="pres">
      <dgm:prSet presAssocID="{0D64F223-F509-4CF9-9952-61501DF7BF48}" presName="root" presStyleCnt="0"/>
      <dgm:spPr/>
    </dgm:pt>
    <dgm:pt modelId="{61572630-C534-45A7-8F3D-88CAD56A9979}" type="pres">
      <dgm:prSet presAssocID="{0D64F223-F509-4CF9-9952-61501DF7BF48}" presName="rootComposite" presStyleCnt="0"/>
      <dgm:spPr/>
    </dgm:pt>
    <dgm:pt modelId="{40C8615B-2E64-45F2-BF12-1F389E52FE1A}" type="pres">
      <dgm:prSet presAssocID="{0D64F223-F509-4CF9-9952-61501DF7BF48}" presName="rootText" presStyleLbl="node1" presStyleIdx="3" presStyleCnt="4"/>
      <dgm:spPr/>
    </dgm:pt>
    <dgm:pt modelId="{10561556-130E-4529-A730-C2CB38840947}" type="pres">
      <dgm:prSet presAssocID="{0D64F223-F509-4CF9-9952-61501DF7BF48}" presName="rootConnector" presStyleLbl="node1" presStyleIdx="3" presStyleCnt="4"/>
      <dgm:spPr/>
    </dgm:pt>
    <dgm:pt modelId="{1A53AC31-E498-4DF0-B28D-4F6F43502F25}" type="pres">
      <dgm:prSet presAssocID="{0D64F223-F509-4CF9-9952-61501DF7BF48}" presName="childShape" presStyleCnt="0"/>
      <dgm:spPr/>
    </dgm:pt>
  </dgm:ptLst>
  <dgm:cxnLst>
    <dgm:cxn modelId="{FF375916-AC18-4FA4-9ACB-4B493AD00164}" srcId="{ADE1FC3F-350F-48B6-A31F-E1F56B7D992C}" destId="{008CBCDB-1722-45BD-95C3-42701A69A06F}" srcOrd="0" destOrd="0" parTransId="{A2FBB871-41A0-45F7-B4C9-51DE82020536}" sibTransId="{A3DF5D72-3AAA-427E-8391-2A15E811ACCC}"/>
    <dgm:cxn modelId="{5740FB1C-9336-423F-98AF-64A9F9AEBB1B}" type="presOf" srcId="{ADE1FC3F-350F-48B6-A31F-E1F56B7D992C}" destId="{99BFF25A-99F3-4C51-8A4A-3D54EBDDE3CB}" srcOrd="0" destOrd="0" presId="urn:microsoft.com/office/officeart/2005/8/layout/hierarchy3"/>
    <dgm:cxn modelId="{3C54821F-2F42-4C42-A593-DE496FA7D827}" type="presOf" srcId="{E9DB22B3-91F8-4009-AFB4-27F9B08207A7}" destId="{FDE6A457-89CC-4222-9B79-B86DAB96C868}" srcOrd="1" destOrd="0" presId="urn:microsoft.com/office/officeart/2005/8/layout/hierarchy3"/>
    <dgm:cxn modelId="{EB6D2F20-F4C7-4860-8104-750CEF7673EB}" type="presOf" srcId="{0D64F223-F509-4CF9-9952-61501DF7BF48}" destId="{10561556-130E-4529-A730-C2CB38840947}" srcOrd="1" destOrd="0" presId="urn:microsoft.com/office/officeart/2005/8/layout/hierarchy3"/>
    <dgm:cxn modelId="{5F873F29-A980-45CE-AAA5-4E48B4A980BB}" type="presOf" srcId="{008CBCDB-1722-45BD-95C3-42701A69A06F}" destId="{DFC7DD4B-16FF-46B2-884F-913DEB1C5253}" srcOrd="0" destOrd="0" presId="urn:microsoft.com/office/officeart/2005/8/layout/hierarchy3"/>
    <dgm:cxn modelId="{84906C2E-B110-4021-B1E6-6E596F5229BB}" srcId="{78640429-F56F-4FF3-B30E-F5C3A74B2AF1}" destId="{29583F9F-D466-4A60-B088-9AF5C8765FB7}" srcOrd="0" destOrd="0" parTransId="{A8E007A3-D5E8-4018-9F64-2AE7E7B72F0E}" sibTransId="{033625E5-C01F-4059-AE81-D138A00B7075}"/>
    <dgm:cxn modelId="{0438782F-B2AA-4F9B-8BC1-6024DCA2B33C}" srcId="{78640429-F56F-4FF3-B30E-F5C3A74B2AF1}" destId="{ADE1FC3F-350F-48B6-A31F-E1F56B7D992C}" srcOrd="1" destOrd="0" parTransId="{0B2F35FB-13AA-4DA3-BDA2-40D39EE7CC09}" sibTransId="{D561D4FC-698D-48AC-A56C-F78214516703}"/>
    <dgm:cxn modelId="{33B1A731-4894-4B03-957A-C50BEF3FDDF0}" type="presOf" srcId="{78640429-F56F-4FF3-B30E-F5C3A74B2AF1}" destId="{67547DD2-576B-4453-9C50-CF60E71B90C2}" srcOrd="0" destOrd="0" presId="urn:microsoft.com/office/officeart/2005/8/layout/hierarchy3"/>
    <dgm:cxn modelId="{9B3F1D33-2664-4BED-ACB4-B2F17A4F75BE}" srcId="{78640429-F56F-4FF3-B30E-F5C3A74B2AF1}" destId="{0D64F223-F509-4CF9-9952-61501DF7BF48}" srcOrd="3" destOrd="0" parTransId="{B058A9B4-C066-4778-A725-B624BCE9F06F}" sibTransId="{F210B49B-E13D-4557-98A4-D12A895A3214}"/>
    <dgm:cxn modelId="{02FEFF89-F6E2-4B3A-AAA4-5C8EE062E842}" type="presOf" srcId="{29583F9F-D466-4A60-B088-9AF5C8765FB7}" destId="{7DC27F2F-D051-4A36-9F88-FEFF0AF69F0E}" srcOrd="1" destOrd="0" presId="urn:microsoft.com/office/officeart/2005/8/layout/hierarchy3"/>
    <dgm:cxn modelId="{DB72C38C-1F88-4C73-B1FA-D2ABDF461455}" type="presOf" srcId="{A2FBB871-41A0-45F7-B4C9-51DE82020536}" destId="{C6DB010A-9469-45A2-8E95-6D2A32F27502}" srcOrd="0" destOrd="0" presId="urn:microsoft.com/office/officeart/2005/8/layout/hierarchy3"/>
    <dgm:cxn modelId="{68A8149D-CCE6-40A9-AFE7-230FAA92E796}" srcId="{78640429-F56F-4FF3-B30E-F5C3A74B2AF1}" destId="{E9DB22B3-91F8-4009-AFB4-27F9B08207A7}" srcOrd="2" destOrd="0" parTransId="{41499882-6966-4D7B-B981-B63367BFC9E1}" sibTransId="{A3EF5A7D-6E2E-4380-8E8D-57AAD0D48D21}"/>
    <dgm:cxn modelId="{B8BA5FA8-A8DA-419A-96E5-1A02AA26C13E}" type="presOf" srcId="{E9DB22B3-91F8-4009-AFB4-27F9B08207A7}" destId="{45B750EE-79E3-4B6B-8083-876E21530022}" srcOrd="0" destOrd="0" presId="urn:microsoft.com/office/officeart/2005/8/layout/hierarchy3"/>
    <dgm:cxn modelId="{1F8257AC-1A49-4ABD-AF02-9C13CC941B90}" type="presOf" srcId="{BA4F6AD3-2682-4E51-972B-8A9295E14C51}" destId="{056C89C1-98EA-4C2F-877F-6C2BD5205FB9}" srcOrd="0" destOrd="0" presId="urn:microsoft.com/office/officeart/2005/8/layout/hierarchy3"/>
    <dgm:cxn modelId="{1275CED7-8AC4-40B8-AB8C-870810444A53}" type="presOf" srcId="{0D64F223-F509-4CF9-9952-61501DF7BF48}" destId="{40C8615B-2E64-45F2-BF12-1F389E52FE1A}" srcOrd="0" destOrd="0" presId="urn:microsoft.com/office/officeart/2005/8/layout/hierarchy3"/>
    <dgm:cxn modelId="{30B7B4E3-D88D-4B55-A4A1-050F09575914}" srcId="{E9DB22B3-91F8-4009-AFB4-27F9B08207A7}" destId="{BA4F6AD3-2682-4E51-972B-8A9295E14C51}" srcOrd="0" destOrd="0" parTransId="{FCDF44A5-CB5B-4A8B-A846-A220878C7816}" sibTransId="{30F3D897-2AF0-4AB8-A4B7-0AD2073844C0}"/>
    <dgm:cxn modelId="{A183CEF2-7A06-4A59-A130-6C6124F730F2}" type="presOf" srcId="{FCDF44A5-CB5B-4A8B-A846-A220878C7816}" destId="{728E0628-C71F-4712-9D93-65850C1AC4A7}" srcOrd="0" destOrd="0" presId="urn:microsoft.com/office/officeart/2005/8/layout/hierarchy3"/>
    <dgm:cxn modelId="{EBD62BFB-10F5-463B-B820-A43329C31E96}" type="presOf" srcId="{ADE1FC3F-350F-48B6-A31F-E1F56B7D992C}" destId="{468FE000-B0FC-4706-A17F-8BD562945BA7}" srcOrd="1" destOrd="0" presId="urn:microsoft.com/office/officeart/2005/8/layout/hierarchy3"/>
    <dgm:cxn modelId="{DCAC2AFC-4764-4537-A96C-D6AD9B4946E8}" type="presOf" srcId="{29583F9F-D466-4A60-B088-9AF5C8765FB7}" destId="{688B5F6D-C7B9-4F54-8A72-B2AA26959DD5}" srcOrd="0" destOrd="0" presId="urn:microsoft.com/office/officeart/2005/8/layout/hierarchy3"/>
    <dgm:cxn modelId="{9E377F3E-E2F0-46C4-8220-4EACAF2980E9}" type="presParOf" srcId="{67547DD2-576B-4453-9C50-CF60E71B90C2}" destId="{5362606F-B446-4F75-97D8-1289DAA98F90}" srcOrd="0" destOrd="0" presId="urn:microsoft.com/office/officeart/2005/8/layout/hierarchy3"/>
    <dgm:cxn modelId="{86A97D34-A495-46F8-9886-1C65598FCF1E}" type="presParOf" srcId="{5362606F-B446-4F75-97D8-1289DAA98F90}" destId="{D5C2F397-24E4-43B5-9165-82790DEDDBAD}" srcOrd="0" destOrd="0" presId="urn:microsoft.com/office/officeart/2005/8/layout/hierarchy3"/>
    <dgm:cxn modelId="{B6EFCC6F-505C-4A3C-915C-D9E735610F1D}" type="presParOf" srcId="{D5C2F397-24E4-43B5-9165-82790DEDDBAD}" destId="{688B5F6D-C7B9-4F54-8A72-B2AA26959DD5}" srcOrd="0" destOrd="0" presId="urn:microsoft.com/office/officeart/2005/8/layout/hierarchy3"/>
    <dgm:cxn modelId="{8CDCD754-CACE-44B3-B8A6-FB5DA78A06E6}" type="presParOf" srcId="{D5C2F397-24E4-43B5-9165-82790DEDDBAD}" destId="{7DC27F2F-D051-4A36-9F88-FEFF0AF69F0E}" srcOrd="1" destOrd="0" presId="urn:microsoft.com/office/officeart/2005/8/layout/hierarchy3"/>
    <dgm:cxn modelId="{043F907F-7C3A-4452-89A4-617298AC8FEB}" type="presParOf" srcId="{5362606F-B446-4F75-97D8-1289DAA98F90}" destId="{505AD451-B89D-4A61-9DE3-2DDDD9562B2E}" srcOrd="1" destOrd="0" presId="urn:microsoft.com/office/officeart/2005/8/layout/hierarchy3"/>
    <dgm:cxn modelId="{19FB3232-54EA-45FE-9455-00753002AA32}" type="presParOf" srcId="{67547DD2-576B-4453-9C50-CF60E71B90C2}" destId="{E9689F09-7E94-478F-AC70-BD2E9AB2F23C}" srcOrd="1" destOrd="0" presId="urn:microsoft.com/office/officeart/2005/8/layout/hierarchy3"/>
    <dgm:cxn modelId="{EFC87A62-A9D1-4BDA-BDE7-7D666051347E}" type="presParOf" srcId="{E9689F09-7E94-478F-AC70-BD2E9AB2F23C}" destId="{779C652C-F22B-4D0C-BA3A-9FAE681C9972}" srcOrd="0" destOrd="0" presId="urn:microsoft.com/office/officeart/2005/8/layout/hierarchy3"/>
    <dgm:cxn modelId="{DB48FF3B-404D-4940-A96B-4C40F3FD3546}" type="presParOf" srcId="{779C652C-F22B-4D0C-BA3A-9FAE681C9972}" destId="{99BFF25A-99F3-4C51-8A4A-3D54EBDDE3CB}" srcOrd="0" destOrd="0" presId="urn:microsoft.com/office/officeart/2005/8/layout/hierarchy3"/>
    <dgm:cxn modelId="{2B0EB6E9-937E-4404-ACF8-B50346B4E930}" type="presParOf" srcId="{779C652C-F22B-4D0C-BA3A-9FAE681C9972}" destId="{468FE000-B0FC-4706-A17F-8BD562945BA7}" srcOrd="1" destOrd="0" presId="urn:microsoft.com/office/officeart/2005/8/layout/hierarchy3"/>
    <dgm:cxn modelId="{EBB8BB9E-62B2-4F68-A3A4-A01002EFAD00}" type="presParOf" srcId="{E9689F09-7E94-478F-AC70-BD2E9AB2F23C}" destId="{94883CF2-7687-49C0-AF7B-0E4271E624C4}" srcOrd="1" destOrd="0" presId="urn:microsoft.com/office/officeart/2005/8/layout/hierarchy3"/>
    <dgm:cxn modelId="{2077E382-DAF2-45CA-82AA-CC2AB09BD1B7}" type="presParOf" srcId="{94883CF2-7687-49C0-AF7B-0E4271E624C4}" destId="{C6DB010A-9469-45A2-8E95-6D2A32F27502}" srcOrd="0" destOrd="0" presId="urn:microsoft.com/office/officeart/2005/8/layout/hierarchy3"/>
    <dgm:cxn modelId="{73621C60-C3F1-4B71-B338-77C1FE5E4D15}" type="presParOf" srcId="{94883CF2-7687-49C0-AF7B-0E4271E624C4}" destId="{DFC7DD4B-16FF-46B2-884F-913DEB1C5253}" srcOrd="1" destOrd="0" presId="urn:microsoft.com/office/officeart/2005/8/layout/hierarchy3"/>
    <dgm:cxn modelId="{42D51DAF-28EA-458A-93A7-7B873B7D43A9}" type="presParOf" srcId="{67547DD2-576B-4453-9C50-CF60E71B90C2}" destId="{56560A5B-39DE-4F10-81E9-6A448802D5C0}" srcOrd="2" destOrd="0" presId="urn:microsoft.com/office/officeart/2005/8/layout/hierarchy3"/>
    <dgm:cxn modelId="{6746275C-763D-4889-BC1E-2E83F8685D25}" type="presParOf" srcId="{56560A5B-39DE-4F10-81E9-6A448802D5C0}" destId="{7359C2FD-3A4C-4666-B87D-341986BAC99F}" srcOrd="0" destOrd="0" presId="urn:microsoft.com/office/officeart/2005/8/layout/hierarchy3"/>
    <dgm:cxn modelId="{A3F6C1F2-D67E-4755-9524-A898B7050BB3}" type="presParOf" srcId="{7359C2FD-3A4C-4666-B87D-341986BAC99F}" destId="{45B750EE-79E3-4B6B-8083-876E21530022}" srcOrd="0" destOrd="0" presId="urn:microsoft.com/office/officeart/2005/8/layout/hierarchy3"/>
    <dgm:cxn modelId="{372D9213-ABAC-4135-94D5-0766DF94D6F7}" type="presParOf" srcId="{7359C2FD-3A4C-4666-B87D-341986BAC99F}" destId="{FDE6A457-89CC-4222-9B79-B86DAB96C868}" srcOrd="1" destOrd="0" presId="urn:microsoft.com/office/officeart/2005/8/layout/hierarchy3"/>
    <dgm:cxn modelId="{0ADBF72C-B489-4917-BC3F-FE91BBC4BE56}" type="presParOf" srcId="{56560A5B-39DE-4F10-81E9-6A448802D5C0}" destId="{3B7E0D19-370F-46BE-A7D8-719BBB7D8CBC}" srcOrd="1" destOrd="0" presId="urn:microsoft.com/office/officeart/2005/8/layout/hierarchy3"/>
    <dgm:cxn modelId="{0AB544B0-3D56-41AB-A345-1136E803C6A3}" type="presParOf" srcId="{3B7E0D19-370F-46BE-A7D8-719BBB7D8CBC}" destId="{728E0628-C71F-4712-9D93-65850C1AC4A7}" srcOrd="0" destOrd="0" presId="urn:microsoft.com/office/officeart/2005/8/layout/hierarchy3"/>
    <dgm:cxn modelId="{94FF9811-3E2A-4B45-92EF-98151565C767}" type="presParOf" srcId="{3B7E0D19-370F-46BE-A7D8-719BBB7D8CBC}" destId="{056C89C1-98EA-4C2F-877F-6C2BD5205FB9}" srcOrd="1" destOrd="0" presId="urn:microsoft.com/office/officeart/2005/8/layout/hierarchy3"/>
    <dgm:cxn modelId="{9E0CD85E-AC24-4DC1-9962-A4805212E4D8}" type="presParOf" srcId="{67547DD2-576B-4453-9C50-CF60E71B90C2}" destId="{BE9A9407-DC85-4F57-A6E8-C8B39A48C018}" srcOrd="3" destOrd="0" presId="urn:microsoft.com/office/officeart/2005/8/layout/hierarchy3"/>
    <dgm:cxn modelId="{A95E162F-3B05-4DE8-9EEC-33C9080E6016}" type="presParOf" srcId="{BE9A9407-DC85-4F57-A6E8-C8B39A48C018}" destId="{61572630-C534-45A7-8F3D-88CAD56A9979}" srcOrd="0" destOrd="0" presId="urn:microsoft.com/office/officeart/2005/8/layout/hierarchy3"/>
    <dgm:cxn modelId="{5FB81A38-3F7A-48C3-AA8E-4D7169855BA0}" type="presParOf" srcId="{61572630-C534-45A7-8F3D-88CAD56A9979}" destId="{40C8615B-2E64-45F2-BF12-1F389E52FE1A}" srcOrd="0" destOrd="0" presId="urn:microsoft.com/office/officeart/2005/8/layout/hierarchy3"/>
    <dgm:cxn modelId="{D7EE170E-881A-4AA8-8EB2-A83EFDBC6677}" type="presParOf" srcId="{61572630-C534-45A7-8F3D-88CAD56A9979}" destId="{10561556-130E-4529-A730-C2CB38840947}" srcOrd="1" destOrd="0" presId="urn:microsoft.com/office/officeart/2005/8/layout/hierarchy3"/>
    <dgm:cxn modelId="{83C30867-64D5-4443-A5EF-2EA95CEC2096}" type="presParOf" srcId="{BE9A9407-DC85-4F57-A6E8-C8B39A48C018}" destId="{1A53AC31-E498-4DF0-B28D-4F6F43502F25}" srcOrd="1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2C74EA9-C964-4F63-A1D2-1F72BEB6E980}">
      <dsp:nvSpPr>
        <dsp:cNvPr id="0" name=""/>
        <dsp:cNvSpPr/>
      </dsp:nvSpPr>
      <dsp:spPr>
        <a:xfrm>
          <a:off x="679050" y="376937"/>
          <a:ext cx="1887187" cy="1887187"/>
        </a:xfrm>
        <a:prstGeom prst="round2DiagRect">
          <a:avLst>
            <a:gd name="adj1" fmla="val 29727"/>
            <a:gd name="adj2" fmla="val 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0046959-F1CF-41F6-BE06-65ED8D683EC1}">
      <dsp:nvSpPr>
        <dsp:cNvPr id="0" name=""/>
        <dsp:cNvSpPr/>
      </dsp:nvSpPr>
      <dsp:spPr>
        <a:xfrm>
          <a:off x="1081237" y="779125"/>
          <a:ext cx="1082812" cy="1082812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FE32478-CFA3-49F0-A11C-CDF25961ED08}">
      <dsp:nvSpPr>
        <dsp:cNvPr id="0" name=""/>
        <dsp:cNvSpPr/>
      </dsp:nvSpPr>
      <dsp:spPr>
        <a:xfrm>
          <a:off x="75768" y="2851938"/>
          <a:ext cx="309375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2500" kern="1200"/>
            <a:t>Earliest memory of money?</a:t>
          </a:r>
        </a:p>
      </dsp:txBody>
      <dsp:txXfrm>
        <a:off x="75768" y="2851938"/>
        <a:ext cx="3093750" cy="720000"/>
      </dsp:txXfrm>
    </dsp:sp>
    <dsp:sp modelId="{F90F5856-07B4-4329-9317-491EF47F995C}">
      <dsp:nvSpPr>
        <dsp:cNvPr id="0" name=""/>
        <dsp:cNvSpPr/>
      </dsp:nvSpPr>
      <dsp:spPr>
        <a:xfrm>
          <a:off x="4314206" y="376937"/>
          <a:ext cx="1887187" cy="1887187"/>
        </a:xfrm>
        <a:prstGeom prst="round2DiagRect">
          <a:avLst>
            <a:gd name="adj1" fmla="val 29727"/>
            <a:gd name="adj2" fmla="val 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6E4D163-0313-4918-9581-248F9ECFAD43}">
      <dsp:nvSpPr>
        <dsp:cNvPr id="0" name=""/>
        <dsp:cNvSpPr/>
      </dsp:nvSpPr>
      <dsp:spPr>
        <a:xfrm>
          <a:off x="4716393" y="779125"/>
          <a:ext cx="1082812" cy="1082812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6DA600F-D54D-4DAC-B627-60EF6BED5463}">
      <dsp:nvSpPr>
        <dsp:cNvPr id="0" name=""/>
        <dsp:cNvSpPr/>
      </dsp:nvSpPr>
      <dsp:spPr>
        <a:xfrm>
          <a:off x="3710925" y="2851938"/>
          <a:ext cx="309375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2500" kern="1200"/>
            <a:t>Most positive memory?</a:t>
          </a:r>
        </a:p>
      </dsp:txBody>
      <dsp:txXfrm>
        <a:off x="3710925" y="2851938"/>
        <a:ext cx="3093750" cy="720000"/>
      </dsp:txXfrm>
    </dsp:sp>
    <dsp:sp modelId="{31187C16-5265-43BA-8AFB-2A17D2A3CF5C}">
      <dsp:nvSpPr>
        <dsp:cNvPr id="0" name=""/>
        <dsp:cNvSpPr/>
      </dsp:nvSpPr>
      <dsp:spPr>
        <a:xfrm>
          <a:off x="7949362" y="376937"/>
          <a:ext cx="1887187" cy="1887187"/>
        </a:xfrm>
        <a:prstGeom prst="round2DiagRect">
          <a:avLst>
            <a:gd name="adj1" fmla="val 29727"/>
            <a:gd name="adj2" fmla="val 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3CB6774-ADEF-4CE4-A696-742FE19AEDC5}">
      <dsp:nvSpPr>
        <dsp:cNvPr id="0" name=""/>
        <dsp:cNvSpPr/>
      </dsp:nvSpPr>
      <dsp:spPr>
        <a:xfrm>
          <a:off x="8351550" y="779125"/>
          <a:ext cx="1082812" cy="1082812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56E8FF9-91F9-4138-B36B-63B4B94CD46D}">
      <dsp:nvSpPr>
        <dsp:cNvPr id="0" name=""/>
        <dsp:cNvSpPr/>
      </dsp:nvSpPr>
      <dsp:spPr>
        <a:xfrm>
          <a:off x="7346081" y="2851938"/>
          <a:ext cx="309375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2500" kern="1200"/>
            <a:t>Most negative? </a:t>
          </a:r>
        </a:p>
      </dsp:txBody>
      <dsp:txXfrm>
        <a:off x="7346081" y="2851938"/>
        <a:ext cx="3093750" cy="720000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577DB07-B0A5-4078-8E46-395EA893E27B}">
      <dsp:nvSpPr>
        <dsp:cNvPr id="0" name=""/>
        <dsp:cNvSpPr/>
      </dsp:nvSpPr>
      <dsp:spPr>
        <a:xfrm>
          <a:off x="0" y="308781"/>
          <a:ext cx="5962720" cy="1034280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/>
            <a:t>If you’re running a surplus each month, you can apply it towards the debt</a:t>
          </a:r>
        </a:p>
      </dsp:txBody>
      <dsp:txXfrm>
        <a:off x="50489" y="359270"/>
        <a:ext cx="5861742" cy="933302"/>
      </dsp:txXfrm>
    </dsp:sp>
    <dsp:sp modelId="{DD90501D-A05E-4223-939D-ED37BFB58A10}">
      <dsp:nvSpPr>
        <dsp:cNvPr id="0" name=""/>
        <dsp:cNvSpPr/>
      </dsp:nvSpPr>
      <dsp:spPr>
        <a:xfrm>
          <a:off x="0" y="1417941"/>
          <a:ext cx="5962720" cy="1034280"/>
        </a:xfrm>
        <a:prstGeom prst="roundRect">
          <a:avLst/>
        </a:prstGeom>
        <a:solidFill>
          <a:schemeClr val="accent5">
            <a:hueOff val="368749"/>
            <a:satOff val="4187"/>
            <a:lumOff val="379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/>
            <a:t>Running a deficit or living paycheck-to-paycheck? Need to look over your budget</a:t>
          </a:r>
        </a:p>
      </dsp:txBody>
      <dsp:txXfrm>
        <a:off x="50489" y="1468430"/>
        <a:ext cx="5861742" cy="933302"/>
      </dsp:txXfrm>
    </dsp:sp>
    <dsp:sp modelId="{91A06E27-9BBB-491A-9F8F-65861448C307}">
      <dsp:nvSpPr>
        <dsp:cNvPr id="0" name=""/>
        <dsp:cNvSpPr/>
      </dsp:nvSpPr>
      <dsp:spPr>
        <a:xfrm>
          <a:off x="0" y="2527101"/>
          <a:ext cx="5962720" cy="1034280"/>
        </a:xfrm>
        <a:prstGeom prst="roundRect">
          <a:avLst/>
        </a:prstGeom>
        <a:solidFill>
          <a:schemeClr val="accent5">
            <a:hueOff val="737499"/>
            <a:satOff val="8374"/>
            <a:lumOff val="758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/>
            <a:t>Debts need to be part of your budget, like mortgage, groceries, etc.</a:t>
          </a:r>
        </a:p>
      </dsp:txBody>
      <dsp:txXfrm>
        <a:off x="50489" y="2577590"/>
        <a:ext cx="5861742" cy="933302"/>
      </dsp:txXfrm>
    </dsp:sp>
    <dsp:sp modelId="{786C3C5B-70CF-43F3-A6E9-73BB4BDDCBCE}">
      <dsp:nvSpPr>
        <dsp:cNvPr id="0" name=""/>
        <dsp:cNvSpPr/>
      </dsp:nvSpPr>
      <dsp:spPr>
        <a:xfrm>
          <a:off x="0" y="3636261"/>
          <a:ext cx="5962720" cy="1034280"/>
        </a:xfrm>
        <a:prstGeom prst="roundRect">
          <a:avLst/>
        </a:prstGeom>
        <a:solidFill>
          <a:schemeClr val="accent5">
            <a:hueOff val="1106248"/>
            <a:satOff val="12561"/>
            <a:lumOff val="1137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 dirty="0"/>
            <a:t>Let’s look at the Money Management Calendar (see chat box) </a:t>
          </a:r>
        </a:p>
      </dsp:txBody>
      <dsp:txXfrm>
        <a:off x="50489" y="3686750"/>
        <a:ext cx="5861742" cy="933302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AE7EA35-DEE8-45D3-945B-957566B4D6E3}">
      <dsp:nvSpPr>
        <dsp:cNvPr id="0" name=""/>
        <dsp:cNvSpPr/>
      </dsp:nvSpPr>
      <dsp:spPr>
        <a:xfrm>
          <a:off x="0" y="1988558"/>
          <a:ext cx="6900512" cy="1559025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7650" tIns="247650" rIns="247650" bIns="247650" numCol="1" spcCol="1270" anchor="ctr" anchorCtr="0">
          <a:noAutofit/>
        </a:bodyPr>
        <a:lstStyle/>
        <a:p>
          <a:pPr marL="0" lvl="0" indent="0" algn="l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6500" kern="1200" dirty="0"/>
            <a:t>Any questions?</a:t>
          </a:r>
        </a:p>
      </dsp:txBody>
      <dsp:txXfrm>
        <a:off x="76105" y="2064663"/>
        <a:ext cx="6748302" cy="1406815"/>
      </dsp:txXfrm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AE7EA35-DEE8-45D3-945B-957566B4D6E3}">
      <dsp:nvSpPr>
        <dsp:cNvPr id="0" name=""/>
        <dsp:cNvSpPr/>
      </dsp:nvSpPr>
      <dsp:spPr>
        <a:xfrm>
          <a:off x="0" y="10127"/>
          <a:ext cx="6900512" cy="1553028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/>
            <a:t>Any questions?</a:t>
          </a:r>
        </a:p>
      </dsp:txBody>
      <dsp:txXfrm>
        <a:off x="75813" y="85940"/>
        <a:ext cx="6748886" cy="1401402"/>
      </dsp:txXfrm>
    </dsp:sp>
    <dsp:sp modelId="{42EB9E48-FFD6-4303-AC1D-71556EFCD8C9}">
      <dsp:nvSpPr>
        <dsp:cNvPr id="0" name=""/>
        <dsp:cNvSpPr/>
      </dsp:nvSpPr>
      <dsp:spPr>
        <a:xfrm>
          <a:off x="0" y="1643796"/>
          <a:ext cx="6900512" cy="1553028"/>
        </a:xfrm>
        <a:prstGeom prst="roundRect">
          <a:avLst/>
        </a:prstGeom>
        <a:solidFill>
          <a:schemeClr val="accent5">
            <a:hueOff val="553124"/>
            <a:satOff val="6280"/>
            <a:lumOff val="568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/>
            <a:t>Email me for resources, peer-reviewed literature, or information about upcoming classes: </a:t>
          </a:r>
          <a:r>
            <a:rPr lang="en-US" sz="2800" kern="1200" dirty="0">
              <a:hlinkClick xmlns:r="http://schemas.openxmlformats.org/officeDocument/2006/relationships" r:id="rId1"/>
            </a:rPr>
            <a:t>sbresin@ufl.edu</a:t>
          </a:r>
          <a:r>
            <a:rPr lang="en-US" sz="2800" kern="1200" dirty="0"/>
            <a:t> </a:t>
          </a:r>
        </a:p>
      </dsp:txBody>
      <dsp:txXfrm>
        <a:off x="75813" y="1719609"/>
        <a:ext cx="6748886" cy="1401402"/>
      </dsp:txXfrm>
    </dsp:sp>
    <dsp:sp modelId="{B78D579F-46DD-481A-BEB1-8A468A366A79}">
      <dsp:nvSpPr>
        <dsp:cNvPr id="0" name=""/>
        <dsp:cNvSpPr/>
      </dsp:nvSpPr>
      <dsp:spPr>
        <a:xfrm>
          <a:off x="0" y="3277464"/>
          <a:ext cx="6900512" cy="1553028"/>
        </a:xfrm>
        <a:prstGeom prst="roundRect">
          <a:avLst/>
        </a:prstGeom>
        <a:solidFill>
          <a:schemeClr val="accent5">
            <a:hueOff val="1106248"/>
            <a:satOff val="12561"/>
            <a:lumOff val="1137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/>
            <a:t>Need free, private one-on-one financial counseling?  See link, or email me to learn more</a:t>
          </a:r>
        </a:p>
      </dsp:txBody>
      <dsp:txXfrm>
        <a:off x="75813" y="3353277"/>
        <a:ext cx="6748886" cy="1401402"/>
      </dsp:txXfrm>
    </dsp:sp>
    <dsp:sp modelId="{27C737ED-9673-4FF4-A9A1-B5F850A05C5D}">
      <dsp:nvSpPr>
        <dsp:cNvPr id="0" name=""/>
        <dsp:cNvSpPr/>
      </dsp:nvSpPr>
      <dsp:spPr>
        <a:xfrm>
          <a:off x="0" y="4830493"/>
          <a:ext cx="6900512" cy="6955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19091" tIns="35560" rIns="199136" bIns="35560" numCol="1" spcCol="1270" anchor="t" anchorCtr="0">
          <a:noAutofit/>
        </a:bodyPr>
        <a:lstStyle/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200" kern="1200" dirty="0"/>
            <a:t>Register here: </a:t>
          </a:r>
          <a:r>
            <a:rPr lang="en-US" sz="2200" kern="1200" dirty="0">
              <a:hlinkClick xmlns:r="http://schemas.openxmlformats.org/officeDocument/2006/relationships" r:id="rId2"/>
            </a:rPr>
            <a:t>https://ufl.qualtrics.com/jfe/form/SV_6gtB5ixt5oIYDrv</a:t>
          </a:r>
          <a:r>
            <a:rPr lang="en-US" sz="2200" kern="1200" dirty="0"/>
            <a:t> </a:t>
          </a:r>
        </a:p>
      </dsp:txBody>
      <dsp:txXfrm>
        <a:off x="0" y="4830493"/>
        <a:ext cx="6900512" cy="69552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14EDF39-3AE0-4C8B-A973-7F806AEC5CE6}">
      <dsp:nvSpPr>
        <dsp:cNvPr id="0" name=""/>
        <dsp:cNvSpPr/>
      </dsp:nvSpPr>
      <dsp:spPr>
        <a:xfrm>
          <a:off x="1056663" y="2307"/>
          <a:ext cx="2045154" cy="1227092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/>
            <a:t>Not knowing how much you owe (lost track or avoid knowing)</a:t>
          </a:r>
        </a:p>
      </dsp:txBody>
      <dsp:txXfrm>
        <a:off x="1056663" y="2307"/>
        <a:ext cx="2045154" cy="1227092"/>
      </dsp:txXfrm>
    </dsp:sp>
    <dsp:sp modelId="{79D80780-5D1F-4340-81C6-EE312D94D2E8}">
      <dsp:nvSpPr>
        <dsp:cNvPr id="0" name=""/>
        <dsp:cNvSpPr/>
      </dsp:nvSpPr>
      <dsp:spPr>
        <a:xfrm>
          <a:off x="3306332" y="2307"/>
          <a:ext cx="2045154" cy="1227092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/>
            <a:t>Using credit cards when you run out of cash</a:t>
          </a:r>
        </a:p>
      </dsp:txBody>
      <dsp:txXfrm>
        <a:off x="3306332" y="2307"/>
        <a:ext cx="2045154" cy="1227092"/>
      </dsp:txXfrm>
    </dsp:sp>
    <dsp:sp modelId="{A6C94BFE-FF71-455B-810A-0AC0CC9072A6}">
      <dsp:nvSpPr>
        <dsp:cNvPr id="0" name=""/>
        <dsp:cNvSpPr/>
      </dsp:nvSpPr>
      <dsp:spPr>
        <a:xfrm>
          <a:off x="5556002" y="2307"/>
          <a:ext cx="2045154" cy="1227092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/>
            <a:t>Paying only the minimum amount due</a:t>
          </a:r>
        </a:p>
      </dsp:txBody>
      <dsp:txXfrm>
        <a:off x="5556002" y="2307"/>
        <a:ext cx="2045154" cy="1227092"/>
      </dsp:txXfrm>
    </dsp:sp>
    <dsp:sp modelId="{CEA06B79-9561-480D-9357-E6C0F6CB8D20}">
      <dsp:nvSpPr>
        <dsp:cNvPr id="0" name=""/>
        <dsp:cNvSpPr/>
      </dsp:nvSpPr>
      <dsp:spPr>
        <a:xfrm>
          <a:off x="7805672" y="2307"/>
          <a:ext cx="2045154" cy="1227092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/>
            <a:t>Exceeding debt limits and credit limits</a:t>
          </a:r>
        </a:p>
      </dsp:txBody>
      <dsp:txXfrm>
        <a:off x="7805672" y="2307"/>
        <a:ext cx="2045154" cy="1227092"/>
      </dsp:txXfrm>
    </dsp:sp>
    <dsp:sp modelId="{7101E44C-3FF7-45FA-AD56-CAA437E6C5BF}">
      <dsp:nvSpPr>
        <dsp:cNvPr id="0" name=""/>
        <dsp:cNvSpPr/>
      </dsp:nvSpPr>
      <dsp:spPr>
        <a:xfrm>
          <a:off x="1056663" y="1433915"/>
          <a:ext cx="2045154" cy="1227092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/>
            <a:t>Requesting new credit cards and increases in credit limits</a:t>
          </a:r>
        </a:p>
      </dsp:txBody>
      <dsp:txXfrm>
        <a:off x="1056663" y="1433915"/>
        <a:ext cx="2045154" cy="1227092"/>
      </dsp:txXfrm>
    </dsp:sp>
    <dsp:sp modelId="{03D8ACDB-95E6-4EEF-9662-D149CCCB6FCF}">
      <dsp:nvSpPr>
        <dsp:cNvPr id="0" name=""/>
        <dsp:cNvSpPr/>
      </dsp:nvSpPr>
      <dsp:spPr>
        <a:xfrm>
          <a:off x="3306332" y="1433915"/>
          <a:ext cx="2045154" cy="1227092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/>
            <a:t>Using cash advances to pay other credit cards</a:t>
          </a:r>
        </a:p>
      </dsp:txBody>
      <dsp:txXfrm>
        <a:off x="3306332" y="1433915"/>
        <a:ext cx="2045154" cy="1227092"/>
      </dsp:txXfrm>
    </dsp:sp>
    <dsp:sp modelId="{F4BF7D46-E8D6-4777-BCD8-6030496DA590}">
      <dsp:nvSpPr>
        <dsp:cNvPr id="0" name=""/>
        <dsp:cNvSpPr/>
      </dsp:nvSpPr>
      <dsp:spPr>
        <a:xfrm>
          <a:off x="5556002" y="1433915"/>
          <a:ext cx="2045154" cy="1227092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/>
            <a:t>Paying late or skipping credit payments/receiving late notices</a:t>
          </a:r>
        </a:p>
      </dsp:txBody>
      <dsp:txXfrm>
        <a:off x="5556002" y="1433915"/>
        <a:ext cx="2045154" cy="1227092"/>
      </dsp:txXfrm>
    </dsp:sp>
    <dsp:sp modelId="{4A8A833A-69ED-4BC2-94E8-765A2ED790D6}">
      <dsp:nvSpPr>
        <dsp:cNvPr id="0" name=""/>
        <dsp:cNvSpPr/>
      </dsp:nvSpPr>
      <dsp:spPr>
        <a:xfrm>
          <a:off x="7805672" y="1433915"/>
          <a:ext cx="2045154" cy="1227092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/>
            <a:t>Refinancing </a:t>
          </a:r>
        </a:p>
      </dsp:txBody>
      <dsp:txXfrm>
        <a:off x="7805672" y="1433915"/>
        <a:ext cx="2045154" cy="1227092"/>
      </dsp:txXfrm>
    </dsp:sp>
    <dsp:sp modelId="{2E827D51-F1A2-417A-A0D0-A999B448C779}">
      <dsp:nvSpPr>
        <dsp:cNvPr id="0" name=""/>
        <dsp:cNvSpPr/>
      </dsp:nvSpPr>
      <dsp:spPr>
        <a:xfrm>
          <a:off x="3306332" y="2865523"/>
          <a:ext cx="2045154" cy="1227092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/>
            <a:t>Using debt-consolidation loans</a:t>
          </a:r>
        </a:p>
      </dsp:txBody>
      <dsp:txXfrm>
        <a:off x="3306332" y="2865523"/>
        <a:ext cx="2045154" cy="1227092"/>
      </dsp:txXfrm>
    </dsp:sp>
    <dsp:sp modelId="{72A156A2-DF41-4731-B2E3-532552C478CA}">
      <dsp:nvSpPr>
        <dsp:cNvPr id="0" name=""/>
        <dsp:cNvSpPr/>
      </dsp:nvSpPr>
      <dsp:spPr>
        <a:xfrm>
          <a:off x="5556002" y="2865523"/>
          <a:ext cx="2045154" cy="1227092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/>
            <a:t>Having wages garnished</a:t>
          </a:r>
        </a:p>
      </dsp:txBody>
      <dsp:txXfrm>
        <a:off x="5556002" y="2865523"/>
        <a:ext cx="2045154" cy="1227092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7DC4E1F-9C7A-4762-AD8B-D6192DC77844}">
      <dsp:nvSpPr>
        <dsp:cNvPr id="0" name=""/>
        <dsp:cNvSpPr/>
      </dsp:nvSpPr>
      <dsp:spPr>
        <a:xfrm>
          <a:off x="408868" y="424948"/>
          <a:ext cx="1189284" cy="1189284"/>
        </a:xfrm>
        <a:prstGeom prst="round2DiagRect">
          <a:avLst>
            <a:gd name="adj1" fmla="val 29727"/>
            <a:gd name="adj2" fmla="val 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2A492F2-52A4-408A-986D-B512B8710F2D}">
      <dsp:nvSpPr>
        <dsp:cNvPr id="0" name=""/>
        <dsp:cNvSpPr/>
      </dsp:nvSpPr>
      <dsp:spPr>
        <a:xfrm>
          <a:off x="662322" y="678402"/>
          <a:ext cx="682376" cy="682376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946179D-454C-41BA-92DF-4333E6B92EC8}">
      <dsp:nvSpPr>
        <dsp:cNvPr id="0" name=""/>
        <dsp:cNvSpPr/>
      </dsp:nvSpPr>
      <dsp:spPr>
        <a:xfrm>
          <a:off x="28687" y="1984665"/>
          <a:ext cx="1949646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6667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1500" kern="1200"/>
            <a:t>Reach your financial goals</a:t>
          </a:r>
          <a:endParaRPr lang="en-US" sz="1500" kern="1200" dirty="0"/>
        </a:p>
      </dsp:txBody>
      <dsp:txXfrm>
        <a:off x="28687" y="1984665"/>
        <a:ext cx="1949646" cy="720000"/>
      </dsp:txXfrm>
    </dsp:sp>
    <dsp:sp modelId="{781DB264-0FAB-4E5B-9E7C-40A181BEB9AD}">
      <dsp:nvSpPr>
        <dsp:cNvPr id="0" name=""/>
        <dsp:cNvSpPr/>
      </dsp:nvSpPr>
      <dsp:spPr>
        <a:xfrm>
          <a:off x="2699703" y="424948"/>
          <a:ext cx="1189284" cy="1189284"/>
        </a:xfrm>
        <a:prstGeom prst="round2DiagRect">
          <a:avLst>
            <a:gd name="adj1" fmla="val 29727"/>
            <a:gd name="adj2" fmla="val 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E61CAAC-E731-4CD2-9203-EC2103D660D5}">
      <dsp:nvSpPr>
        <dsp:cNvPr id="0" name=""/>
        <dsp:cNvSpPr/>
      </dsp:nvSpPr>
      <dsp:spPr>
        <a:xfrm>
          <a:off x="2953157" y="678402"/>
          <a:ext cx="682376" cy="682376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A313284-914D-4267-A439-D630B2483DDD}">
      <dsp:nvSpPr>
        <dsp:cNvPr id="0" name=""/>
        <dsp:cNvSpPr/>
      </dsp:nvSpPr>
      <dsp:spPr>
        <a:xfrm>
          <a:off x="2319522" y="1984665"/>
          <a:ext cx="1949646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6667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1500" kern="1200" dirty="0"/>
            <a:t>Increase cash surplus/ build your emergency fund </a:t>
          </a:r>
        </a:p>
      </dsp:txBody>
      <dsp:txXfrm>
        <a:off x="2319522" y="1984665"/>
        <a:ext cx="1949646" cy="720000"/>
      </dsp:txXfrm>
    </dsp:sp>
    <dsp:sp modelId="{B712D5DD-3460-4671-826C-C99CA520A8EE}">
      <dsp:nvSpPr>
        <dsp:cNvPr id="0" name=""/>
        <dsp:cNvSpPr/>
      </dsp:nvSpPr>
      <dsp:spPr>
        <a:xfrm>
          <a:off x="4990538" y="424948"/>
          <a:ext cx="1189284" cy="1189284"/>
        </a:xfrm>
        <a:prstGeom prst="round2DiagRect">
          <a:avLst>
            <a:gd name="adj1" fmla="val 29727"/>
            <a:gd name="adj2" fmla="val 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58F5B36-533B-4D47-8485-42F7C857E3B5}">
      <dsp:nvSpPr>
        <dsp:cNvPr id="0" name=""/>
        <dsp:cNvSpPr/>
      </dsp:nvSpPr>
      <dsp:spPr>
        <a:xfrm>
          <a:off x="5243992" y="678402"/>
          <a:ext cx="682376" cy="682376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2DCD9D0-5933-46BA-BDF7-8F6D1D2D0647}">
      <dsp:nvSpPr>
        <dsp:cNvPr id="0" name=""/>
        <dsp:cNvSpPr/>
      </dsp:nvSpPr>
      <dsp:spPr>
        <a:xfrm>
          <a:off x="4610356" y="1984665"/>
          <a:ext cx="1949646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6667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1500" kern="1200" dirty="0"/>
            <a:t>Save money on interest</a:t>
          </a:r>
        </a:p>
      </dsp:txBody>
      <dsp:txXfrm>
        <a:off x="4610356" y="1984665"/>
        <a:ext cx="1949646" cy="720000"/>
      </dsp:txXfrm>
    </dsp:sp>
    <dsp:sp modelId="{9B410789-E2E6-468B-A378-DA1FF8D7FB2E}">
      <dsp:nvSpPr>
        <dsp:cNvPr id="0" name=""/>
        <dsp:cNvSpPr/>
      </dsp:nvSpPr>
      <dsp:spPr>
        <a:xfrm>
          <a:off x="1554285" y="3192077"/>
          <a:ext cx="1189284" cy="1189284"/>
        </a:xfrm>
        <a:prstGeom prst="round2DiagRect">
          <a:avLst>
            <a:gd name="adj1" fmla="val 29727"/>
            <a:gd name="adj2" fmla="val 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F65D714-D119-44DD-BAC1-7BF602D1253B}">
      <dsp:nvSpPr>
        <dsp:cNvPr id="0" name=""/>
        <dsp:cNvSpPr/>
      </dsp:nvSpPr>
      <dsp:spPr>
        <a:xfrm>
          <a:off x="1807739" y="3445531"/>
          <a:ext cx="682376" cy="682376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8F4DA03-3953-4B68-A418-CFD6B5CDCBBD}">
      <dsp:nvSpPr>
        <dsp:cNvPr id="0" name=""/>
        <dsp:cNvSpPr/>
      </dsp:nvSpPr>
      <dsp:spPr>
        <a:xfrm>
          <a:off x="1174104" y="4751794"/>
          <a:ext cx="1949646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6667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1500" kern="1200" dirty="0"/>
            <a:t>INCREASE YOUR CREDIT SCORE</a:t>
          </a:r>
        </a:p>
      </dsp:txBody>
      <dsp:txXfrm>
        <a:off x="1174104" y="4751794"/>
        <a:ext cx="1949646" cy="720000"/>
      </dsp:txXfrm>
    </dsp:sp>
    <dsp:sp modelId="{C2C87D80-F0CF-4AF4-B51F-E6B86696D73C}">
      <dsp:nvSpPr>
        <dsp:cNvPr id="0" name=""/>
        <dsp:cNvSpPr/>
      </dsp:nvSpPr>
      <dsp:spPr>
        <a:xfrm>
          <a:off x="3845120" y="3192077"/>
          <a:ext cx="1189284" cy="1189284"/>
        </a:xfrm>
        <a:prstGeom prst="round2DiagRect">
          <a:avLst>
            <a:gd name="adj1" fmla="val 29727"/>
            <a:gd name="adj2" fmla="val 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8B30B7C-33D1-4C78-855A-0A3B4C57B726}">
      <dsp:nvSpPr>
        <dsp:cNvPr id="0" name=""/>
        <dsp:cNvSpPr/>
      </dsp:nvSpPr>
      <dsp:spPr>
        <a:xfrm>
          <a:off x="4098574" y="3445531"/>
          <a:ext cx="682376" cy="682376"/>
        </a:xfrm>
        <a:prstGeom prst="rect">
          <a:avLst/>
        </a:prstGeom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82507FA-CBB5-49A4-835F-C9133470DA27}">
      <dsp:nvSpPr>
        <dsp:cNvPr id="0" name=""/>
        <dsp:cNvSpPr/>
      </dsp:nvSpPr>
      <dsp:spPr>
        <a:xfrm>
          <a:off x="3464939" y="4751794"/>
          <a:ext cx="1949646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6667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1500" kern="1200"/>
            <a:t>Less money stress</a:t>
          </a:r>
          <a:endParaRPr lang="en-US" sz="1500" kern="1200" dirty="0"/>
        </a:p>
      </dsp:txBody>
      <dsp:txXfrm>
        <a:off x="3464939" y="4751794"/>
        <a:ext cx="1949646" cy="720000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124E976-639E-4A49-B116-6759C27EAE69}">
      <dsp:nvSpPr>
        <dsp:cNvPr id="0" name=""/>
        <dsp:cNvSpPr/>
      </dsp:nvSpPr>
      <dsp:spPr>
        <a:xfrm>
          <a:off x="0" y="524133"/>
          <a:ext cx="2918936" cy="185352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17E5D56-A986-40C1-8C26-56A52D67B37D}">
      <dsp:nvSpPr>
        <dsp:cNvPr id="0" name=""/>
        <dsp:cNvSpPr/>
      </dsp:nvSpPr>
      <dsp:spPr>
        <a:xfrm>
          <a:off x="324326" y="832243"/>
          <a:ext cx="2918936" cy="185352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000" kern="1200"/>
            <a:t>What has been your experience with budgeting?</a:t>
          </a:r>
        </a:p>
      </dsp:txBody>
      <dsp:txXfrm>
        <a:off x="378614" y="886531"/>
        <a:ext cx="2810360" cy="1744948"/>
      </dsp:txXfrm>
    </dsp:sp>
    <dsp:sp modelId="{2FF6F04C-107A-4927-8400-CAF818CE56D9}">
      <dsp:nvSpPr>
        <dsp:cNvPr id="0" name=""/>
        <dsp:cNvSpPr/>
      </dsp:nvSpPr>
      <dsp:spPr>
        <a:xfrm>
          <a:off x="3567588" y="524133"/>
          <a:ext cx="2918936" cy="185352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7D99C62-90B7-410E-9242-5BC824382561}">
      <dsp:nvSpPr>
        <dsp:cNvPr id="0" name=""/>
        <dsp:cNvSpPr/>
      </dsp:nvSpPr>
      <dsp:spPr>
        <a:xfrm>
          <a:off x="3891915" y="832243"/>
          <a:ext cx="2918936" cy="185352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000" kern="1200"/>
            <a:t>What challenges did you face?</a:t>
          </a:r>
        </a:p>
      </dsp:txBody>
      <dsp:txXfrm>
        <a:off x="3946203" y="886531"/>
        <a:ext cx="2810360" cy="1744948"/>
      </dsp:txXfrm>
    </dsp:sp>
    <dsp:sp modelId="{9E741042-CD4D-4A3B-BFA7-5DEDD07FA386}">
      <dsp:nvSpPr>
        <dsp:cNvPr id="0" name=""/>
        <dsp:cNvSpPr/>
      </dsp:nvSpPr>
      <dsp:spPr>
        <a:xfrm>
          <a:off x="7135177" y="524133"/>
          <a:ext cx="2918936" cy="185352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C7CEEAB-6C19-47EF-8213-0C4BEBD07309}">
      <dsp:nvSpPr>
        <dsp:cNvPr id="0" name=""/>
        <dsp:cNvSpPr/>
      </dsp:nvSpPr>
      <dsp:spPr>
        <a:xfrm>
          <a:off x="7459503" y="832243"/>
          <a:ext cx="2918936" cy="185352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000" kern="1200"/>
            <a:t>How did you make it routine? </a:t>
          </a:r>
        </a:p>
      </dsp:txBody>
      <dsp:txXfrm>
        <a:off x="7513791" y="886531"/>
        <a:ext cx="2810360" cy="1744948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129F15F-47DA-4C06-8C02-AED7185993E4}">
      <dsp:nvSpPr>
        <dsp:cNvPr id="0" name=""/>
        <dsp:cNvSpPr/>
      </dsp:nvSpPr>
      <dsp:spPr>
        <a:xfrm>
          <a:off x="0" y="344393"/>
          <a:ext cx="10515600" cy="378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3C85B2C-4AF8-4B79-A3B5-F7D15EFE9120}">
      <dsp:nvSpPr>
        <dsp:cNvPr id="0" name=""/>
        <dsp:cNvSpPr/>
      </dsp:nvSpPr>
      <dsp:spPr>
        <a:xfrm>
          <a:off x="525780" y="122993"/>
          <a:ext cx="7360920" cy="442800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8225" tIns="0" rIns="278225" bIns="0" numCol="1" spcCol="1270" anchor="ctr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/>
            <a:t>How much of your income is going towards debt? </a:t>
          </a:r>
        </a:p>
      </dsp:txBody>
      <dsp:txXfrm>
        <a:off x="547396" y="144609"/>
        <a:ext cx="7317688" cy="399568"/>
      </dsp:txXfrm>
    </dsp:sp>
    <dsp:sp modelId="{C19E89ED-1CB5-402E-ADDC-43282F371552}">
      <dsp:nvSpPr>
        <dsp:cNvPr id="0" name=""/>
        <dsp:cNvSpPr/>
      </dsp:nvSpPr>
      <dsp:spPr>
        <a:xfrm>
          <a:off x="0" y="1024793"/>
          <a:ext cx="10515600" cy="378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368749"/>
              <a:satOff val="4187"/>
              <a:lumOff val="3791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A9FC7F5-AF56-4E70-9D1C-1456242DF5CE}">
      <dsp:nvSpPr>
        <dsp:cNvPr id="0" name=""/>
        <dsp:cNvSpPr/>
      </dsp:nvSpPr>
      <dsp:spPr>
        <a:xfrm>
          <a:off x="525780" y="803393"/>
          <a:ext cx="7360920" cy="442800"/>
        </a:xfrm>
        <a:prstGeom prst="roundRect">
          <a:avLst/>
        </a:prstGeom>
        <a:solidFill>
          <a:schemeClr val="accent5">
            <a:hueOff val="368749"/>
            <a:satOff val="4187"/>
            <a:lumOff val="379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8225" tIns="0" rIns="278225" bIns="0" numCol="1" spcCol="1270" anchor="ctr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/>
            <a:t>How much you owe each month (including mortgage) </a:t>
          </a:r>
          <a14:m xmlns:a14="http://schemas.microsoft.com/office/drawing/2010/main">
            <m:oMath xmlns:m="http://schemas.openxmlformats.org/officeDocument/2006/math">
              <m:r>
                <a:rPr lang="en-US" sz="1500" kern="1200" smtClean="0">
                  <a:latin typeface="Cambria Math" panose="02040503050406030204" pitchFamily="18" charset="0"/>
                </a:rPr>
                <m:t>÷</m:t>
              </m:r>
            </m:oMath>
          </a14:m>
          <a:r>
            <a:rPr lang="en-US" sz="1500" kern="1200" dirty="0"/>
            <a:t> monthly gross income</a:t>
          </a:r>
        </a:p>
      </dsp:txBody>
      <dsp:txXfrm>
        <a:off x="547396" y="825009"/>
        <a:ext cx="7317688" cy="399568"/>
      </dsp:txXfrm>
    </dsp:sp>
    <dsp:sp modelId="{30745024-8796-4E3B-93E2-6E774B527311}">
      <dsp:nvSpPr>
        <dsp:cNvPr id="0" name=""/>
        <dsp:cNvSpPr/>
      </dsp:nvSpPr>
      <dsp:spPr>
        <a:xfrm>
          <a:off x="0" y="1705194"/>
          <a:ext cx="10515600" cy="874125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737499"/>
              <a:satOff val="8374"/>
              <a:lumOff val="7581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16127" tIns="312420" rIns="816127" bIns="106680" numCol="1" spcCol="1270" anchor="t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500" kern="1200"/>
            <a:t>Lenders look at this</a:t>
          </a: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500" kern="1200" dirty="0"/>
            <a:t>The lower your debt-to-income ratio, the better chances of obtaining a mortgage </a:t>
          </a:r>
        </a:p>
      </dsp:txBody>
      <dsp:txXfrm>
        <a:off x="0" y="1705194"/>
        <a:ext cx="10515600" cy="874125"/>
      </dsp:txXfrm>
    </dsp:sp>
    <dsp:sp modelId="{1A5B7354-D95B-4140-B4C8-71155B5CF6EB}">
      <dsp:nvSpPr>
        <dsp:cNvPr id="0" name=""/>
        <dsp:cNvSpPr/>
      </dsp:nvSpPr>
      <dsp:spPr>
        <a:xfrm>
          <a:off x="525780" y="1483793"/>
          <a:ext cx="7360920" cy="442800"/>
        </a:xfrm>
        <a:prstGeom prst="roundRect">
          <a:avLst/>
        </a:prstGeom>
        <a:solidFill>
          <a:schemeClr val="accent5">
            <a:hueOff val="737499"/>
            <a:satOff val="8374"/>
            <a:lumOff val="758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8225" tIns="0" rIns="278225" bIns="0" numCol="1" spcCol="1270" anchor="ctr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/>
            <a:t>Should not exceed 36%</a:t>
          </a:r>
        </a:p>
      </dsp:txBody>
      <dsp:txXfrm>
        <a:off x="547396" y="1505409"/>
        <a:ext cx="7317688" cy="399568"/>
      </dsp:txXfrm>
    </dsp:sp>
    <dsp:sp modelId="{708D6E04-5F0B-4DA1-98E0-6C3915D0A3DF}">
      <dsp:nvSpPr>
        <dsp:cNvPr id="0" name=""/>
        <dsp:cNvSpPr/>
      </dsp:nvSpPr>
      <dsp:spPr>
        <a:xfrm>
          <a:off x="0" y="2881719"/>
          <a:ext cx="10515600" cy="1346625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1106248"/>
              <a:satOff val="12561"/>
              <a:lumOff val="11372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16127" tIns="312420" rIns="816127" bIns="106680" numCol="1" spcCol="1270" anchor="t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500" kern="1200" dirty="0"/>
            <a:t>John and Cara have a combined household income of $6000 gross.  Their total consumer debts is $2500, including their mortgage.  What is their debt-to-income ratio? </a:t>
          </a:r>
        </a:p>
        <a:p>
          <a:pPr marL="228600" lvl="2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500" kern="1200" dirty="0"/>
            <a:t>42%</a:t>
          </a:r>
        </a:p>
        <a:p>
          <a:pPr marL="228600" lvl="2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500" kern="1200" dirty="0"/>
            <a:t>Is that too high? </a:t>
          </a:r>
        </a:p>
      </dsp:txBody>
      <dsp:txXfrm>
        <a:off x="0" y="2881719"/>
        <a:ext cx="10515600" cy="1346625"/>
      </dsp:txXfrm>
    </dsp:sp>
    <dsp:sp modelId="{501BE3D2-C065-4807-B1CF-30CCABB1E21C}">
      <dsp:nvSpPr>
        <dsp:cNvPr id="0" name=""/>
        <dsp:cNvSpPr/>
      </dsp:nvSpPr>
      <dsp:spPr>
        <a:xfrm>
          <a:off x="525780" y="2660319"/>
          <a:ext cx="7360920" cy="442800"/>
        </a:xfrm>
        <a:prstGeom prst="roundRect">
          <a:avLst/>
        </a:prstGeom>
        <a:solidFill>
          <a:schemeClr val="accent5">
            <a:hueOff val="1106248"/>
            <a:satOff val="12561"/>
            <a:lumOff val="1137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8225" tIns="0" rIns="278225" bIns="0" numCol="1" spcCol="1270" anchor="ctr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/>
            <a:t>Example: </a:t>
          </a:r>
        </a:p>
      </dsp:txBody>
      <dsp:txXfrm>
        <a:off x="547396" y="2681935"/>
        <a:ext cx="7317688" cy="399568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0216E13-6725-43BA-854A-CF1D8B6329DF}">
      <dsp:nvSpPr>
        <dsp:cNvPr id="0" name=""/>
        <dsp:cNvSpPr/>
      </dsp:nvSpPr>
      <dsp:spPr>
        <a:xfrm>
          <a:off x="0" y="707092"/>
          <a:ext cx="10515600" cy="1305401"/>
        </a:xfrm>
        <a:prstGeom prst="roundRect">
          <a:avLst>
            <a:gd name="adj" fmla="val 1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81C8C40-9A33-41F1-A7FC-A1C0804FAC26}">
      <dsp:nvSpPr>
        <dsp:cNvPr id="0" name=""/>
        <dsp:cNvSpPr/>
      </dsp:nvSpPr>
      <dsp:spPr>
        <a:xfrm>
          <a:off x="394883" y="1000807"/>
          <a:ext cx="717970" cy="717970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E673C1F-D459-444E-A192-2EE2FA18C37B}">
      <dsp:nvSpPr>
        <dsp:cNvPr id="0" name=""/>
        <dsp:cNvSpPr/>
      </dsp:nvSpPr>
      <dsp:spPr>
        <a:xfrm>
          <a:off x="1507738" y="707092"/>
          <a:ext cx="9007861" cy="130540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8155" tIns="138155" rIns="138155" bIns="138155" numCol="1" spcCol="1270" anchor="ctr" anchorCtr="0">
          <a:noAutofit/>
        </a:bodyPr>
        <a:lstStyle/>
        <a:p>
          <a:pPr marL="0" lvl="0" indent="0" algn="l" defTabSz="11112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 dirty="0"/>
            <a:t>Enter your debts: balances, monthly payments, APR, etc.</a:t>
          </a:r>
        </a:p>
      </dsp:txBody>
      <dsp:txXfrm>
        <a:off x="1507738" y="707092"/>
        <a:ext cx="9007861" cy="1305401"/>
      </dsp:txXfrm>
    </dsp:sp>
    <dsp:sp modelId="{F46EA7EE-A968-43B8-AB0F-FB3C875CAADA}">
      <dsp:nvSpPr>
        <dsp:cNvPr id="0" name=""/>
        <dsp:cNvSpPr/>
      </dsp:nvSpPr>
      <dsp:spPr>
        <a:xfrm>
          <a:off x="0" y="2338844"/>
          <a:ext cx="10515600" cy="1305401"/>
        </a:xfrm>
        <a:prstGeom prst="roundRect">
          <a:avLst>
            <a:gd name="adj" fmla="val 1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37985A8-8CD4-40EC-A967-328FAF435166}">
      <dsp:nvSpPr>
        <dsp:cNvPr id="0" name=""/>
        <dsp:cNvSpPr/>
      </dsp:nvSpPr>
      <dsp:spPr>
        <a:xfrm>
          <a:off x="394883" y="2632559"/>
          <a:ext cx="717970" cy="717970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160EB99-A880-4B94-9B50-93952852777C}">
      <dsp:nvSpPr>
        <dsp:cNvPr id="0" name=""/>
        <dsp:cNvSpPr/>
      </dsp:nvSpPr>
      <dsp:spPr>
        <a:xfrm>
          <a:off x="1507738" y="2338844"/>
          <a:ext cx="9007861" cy="130540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8155" tIns="138155" rIns="138155" bIns="138155" numCol="1" spcCol="1270" anchor="ctr" anchorCtr="0">
          <a:noAutofit/>
        </a:bodyPr>
        <a:lstStyle/>
        <a:p>
          <a:pPr marL="0" lvl="0" indent="0" algn="l" defTabSz="11112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/>
            <a:t>See chatbox </a:t>
          </a:r>
        </a:p>
      </dsp:txBody>
      <dsp:txXfrm>
        <a:off x="1507738" y="2338844"/>
        <a:ext cx="9007861" cy="1305401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84A781C-50B6-4D6F-9EA0-58A4D1212992}">
      <dsp:nvSpPr>
        <dsp:cNvPr id="0" name=""/>
        <dsp:cNvSpPr/>
      </dsp:nvSpPr>
      <dsp:spPr>
        <a:xfrm>
          <a:off x="757622" y="657282"/>
          <a:ext cx="812109" cy="812109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8DA1677-E865-423F-9B5E-BF2FC11FB9E8}">
      <dsp:nvSpPr>
        <dsp:cNvPr id="0" name=""/>
        <dsp:cNvSpPr/>
      </dsp:nvSpPr>
      <dsp:spPr>
        <a:xfrm>
          <a:off x="3520" y="1607888"/>
          <a:ext cx="2320312" cy="58732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1400" kern="1200"/>
            <a:t>Liquid assets / monthly expenses</a:t>
          </a:r>
        </a:p>
      </dsp:txBody>
      <dsp:txXfrm>
        <a:off x="3520" y="1607888"/>
        <a:ext cx="2320312" cy="587329"/>
      </dsp:txXfrm>
    </dsp:sp>
    <dsp:sp modelId="{50E76823-1B4C-4FD4-9DF4-7EE2DA2D19C0}">
      <dsp:nvSpPr>
        <dsp:cNvPr id="0" name=""/>
        <dsp:cNvSpPr/>
      </dsp:nvSpPr>
      <dsp:spPr>
        <a:xfrm>
          <a:off x="3520" y="2259634"/>
          <a:ext cx="2320312" cy="161850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/>
            <a:t>Liquid assets=cash, checking account, savings account, CDs, money market account, money owed to you</a:t>
          </a:r>
        </a:p>
      </dsp:txBody>
      <dsp:txXfrm>
        <a:off x="3520" y="2259634"/>
        <a:ext cx="2320312" cy="1618507"/>
      </dsp:txXfrm>
    </dsp:sp>
    <dsp:sp modelId="{71BBCB1C-60BD-46C9-8BE2-805724D06672}">
      <dsp:nvSpPr>
        <dsp:cNvPr id="0" name=""/>
        <dsp:cNvSpPr/>
      </dsp:nvSpPr>
      <dsp:spPr>
        <a:xfrm>
          <a:off x="3483989" y="657282"/>
          <a:ext cx="812109" cy="812109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22D0970-76B3-49CC-A4A3-9E5F5D02767B}">
      <dsp:nvSpPr>
        <dsp:cNvPr id="0" name=""/>
        <dsp:cNvSpPr/>
      </dsp:nvSpPr>
      <dsp:spPr>
        <a:xfrm>
          <a:off x="2729888" y="1607888"/>
          <a:ext cx="2320312" cy="58732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1400" kern="1200"/>
            <a:t>Measures how capable you are of paying bills on time during a job loss</a:t>
          </a:r>
        </a:p>
      </dsp:txBody>
      <dsp:txXfrm>
        <a:off x="2729888" y="1607888"/>
        <a:ext cx="2320312" cy="587329"/>
      </dsp:txXfrm>
    </dsp:sp>
    <dsp:sp modelId="{7BEE6345-4195-4AEE-8274-A3248B932249}">
      <dsp:nvSpPr>
        <dsp:cNvPr id="0" name=""/>
        <dsp:cNvSpPr/>
      </dsp:nvSpPr>
      <dsp:spPr>
        <a:xfrm>
          <a:off x="2729888" y="2259634"/>
          <a:ext cx="2320312" cy="161850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DBA92A0-AA04-4E98-8B28-EF7F54A1800D}">
      <dsp:nvSpPr>
        <dsp:cNvPr id="0" name=""/>
        <dsp:cNvSpPr/>
      </dsp:nvSpPr>
      <dsp:spPr>
        <a:xfrm>
          <a:off x="6210356" y="657282"/>
          <a:ext cx="812109" cy="812109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C19A926-1812-4D75-9A08-E8B84F65F2B4}">
      <dsp:nvSpPr>
        <dsp:cNvPr id="0" name=""/>
        <dsp:cNvSpPr/>
      </dsp:nvSpPr>
      <dsp:spPr>
        <a:xfrm>
          <a:off x="5456255" y="1607888"/>
          <a:ext cx="2320312" cy="58732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1400" kern="1200"/>
            <a:t>Emergency fund: 3-6 months of expenses</a:t>
          </a:r>
        </a:p>
      </dsp:txBody>
      <dsp:txXfrm>
        <a:off x="5456255" y="1607888"/>
        <a:ext cx="2320312" cy="587329"/>
      </dsp:txXfrm>
    </dsp:sp>
    <dsp:sp modelId="{1541DCB5-4213-4ADD-99AA-6B17B9E2A7CF}">
      <dsp:nvSpPr>
        <dsp:cNvPr id="0" name=""/>
        <dsp:cNvSpPr/>
      </dsp:nvSpPr>
      <dsp:spPr>
        <a:xfrm>
          <a:off x="5456255" y="2259634"/>
          <a:ext cx="2320312" cy="161850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271EFF5-8182-43BF-93D0-55123A65A50B}">
      <dsp:nvSpPr>
        <dsp:cNvPr id="0" name=""/>
        <dsp:cNvSpPr/>
      </dsp:nvSpPr>
      <dsp:spPr>
        <a:xfrm>
          <a:off x="8936724" y="657282"/>
          <a:ext cx="812109" cy="812109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FC4A8D3-B636-46E9-A577-2A358F3837C8}">
      <dsp:nvSpPr>
        <dsp:cNvPr id="0" name=""/>
        <dsp:cNvSpPr/>
      </dsp:nvSpPr>
      <dsp:spPr>
        <a:xfrm>
          <a:off x="8182622" y="1607888"/>
          <a:ext cx="2320312" cy="58732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1400" kern="1200"/>
            <a:t>Example:</a:t>
          </a:r>
        </a:p>
      </dsp:txBody>
      <dsp:txXfrm>
        <a:off x="8182622" y="1607888"/>
        <a:ext cx="2320312" cy="587329"/>
      </dsp:txXfrm>
    </dsp:sp>
    <dsp:sp modelId="{2668BD12-CA81-4CB4-8CC6-E3E094DCA818}">
      <dsp:nvSpPr>
        <dsp:cNvPr id="0" name=""/>
        <dsp:cNvSpPr/>
      </dsp:nvSpPr>
      <dsp:spPr>
        <a:xfrm>
          <a:off x="8182622" y="2259634"/>
          <a:ext cx="2320312" cy="161850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/>
            <a:t>Someone has $10,000 in a savings account, and their monthly expenses are $6000</a:t>
          </a:r>
        </a:p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/>
            <a:t>10,000/6,000= 1.6</a:t>
          </a:r>
        </a:p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/>
            <a:t>This person can only handle around one and half months of bills</a:t>
          </a:r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100" kern="1200" dirty="0"/>
            <a:t>Need to increase savings account/liquid assets, less expenses/debt, or both</a:t>
          </a:r>
        </a:p>
      </dsp:txBody>
      <dsp:txXfrm>
        <a:off x="8182622" y="2259634"/>
        <a:ext cx="2320312" cy="1618507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2FF8097-D3E1-422E-814E-FAE21CAADF26}">
      <dsp:nvSpPr>
        <dsp:cNvPr id="0" name=""/>
        <dsp:cNvSpPr/>
      </dsp:nvSpPr>
      <dsp:spPr>
        <a:xfrm>
          <a:off x="0" y="925715"/>
          <a:ext cx="6117335" cy="1709013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B88CB6A-83F8-4386-8ABB-732A4AD3235E}">
      <dsp:nvSpPr>
        <dsp:cNvPr id="0" name=""/>
        <dsp:cNvSpPr/>
      </dsp:nvSpPr>
      <dsp:spPr>
        <a:xfrm>
          <a:off x="516976" y="1310243"/>
          <a:ext cx="939957" cy="939957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AFDB332-B288-45DE-B4DE-6D20E4A54F55}">
      <dsp:nvSpPr>
        <dsp:cNvPr id="0" name=""/>
        <dsp:cNvSpPr/>
      </dsp:nvSpPr>
      <dsp:spPr>
        <a:xfrm>
          <a:off x="1973910" y="925715"/>
          <a:ext cx="2752801" cy="170901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80871" tIns="180871" rIns="180871" bIns="180871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/>
            <a:t>First, find out exactly how much you owe!</a:t>
          </a:r>
        </a:p>
      </dsp:txBody>
      <dsp:txXfrm>
        <a:off x="1973910" y="925715"/>
        <a:ext cx="2752801" cy="1709013"/>
      </dsp:txXfrm>
    </dsp:sp>
    <dsp:sp modelId="{4ACCDF8B-A761-4432-9134-8EE85A3A96EE}">
      <dsp:nvSpPr>
        <dsp:cNvPr id="0" name=""/>
        <dsp:cNvSpPr/>
      </dsp:nvSpPr>
      <dsp:spPr>
        <a:xfrm>
          <a:off x="4726711" y="925715"/>
          <a:ext cx="1390624" cy="170901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80871" tIns="180871" rIns="180871" bIns="180871" numCol="1" spcCol="1270" anchor="ctr" anchorCtr="0">
          <a:noAutofit/>
        </a:bodyPr>
        <a:lstStyle/>
        <a:p>
          <a:pPr marL="0" lvl="0" indent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/>
            <a:t>Write out your non-mortgage debts (car, student loan, medical, credit cards, personal loans, etc.)</a:t>
          </a:r>
        </a:p>
      </dsp:txBody>
      <dsp:txXfrm>
        <a:off x="4726711" y="925715"/>
        <a:ext cx="1390624" cy="1709013"/>
      </dsp:txXfrm>
    </dsp:sp>
    <dsp:sp modelId="{1EFA82D5-1659-4DA7-8125-6C21C15DAF5A}">
      <dsp:nvSpPr>
        <dsp:cNvPr id="0" name=""/>
        <dsp:cNvSpPr/>
      </dsp:nvSpPr>
      <dsp:spPr>
        <a:xfrm>
          <a:off x="0" y="3061982"/>
          <a:ext cx="6117335" cy="1709013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772AC81-5323-48D9-B47D-DEF7D047F6EE}">
      <dsp:nvSpPr>
        <dsp:cNvPr id="0" name=""/>
        <dsp:cNvSpPr/>
      </dsp:nvSpPr>
      <dsp:spPr>
        <a:xfrm>
          <a:off x="516976" y="3446510"/>
          <a:ext cx="939957" cy="939957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A711335-4B3E-409B-9E14-968D5CBCEAAA}">
      <dsp:nvSpPr>
        <dsp:cNvPr id="0" name=""/>
        <dsp:cNvSpPr/>
      </dsp:nvSpPr>
      <dsp:spPr>
        <a:xfrm>
          <a:off x="1973910" y="3061982"/>
          <a:ext cx="4143425" cy="170901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80871" tIns="180871" rIns="180871" bIns="180871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/>
            <a:t>Then enter it into PowerPay.org</a:t>
          </a:r>
        </a:p>
      </dsp:txBody>
      <dsp:txXfrm>
        <a:off x="1973910" y="3061982"/>
        <a:ext cx="4143425" cy="1709013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88B5F6D-C7B9-4F54-8A72-B2AA26959DD5}">
      <dsp:nvSpPr>
        <dsp:cNvPr id="0" name=""/>
        <dsp:cNvSpPr/>
      </dsp:nvSpPr>
      <dsp:spPr>
        <a:xfrm>
          <a:off x="1925" y="931459"/>
          <a:ext cx="2212999" cy="1106499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27940" rIns="41910" bIns="2794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/>
            <a:t>Fixed vs flexible expenses</a:t>
          </a:r>
        </a:p>
      </dsp:txBody>
      <dsp:txXfrm>
        <a:off x="34333" y="963867"/>
        <a:ext cx="2148183" cy="1041683"/>
      </dsp:txXfrm>
    </dsp:sp>
    <dsp:sp modelId="{99BFF25A-99F3-4C51-8A4A-3D54EBDDE3CB}">
      <dsp:nvSpPr>
        <dsp:cNvPr id="0" name=""/>
        <dsp:cNvSpPr/>
      </dsp:nvSpPr>
      <dsp:spPr>
        <a:xfrm>
          <a:off x="2768175" y="931459"/>
          <a:ext cx="2212999" cy="1106499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27940" rIns="41910" bIns="2794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/>
            <a:t>What tweaks can you make on your flexible expenses?</a:t>
          </a:r>
        </a:p>
      </dsp:txBody>
      <dsp:txXfrm>
        <a:off x="2800583" y="963867"/>
        <a:ext cx="2148183" cy="1041683"/>
      </dsp:txXfrm>
    </dsp:sp>
    <dsp:sp modelId="{C6DB010A-9469-45A2-8E95-6D2A32F27502}">
      <dsp:nvSpPr>
        <dsp:cNvPr id="0" name=""/>
        <dsp:cNvSpPr/>
      </dsp:nvSpPr>
      <dsp:spPr>
        <a:xfrm>
          <a:off x="2989475" y="2037959"/>
          <a:ext cx="221299" cy="82987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829874"/>
              </a:lnTo>
              <a:lnTo>
                <a:pt x="221299" y="829874"/>
              </a:lnTo>
            </a:path>
          </a:pathLst>
        </a:custGeom>
        <a:noFill/>
        <a:ln w="12700" cap="flat" cmpd="sng" algn="ctr">
          <a:solidFill>
            <a:schemeClr val="accent5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FC7DD4B-16FF-46B2-884F-913DEB1C5253}">
      <dsp:nvSpPr>
        <dsp:cNvPr id="0" name=""/>
        <dsp:cNvSpPr/>
      </dsp:nvSpPr>
      <dsp:spPr>
        <a:xfrm>
          <a:off x="3210775" y="2314584"/>
          <a:ext cx="1770399" cy="110649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/>
            <a:t>Start meal planning and couponing to save on groceries, purchase clothes at thrift stores</a:t>
          </a:r>
        </a:p>
      </dsp:txBody>
      <dsp:txXfrm>
        <a:off x="3243183" y="2346992"/>
        <a:ext cx="1705583" cy="1041683"/>
      </dsp:txXfrm>
    </dsp:sp>
    <dsp:sp modelId="{45B750EE-79E3-4B6B-8083-876E21530022}">
      <dsp:nvSpPr>
        <dsp:cNvPr id="0" name=""/>
        <dsp:cNvSpPr/>
      </dsp:nvSpPr>
      <dsp:spPr>
        <a:xfrm>
          <a:off x="5534424" y="931459"/>
          <a:ext cx="2212999" cy="1106499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27940" rIns="41910" bIns="2794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/>
            <a:t>What omissions can you make?</a:t>
          </a:r>
        </a:p>
      </dsp:txBody>
      <dsp:txXfrm>
        <a:off x="5566832" y="963867"/>
        <a:ext cx="2148183" cy="1041683"/>
      </dsp:txXfrm>
    </dsp:sp>
    <dsp:sp modelId="{728E0628-C71F-4712-9D93-65850C1AC4A7}">
      <dsp:nvSpPr>
        <dsp:cNvPr id="0" name=""/>
        <dsp:cNvSpPr/>
      </dsp:nvSpPr>
      <dsp:spPr>
        <a:xfrm>
          <a:off x="5755724" y="2037959"/>
          <a:ext cx="221299" cy="82987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829874"/>
              </a:lnTo>
              <a:lnTo>
                <a:pt x="221299" y="829874"/>
              </a:lnTo>
            </a:path>
          </a:pathLst>
        </a:custGeom>
        <a:noFill/>
        <a:ln w="12700" cap="flat" cmpd="sng" algn="ctr">
          <a:solidFill>
            <a:schemeClr val="accent5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56C89C1-98EA-4C2F-877F-6C2BD5205FB9}">
      <dsp:nvSpPr>
        <dsp:cNvPr id="0" name=""/>
        <dsp:cNvSpPr/>
      </dsp:nvSpPr>
      <dsp:spPr>
        <a:xfrm>
          <a:off x="5977024" y="2314584"/>
          <a:ext cx="1770399" cy="110649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/>
            <a:t>Lunches out during work week, coffee to-go, etc.</a:t>
          </a:r>
        </a:p>
      </dsp:txBody>
      <dsp:txXfrm>
        <a:off x="6009432" y="2346992"/>
        <a:ext cx="1705583" cy="1041683"/>
      </dsp:txXfrm>
    </dsp:sp>
    <dsp:sp modelId="{40C8615B-2E64-45F2-BF12-1F389E52FE1A}">
      <dsp:nvSpPr>
        <dsp:cNvPr id="0" name=""/>
        <dsp:cNvSpPr/>
      </dsp:nvSpPr>
      <dsp:spPr>
        <a:xfrm>
          <a:off x="8300674" y="931459"/>
          <a:ext cx="2212999" cy="1106499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27940" rIns="41910" bIns="2794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/>
            <a:t>Side job for extra income </a:t>
          </a:r>
        </a:p>
      </dsp:txBody>
      <dsp:txXfrm>
        <a:off x="8333082" y="963867"/>
        <a:ext cx="2148183" cy="104168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5/layout/IconLeafLabelList">
  <dgm:title val="Icon Leaf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4"/>
          <dgm:constr type="h" for="des" forName="compNode" op="equ"/>
          <dgm:constr type="h" for="des" forName="textRect" op="equ"/>
        </dgm:constrLst>
      </dgm:if>
      <dgm:if name="Name5" axis="ch" ptType="node" func="cnt" op="lte" val="3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0"/>
          <dgm:constr type="h" for="des" forName="compNode" op="equ"/>
          <dgm:constr type="h" for="des" forName="textRect" op="equ"/>
        </dgm:constrLst>
      </dgm:if>
      <dgm:if name="Name6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2"/>
          <dgm:constr type="h" for="des" forName="compNode" op="equ"/>
          <dgm:constr type="h" for="des" forName="textRect" op="equ"/>
        </dgm:constrLst>
      </dgm:if>
      <dgm:else name="Name7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BgRect" refType="w" fact="0.61"/>
          <dgm:constr type="h" for="ch" forName="iconBgRect" refType="w" refFor="ch" refForName="iconBgRect"/>
          <dgm:constr type="t" for="ch" forName="iconBgRect"/>
          <dgm:constr type="ctrX" for="ch" forName="iconBgRect" refType="w" fact="0.5"/>
          <dgm:constr type="w" for="ch" forName="iconRect" refType="w" fact="0.35"/>
          <dgm:constr type="h" for="ch" forName="iconRect" refType="w" refFor="ch" refForName="iconRect"/>
          <dgm:constr type="ctrX" for="ch" forName="iconRect" refType="ctrX" refFor="ch" refForName="iconBgRect"/>
          <dgm:constr type="ctrY" for="ch" forName="iconRect" refType="ctrY" refFor="ch" refForName="iconBgRect"/>
          <dgm:constr type="h" for="ch" forName="spaceRect" refType="w" fact="0.19"/>
          <dgm:constr type="w" for="ch" forName="spaceRect" refType="w"/>
          <dgm:constr type="l" for="ch" forName="spaceRect"/>
          <dgm:constr type="t" for="ch" forName="spaceRect" refType="b" refFor="ch" refForName="iconBg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BgRect" styleLbl="bgShp">
          <dgm:alg type="sp"/>
          <dgm:shape xmlns:r="http://schemas.openxmlformats.org/officeDocument/2006/relationships" type="round2DiagRect" r:blip="">
            <dgm:adjLst/>
            <dgm:extLst>
              <a:ext uri="{B698B0E9-8C71-41B9-8309-B3DCBF30829C}">
                <dgm1612:spPr xmlns:dgm1612="http://schemas.microsoft.com/office/drawing/2016/12/diagram">
                  <a:prstGeom prst="round2DiagRect">
                    <a:avLst>
                      <a:gd name="adj1" fmla="val 29727"/>
                      <a:gd name="adj2" fmla="val 0"/>
                    </a:avLst>
                  </a:prstGeom>
                </dgm1612:spPr>
              </a:ext>
            </dgm:ext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9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  <a:defRPr cap="all"/>
        </a:lvl1pPr>
      </dgm1612:lstStyle>
    </a:ext>
  </dgm:extLst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18/5/layout/IconLeafLabelList">
  <dgm:title val="Icon Leaf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4"/>
          <dgm:constr type="h" for="des" forName="compNode" op="equ"/>
          <dgm:constr type="h" for="des" forName="textRect" op="equ"/>
        </dgm:constrLst>
      </dgm:if>
      <dgm:if name="Name5" axis="ch" ptType="node" func="cnt" op="lte" val="3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0"/>
          <dgm:constr type="h" for="des" forName="compNode" op="equ"/>
          <dgm:constr type="h" for="des" forName="textRect" op="equ"/>
        </dgm:constrLst>
      </dgm:if>
      <dgm:if name="Name6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2"/>
          <dgm:constr type="h" for="des" forName="compNode" op="equ"/>
          <dgm:constr type="h" for="des" forName="textRect" op="equ"/>
        </dgm:constrLst>
      </dgm:if>
      <dgm:else name="Name7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BgRect" refType="w" fact="0.61"/>
          <dgm:constr type="h" for="ch" forName="iconBgRect" refType="w" refFor="ch" refForName="iconBgRect"/>
          <dgm:constr type="t" for="ch" forName="iconBgRect"/>
          <dgm:constr type="ctrX" for="ch" forName="iconBgRect" refType="w" fact="0.5"/>
          <dgm:constr type="w" for="ch" forName="iconRect" refType="w" fact="0.35"/>
          <dgm:constr type="h" for="ch" forName="iconRect" refType="w" refFor="ch" refForName="iconRect"/>
          <dgm:constr type="ctrX" for="ch" forName="iconRect" refType="ctrX" refFor="ch" refForName="iconBgRect"/>
          <dgm:constr type="ctrY" for="ch" forName="iconRect" refType="ctrY" refFor="ch" refForName="iconBgRect"/>
          <dgm:constr type="h" for="ch" forName="spaceRect" refType="w" fact="0.19"/>
          <dgm:constr type="w" for="ch" forName="spaceRect" refType="w"/>
          <dgm:constr type="l" for="ch" forName="spaceRect"/>
          <dgm:constr type="t" for="ch" forName="spaceRect" refType="b" refFor="ch" refForName="iconBg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BgRect" styleLbl="bgShp">
          <dgm:alg type="sp"/>
          <dgm:shape xmlns:r="http://schemas.openxmlformats.org/officeDocument/2006/relationships" type="round2DiagRect" r:blip="">
            <dgm:adjLst/>
            <dgm:extLst>
              <a:ext uri="{B698B0E9-8C71-41B9-8309-B3DCBF30829C}">
                <dgm1612:spPr xmlns:dgm1612="http://schemas.microsoft.com/office/drawing/2016/12/diagram">
                  <a:prstGeom prst="round2DiagRect">
                    <a:avLst>
                      <a:gd name="adj1" fmla="val 29727"/>
                      <a:gd name="adj2" fmla="val 0"/>
                    </a:avLst>
                  </a:prstGeom>
                </dgm1612:spPr>
              </a:ext>
            </dgm:ext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9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  <a:defRPr cap="all"/>
        </a:lvl1pPr>
      </dgm1612:lstStyle>
    </a:ext>
  </dgm:extLst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18/5/layout/CenteredIconLabelDescriptionList">
  <dgm:title val="Centered Icon Label Description List"/>
  <dgm:desc val="Use to show non-sequential or grouped chunks of information. The placeholder holds an icon or small picture, and corresponding text boxes show Level 1 and Level 2 text respectively. Works well for minimal Level 1 text accompanied by lengthier Level two text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Node" refType="h" fact="0.45"/>
      <dgm:constr type="w" for="ch" forName="compNode" val="120"/>
      <dgm:constr type="w" for="ch" forName="sibTrans" refType="w" refFor="ch" refForName="compNode" fact="0.175"/>
      <dgm:constr type="primFontSz" for="des" forName="parTx" val="36"/>
      <dgm:constr type="primFontSz" for="des" forName="desTx" refType="primFontSz" refFor="des" refForName="parTx" op="lte" fact="0.75"/>
      <dgm:constr type="h" for="des" forName="compNode" op="equ"/>
      <dgm:constr type="h" for="des" forName="iconRect" op="equ"/>
      <dgm:constr type="w" for="des" forName="iconRect" op="equ"/>
      <dgm:constr type="h" for="des" forName="iconSpace" op="equ"/>
      <dgm:constr type="h" for="des" forName="parTx" op="equ"/>
      <dgm:constr type="h" for="des" forName="txSpace" op="equ"/>
      <dgm:constr type="h" for="des" forName="desTx" op="equ"/>
    </dgm:constrLst>
    <dgm:ruleLst>
      <dgm:rule type="w" for="ch" forName="compNode" val="0" fact="NaN" max="NaN"/>
    </dgm:ruleLst>
    <dgm:forEach name="Name3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Rect" refType="w" fact="0.35"/>
          <dgm:constr type="h" for="ch" forName="iconRect" refType="w" refFor="ch" refForName="iconRect"/>
          <dgm:constr type="ctrX" for="ch" forName="iconRect" refType="w" fact="0.5"/>
          <dgm:constr type="t" for="ch" forName="iconRect"/>
          <dgm:constr type="w" for="ch" forName="iconSpace" refType="w"/>
          <dgm:constr type="h" for="ch" forName="iconSpace" refType="h" fact="0.043"/>
          <dgm:constr type="l" for="ch" forName="iconSpace"/>
          <dgm:constr type="t" for="ch" forName="iconSpace" refType="b" refFor="ch" refForName="iconRect"/>
          <dgm:constr type="w" for="ch" forName="parTx" refType="w"/>
          <dgm:constr type="h" for="ch" forName="parTx" refType="w" fact="0.15"/>
          <dgm:constr type="l" for="ch" forName="parTx"/>
          <dgm:constr type="t" for="ch" forName="parTx" refType="b" refFor="ch" refForName="iconSpace"/>
          <dgm:constr type="h" for="ch" forName="txSpace" refType="h" fact="0.02"/>
          <dgm:constr type="w" for="ch" forName="txSpace" refType="w"/>
          <dgm:constr type="l" for="ch" forName="txSpace"/>
          <dgm:constr type="t" for="ch" forName="txSpace" refType="b" refFor="ch" refForName="parTx"/>
          <dgm:constr type="w" for="ch" forName="desTx" refType="w"/>
          <dgm:constr type="l" for="ch" forName="desTx"/>
          <dgm:constr type="t" for="ch" forName="desTx" refType="b" refFor="ch" refForName="txSpace"/>
        </dgm:constrLst>
        <dgm:ruleLst>
          <dgm:rule type="h" val="INF" fact="NaN" max="NaN"/>
        </dgm:ruleLst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icon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4" fact="NaN" max="NaN"/>
            <dgm:rule type="h" val="INF" fact="NaN" max="NaN"/>
          </dgm:ruleLst>
        </dgm:layoutNode>
        <dgm:layoutNode name="tx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desTx" styleLbl="revTx">
          <dgm:varLst/>
          <dgm:alg type="tx">
            <dgm:param type="stBulletLvl" val="0"/>
            <dgm:param type="txAnchorVert" val="t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refType="primFontSz"/>
            <dgm:constr type="lMarg"/>
            <dgm:constr type="rMarg"/>
            <dgm:constr type="tMarg"/>
            <dgm:constr type="bMarg"/>
          </dgm:constrLst>
          <dgm:ruleLst>
            <dgm:rule type="primFontSz" val="NaN" fact="NaN" max="17"/>
            <dgm:rule type="h" val="INF" fact="NaN" max="NaN"/>
          </dgm:ruleLst>
        </dgm:layoutNode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  <a:defRPr b="1"/>
        </a:lvl1pPr>
        <a:lvl2pPr>
          <a:lnSpc>
            <a:spcPct val="100000"/>
          </a:lnSpc>
        </a:lvl2pPr>
      </dgm1612:lstStyle>
    </a:ext>
  </dgm:extLst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0.54141</cdr:x>
      <cdr:y>0.22941</cdr:y>
    </cdr:from>
    <cdr:to>
      <cdr:x>0.82712</cdr:x>
      <cdr:y>0.4477</cdr:y>
    </cdr:to>
    <cdr:sp macro="" textlink="">
      <cdr:nvSpPr>
        <cdr:cNvPr id="2" name="TextBox 1">
          <a:extLst xmlns:a="http://schemas.openxmlformats.org/drawingml/2006/main">
            <a:ext uri="{FF2B5EF4-FFF2-40B4-BE49-F238E27FC236}">
              <a16:creationId xmlns:a16="http://schemas.microsoft.com/office/drawing/2014/main" id="{D05BA9CF-9FC4-4353-8D7E-4EE907DBEA1C}"/>
            </a:ext>
          </a:extLst>
        </cdr:cNvPr>
        <cdr:cNvSpPr txBox="1"/>
      </cdr:nvSpPr>
      <cdr:spPr>
        <a:xfrm xmlns:a="http://schemas.openxmlformats.org/drawingml/2006/main">
          <a:off x="5693229" y="1052512"/>
          <a:ext cx="3004457" cy="100148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US" sz="2800" dirty="0"/>
            <a:t>Payment history 35%</a:t>
          </a:r>
        </a:p>
      </cdr:txBody>
    </cdr:sp>
  </cdr:relSizeAnchor>
  <cdr:relSizeAnchor xmlns:cdr="http://schemas.openxmlformats.org/drawingml/2006/chartDrawing">
    <cdr:from>
      <cdr:x>0.44065</cdr:x>
      <cdr:y>0.54582</cdr:y>
    </cdr:from>
    <cdr:to>
      <cdr:x>0.64907</cdr:x>
      <cdr:y>1</cdr:y>
    </cdr:to>
    <cdr:sp macro="" textlink="">
      <cdr:nvSpPr>
        <cdr:cNvPr id="3" name="TextBox 2">
          <a:extLst xmlns:a="http://schemas.openxmlformats.org/drawingml/2006/main">
            <a:ext uri="{FF2B5EF4-FFF2-40B4-BE49-F238E27FC236}">
              <a16:creationId xmlns:a16="http://schemas.microsoft.com/office/drawing/2014/main" id="{A0687F39-5B38-498A-B183-5940A5FE6E4F}"/>
            </a:ext>
          </a:extLst>
        </cdr:cNvPr>
        <cdr:cNvSpPr txBox="1"/>
      </cdr:nvSpPr>
      <cdr:spPr>
        <a:xfrm xmlns:a="http://schemas.openxmlformats.org/drawingml/2006/main">
          <a:off x="4633686" y="2567297"/>
          <a:ext cx="2191657" cy="213624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US" sz="2800" dirty="0"/>
            <a:t>Credit utilization 30%</a:t>
          </a:r>
        </a:p>
      </cdr:txBody>
    </cdr:sp>
  </cdr:relSizeAnchor>
  <cdr:relSizeAnchor xmlns:cdr="http://schemas.openxmlformats.org/drawingml/2006/chartDrawing">
    <cdr:from>
      <cdr:x>0.23223</cdr:x>
      <cdr:y>0.42353</cdr:y>
    </cdr:from>
    <cdr:to>
      <cdr:x>0.44617</cdr:x>
      <cdr:y>0.74226</cdr:y>
    </cdr:to>
    <cdr:sp macro="" textlink="">
      <cdr:nvSpPr>
        <cdr:cNvPr id="4" name="TextBox 3">
          <a:extLst xmlns:a="http://schemas.openxmlformats.org/drawingml/2006/main">
            <a:ext uri="{FF2B5EF4-FFF2-40B4-BE49-F238E27FC236}">
              <a16:creationId xmlns:a16="http://schemas.microsoft.com/office/drawing/2014/main" id="{5378EEEF-7475-44A3-B7D9-9C7BA2EBAC56}"/>
            </a:ext>
          </a:extLst>
        </cdr:cNvPr>
        <cdr:cNvSpPr txBox="1"/>
      </cdr:nvSpPr>
      <cdr:spPr>
        <a:xfrm xmlns:a="http://schemas.openxmlformats.org/drawingml/2006/main">
          <a:off x="2442028" y="1992086"/>
          <a:ext cx="2249714" cy="149918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US" sz="2800" dirty="0"/>
            <a:t>Length of credit history</a:t>
          </a:r>
        </a:p>
        <a:p xmlns:a="http://schemas.openxmlformats.org/drawingml/2006/main">
          <a:r>
            <a:rPr lang="en-US" sz="2800" dirty="0"/>
            <a:t>15%</a:t>
          </a:r>
        </a:p>
      </cdr:txBody>
    </cdr:sp>
  </cdr:relSizeAnchor>
  <cdr:relSizeAnchor xmlns:cdr="http://schemas.openxmlformats.org/drawingml/2006/chartDrawing">
    <cdr:from>
      <cdr:x>0.11077</cdr:x>
      <cdr:y>0.18453</cdr:y>
    </cdr:from>
    <cdr:to>
      <cdr:x>0.58282</cdr:x>
      <cdr:y>0.33638</cdr:y>
    </cdr:to>
    <cdr:sp macro="" textlink="">
      <cdr:nvSpPr>
        <cdr:cNvPr id="5" name="TextBox 4">
          <a:extLst xmlns:a="http://schemas.openxmlformats.org/drawingml/2006/main">
            <a:ext uri="{FF2B5EF4-FFF2-40B4-BE49-F238E27FC236}">
              <a16:creationId xmlns:a16="http://schemas.microsoft.com/office/drawing/2014/main" id="{02DC7929-C083-44B8-AA12-DD9FCC04E64D}"/>
            </a:ext>
          </a:extLst>
        </cdr:cNvPr>
        <cdr:cNvSpPr txBox="1"/>
      </cdr:nvSpPr>
      <cdr:spPr>
        <a:xfrm xmlns:a="http://schemas.openxmlformats.org/drawingml/2006/main">
          <a:off x="1164771" y="846591"/>
          <a:ext cx="4963886" cy="69668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US" sz="2800" dirty="0"/>
            <a:t>Credit inquiries 10%</a:t>
          </a:r>
        </a:p>
      </cdr:txBody>
    </cdr:sp>
  </cdr:relSizeAnchor>
  <cdr:relSizeAnchor xmlns:cdr="http://schemas.openxmlformats.org/drawingml/2006/chartDrawing">
    <cdr:from>
      <cdr:x>0.40614</cdr:x>
      <cdr:y>0</cdr:y>
    </cdr:from>
    <cdr:to>
      <cdr:x>0.56349</cdr:x>
      <cdr:y>0.32401</cdr:y>
    </cdr:to>
    <cdr:sp macro="" textlink="">
      <cdr:nvSpPr>
        <cdr:cNvPr id="6" name="TextBox 5">
          <a:extLst xmlns:a="http://schemas.openxmlformats.org/drawingml/2006/main">
            <a:ext uri="{FF2B5EF4-FFF2-40B4-BE49-F238E27FC236}">
              <a16:creationId xmlns:a16="http://schemas.microsoft.com/office/drawing/2014/main" id="{10DF13A5-4A89-417C-8E81-FF1BECDE774A}"/>
            </a:ext>
          </a:extLst>
        </cdr:cNvPr>
        <cdr:cNvSpPr txBox="1"/>
      </cdr:nvSpPr>
      <cdr:spPr>
        <a:xfrm xmlns:a="http://schemas.openxmlformats.org/drawingml/2006/main">
          <a:off x="4270829" y="0"/>
          <a:ext cx="1654628" cy="15240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US" sz="2800" dirty="0"/>
            <a:t>Mix of credit </a:t>
          </a:r>
        </a:p>
        <a:p xmlns:a="http://schemas.openxmlformats.org/drawingml/2006/main">
          <a:r>
            <a:rPr lang="en-US" sz="2800" dirty="0"/>
            <a:t>10%</a:t>
          </a: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2B6EA42-052A-4D47-818F-6CAA9DBE44B4}" type="datetimeFigureOut">
              <a:rPr lang="en-US" smtClean="0"/>
              <a:t>5/19/2021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5F1FD85-ECE7-4C60-BB30-FC3793523E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50227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As a result of this presentation, I learned</a:t>
            </a:r>
          </a:p>
          <a:p>
            <a:pPr marL="228600" indent="-228600">
              <a:buAutoNum type="alphaUcParenR"/>
            </a:pPr>
            <a:r>
              <a:rPr lang="en-US" dirty="0"/>
              <a:t>The benefits of being debt-free</a:t>
            </a:r>
          </a:p>
          <a:p>
            <a:pPr marL="228600" indent="-228600">
              <a:buAutoNum type="alphaUcParenR"/>
            </a:pPr>
            <a:r>
              <a:rPr lang="en-US" dirty="0"/>
              <a:t>Signs of being in too much debt</a:t>
            </a:r>
          </a:p>
          <a:p>
            <a:pPr marL="228600" indent="-228600">
              <a:buAutoNum type="alphaUcParenR"/>
            </a:pPr>
            <a:r>
              <a:rPr lang="en-US" dirty="0"/>
              <a:t>Signs of financial stress</a:t>
            </a:r>
          </a:p>
          <a:p>
            <a:pPr marL="228600" indent="-228600">
              <a:buAutoNum type="alphaUcParenR"/>
            </a:pPr>
            <a:r>
              <a:rPr lang="en-US" dirty="0"/>
              <a:t>How to use PowerPay.org</a:t>
            </a:r>
          </a:p>
          <a:p>
            <a:pPr marL="228600" indent="-228600">
              <a:buAutoNum type="alphaUcParenR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936EAFF-171D-4C7E-ACDC-09BBABA1753E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82576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EF639A-F429-4B83-BBD2-52155D35D637}" type="datetimeFigureOut">
              <a:rPr lang="en-US" smtClean="0"/>
              <a:t>5/19/2021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B34769-6E9E-48A3-BCF5-CF89A72DB9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20708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EF639A-F429-4B83-BBD2-52155D35D637}" type="datetimeFigureOut">
              <a:rPr lang="en-US" smtClean="0"/>
              <a:t>5/19/2021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B34769-6E9E-48A3-BCF5-CF89A72DB9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21075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EF639A-F429-4B83-BBD2-52155D35D637}" type="datetimeFigureOut">
              <a:rPr lang="en-US" smtClean="0"/>
              <a:t>5/19/2021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B34769-6E9E-48A3-BCF5-CF89A72DB9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391268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>
                <a:latin typeface="Gentona Book" pitchFamily="2" charset="77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>
                <a:latin typeface="Gentona Book" pitchFamily="2" charset="77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1E53D591-1B9C-324D-9306-2FF719836182}"/>
              </a:ext>
            </a:extLst>
          </p:cNvPr>
          <p:cNvSpPr>
            <a:spLocks noGrp="1"/>
          </p:cNvSpPr>
          <p:nvPr>
            <p:ph sz="half" idx="10" hasCustomPrompt="1"/>
          </p:nvPr>
        </p:nvSpPr>
        <p:spPr>
          <a:xfrm>
            <a:off x="838200" y="2624667"/>
            <a:ext cx="5181600" cy="3552296"/>
          </a:xfrm>
          <a:prstGeom prst="rect">
            <a:avLst/>
          </a:prstGeom>
        </p:spPr>
        <p:txBody>
          <a:bodyPr/>
          <a:lstStyle>
            <a:lvl1pPr marL="342900" indent="-342900" algn="l">
              <a:buFont typeface="Arial" panose="020B0604020202020204" pitchFamily="34" charset="0"/>
              <a:buChar char="•"/>
              <a:defRPr sz="2000">
                <a:latin typeface="Gentona Book" pitchFamily="2" charset="77"/>
              </a:defRPr>
            </a:lvl1pPr>
            <a:lvl2pPr marL="800100" indent="-342900" algn="l">
              <a:buFont typeface="Arial" panose="020B0604020202020204" pitchFamily="34" charset="0"/>
              <a:buChar char="•"/>
              <a:defRPr sz="2000">
                <a:latin typeface="Gentona Book" pitchFamily="2" charset="77"/>
              </a:defRPr>
            </a:lvl2pPr>
            <a:lvl3pPr marL="1257300" indent="-342900" algn="l">
              <a:buFont typeface="Arial" panose="020B0604020202020204" pitchFamily="34" charset="0"/>
              <a:buChar char="•"/>
              <a:defRPr sz="2000">
                <a:latin typeface="Gentona Book" pitchFamily="2" charset="77"/>
              </a:defRPr>
            </a:lvl3pPr>
            <a:lvl4pPr marL="1657350" indent="-285750" algn="l">
              <a:buFont typeface="Arial" panose="020B0604020202020204" pitchFamily="34" charset="0"/>
              <a:buChar char="•"/>
              <a:defRPr sz="2000">
                <a:latin typeface="Gentona Book" pitchFamily="2" charset="77"/>
              </a:defRPr>
            </a:lvl4pPr>
            <a:lvl5pPr marL="2114550" indent="-285750">
              <a:buFont typeface="Arial" panose="020B0604020202020204" pitchFamily="34" charset="0"/>
              <a:buChar char="•"/>
              <a:defRPr sz="2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95798D88-959C-8E4C-9F34-ADF9A1445485}"/>
              </a:ext>
            </a:extLst>
          </p:cNvPr>
          <p:cNvSpPr>
            <a:spLocks noGrp="1"/>
          </p:cNvSpPr>
          <p:nvPr>
            <p:ph sz="half" idx="13" hasCustomPrompt="1"/>
          </p:nvPr>
        </p:nvSpPr>
        <p:spPr>
          <a:xfrm>
            <a:off x="6172200" y="2624667"/>
            <a:ext cx="5181600" cy="3552296"/>
          </a:xfrm>
          <a:prstGeom prst="rect">
            <a:avLst/>
          </a:prstGeom>
        </p:spPr>
        <p:txBody>
          <a:bodyPr/>
          <a:lstStyle>
            <a:lvl1pPr marL="342900" indent="-342900" algn="l">
              <a:buFont typeface="Arial" panose="020B0604020202020204" pitchFamily="34" charset="0"/>
              <a:buChar char="•"/>
              <a:defRPr sz="2000">
                <a:latin typeface="Gentona Book" pitchFamily="2" charset="77"/>
              </a:defRPr>
            </a:lvl1pPr>
            <a:lvl2pPr marL="800100" indent="-342900" algn="l">
              <a:buFont typeface="Arial" panose="020B0604020202020204" pitchFamily="34" charset="0"/>
              <a:buChar char="•"/>
              <a:defRPr sz="2000">
                <a:latin typeface="Gentona Book" pitchFamily="2" charset="77"/>
              </a:defRPr>
            </a:lvl2pPr>
            <a:lvl3pPr marL="1257300" indent="-342900" algn="l">
              <a:buFont typeface="Arial" panose="020B0604020202020204" pitchFamily="34" charset="0"/>
              <a:buChar char="•"/>
              <a:defRPr sz="2000">
                <a:latin typeface="Gentona Book" pitchFamily="2" charset="77"/>
              </a:defRPr>
            </a:lvl3pPr>
            <a:lvl4pPr marL="1657350" indent="-285750" algn="l">
              <a:buFont typeface="Arial" panose="020B0604020202020204" pitchFamily="34" charset="0"/>
              <a:buChar char="•"/>
              <a:defRPr sz="2000">
                <a:latin typeface="Gentona Book" pitchFamily="2" charset="77"/>
              </a:defRPr>
            </a:lvl4pPr>
            <a:lvl5pPr marL="2114550" indent="-285750">
              <a:buFont typeface="Arial" panose="020B0604020202020204" pitchFamily="34" charset="0"/>
              <a:buChar char="•"/>
              <a:defRPr sz="2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03B35865-C3BF-E541-8F36-45F79C1A41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16467"/>
            <a:ext cx="10515600" cy="1174221"/>
          </a:xfrm>
          <a:prstGeom prst="rect">
            <a:avLst/>
          </a:prstGeom>
        </p:spPr>
        <p:txBody>
          <a:bodyPr/>
          <a:lstStyle>
            <a:lvl1pPr>
              <a:defRPr>
                <a:latin typeface="Gentona Book" pitchFamily="2" charset="77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37998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EF639A-F429-4B83-BBD2-52155D35D637}" type="datetimeFigureOut">
              <a:rPr lang="en-US" smtClean="0"/>
              <a:t>5/19/2021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B34769-6E9E-48A3-BCF5-CF89A72DB9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96699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EF639A-F429-4B83-BBD2-52155D35D637}" type="datetimeFigureOut">
              <a:rPr lang="en-US" smtClean="0"/>
              <a:t>5/19/2021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B34769-6E9E-48A3-BCF5-CF89A72DB9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6957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EF639A-F429-4B83-BBD2-52155D35D637}" type="datetimeFigureOut">
              <a:rPr lang="en-US" smtClean="0"/>
              <a:t>5/19/2021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B34769-6E9E-48A3-BCF5-CF89A72DB9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61886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EF639A-F429-4B83-BBD2-52155D35D637}" type="datetimeFigureOut">
              <a:rPr lang="en-US" smtClean="0"/>
              <a:t>5/19/2021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B34769-6E9E-48A3-BCF5-CF89A72DB9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15418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EF639A-F429-4B83-BBD2-52155D35D637}" type="datetimeFigureOut">
              <a:rPr lang="en-US" smtClean="0"/>
              <a:t>5/19/2021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B34769-6E9E-48A3-BCF5-CF89A72DB9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05956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EF639A-F429-4B83-BBD2-52155D35D637}" type="datetimeFigureOut">
              <a:rPr lang="en-US" smtClean="0"/>
              <a:t>5/19/2021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B34769-6E9E-48A3-BCF5-CF89A72DB9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62206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EF639A-F429-4B83-BBD2-52155D35D637}" type="datetimeFigureOut">
              <a:rPr lang="en-US" smtClean="0"/>
              <a:t>5/19/2021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B34769-6E9E-48A3-BCF5-CF89A72DB9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40872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EF639A-F429-4B83-BBD2-52155D35D637}" type="datetimeFigureOut">
              <a:rPr lang="en-US" smtClean="0"/>
              <a:t>5/19/2021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B34769-6E9E-48A3-BCF5-CF89A72DB9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32242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EF639A-F429-4B83-BBD2-52155D35D637}" type="datetimeFigureOut">
              <a:rPr lang="en-US" smtClean="0"/>
              <a:t>5/19/2021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B34769-6E9E-48A3-BCF5-CF89A72DB9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03015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omments" Target="../comments/comment1.xml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5.xml"/><Relationship Id="rId3" Type="http://schemas.openxmlformats.org/officeDocument/2006/relationships/diagramLayout" Target="../diagrams/layout5.xml"/><Relationship Id="rId7" Type="http://schemas.openxmlformats.org/officeDocument/2006/relationships/diagramData" Target="../diagrams/data40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10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Relationship Id="rId9" Type="http://schemas.openxmlformats.org/officeDocument/2006/relationships/diagramQuickStyle" Target="../diagrams/quickStyle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sv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0.xml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0.xml"/><Relationship Id="rId5" Type="http://schemas.openxmlformats.org/officeDocument/2006/relationships/diagramColors" Target="../diagrams/colors10.xml"/><Relationship Id="rId4" Type="http://schemas.openxmlformats.org/officeDocument/2006/relationships/diagramQuickStyle" Target="../diagrams/quickStyle10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hyperlink" Target="https://ufl.qualtrics.com/jfe/form/SV_0IFH5laEBPqv8GO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1.xml"/><Relationship Id="rId2" Type="http://schemas.openxmlformats.org/officeDocument/2006/relationships/diagramData" Target="../diagrams/data1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1.xml"/><Relationship Id="rId5" Type="http://schemas.openxmlformats.org/officeDocument/2006/relationships/diagramColors" Target="../diagrams/colors11.xml"/><Relationship Id="rId4" Type="http://schemas.openxmlformats.org/officeDocument/2006/relationships/diagramQuickStyle" Target="../diagrams/quickStyle11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2.xml"/><Relationship Id="rId2" Type="http://schemas.openxmlformats.org/officeDocument/2006/relationships/diagramData" Target="../diagrams/data1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2.xml"/><Relationship Id="rId5" Type="http://schemas.openxmlformats.org/officeDocument/2006/relationships/diagramColors" Target="../diagrams/colors12.xml"/><Relationship Id="rId4" Type="http://schemas.openxmlformats.org/officeDocument/2006/relationships/diagramQuickStyle" Target="../diagrams/quickStyle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968E78-4AF0-427F-889A-2BDB913BE00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40080" y="325369"/>
            <a:ext cx="4368602" cy="1956841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pPr algn="l"/>
            <a:r>
              <a:rPr lang="en-US" sz="5400" dirty="0"/>
              <a:t>Budget, Savings, and Credit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9E41139-9725-41C0-B3C4-1F5E8BC16CC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40080" y="2872899"/>
            <a:ext cx="4243589" cy="3320668"/>
          </a:xfrm>
        </p:spPr>
        <p:txBody>
          <a:bodyPr vert="horz" lIns="91440" tIns="45720" rIns="91440" bIns="45720" rtlCol="0">
            <a:normAutofit/>
          </a:bodyPr>
          <a:lstStyle/>
          <a:p>
            <a:pPr indent="-228600" algn="l">
              <a:buFont typeface="Arial" panose="020B0604020202020204" pitchFamily="34" charset="0"/>
              <a:buChar char="•"/>
            </a:pPr>
            <a:r>
              <a:rPr lang="en-US" sz="2200"/>
              <a:t>Shari Bresin</a:t>
            </a:r>
          </a:p>
          <a:p>
            <a:pPr indent="-228600" algn="l">
              <a:buFont typeface="Arial" panose="020B0604020202020204" pitchFamily="34" charset="0"/>
              <a:buChar char="•"/>
            </a:pPr>
            <a:r>
              <a:rPr lang="en-US" sz="2200"/>
              <a:t>Family and Consumer Sciences Agent</a:t>
            </a:r>
          </a:p>
          <a:p>
            <a:pPr indent="-228600" algn="l">
              <a:buFont typeface="Arial" panose="020B0604020202020204" pitchFamily="34" charset="0"/>
              <a:buChar char="•"/>
            </a:pPr>
            <a:r>
              <a:rPr lang="en-US" sz="2200"/>
              <a:t>University of Florida/IFAS Extension</a:t>
            </a:r>
          </a:p>
          <a:p>
            <a:pPr indent="-228600" algn="l">
              <a:buFont typeface="Arial" panose="020B0604020202020204" pitchFamily="34" charset="0"/>
              <a:buChar char="•"/>
            </a:pPr>
            <a:endParaRPr lang="en-US" sz="2200"/>
          </a:p>
          <a:p>
            <a:pPr indent="-228600" algn="l">
              <a:buFont typeface="Arial" panose="020B0604020202020204" pitchFamily="34" charset="0"/>
              <a:buChar char="•"/>
            </a:pPr>
            <a:endParaRPr lang="en-US" sz="2200"/>
          </a:p>
          <a:p>
            <a:pPr indent="-228600" algn="l">
              <a:buFont typeface="Arial" panose="020B0604020202020204" pitchFamily="34" charset="0"/>
              <a:buChar char="•"/>
            </a:pPr>
            <a:r>
              <a:rPr lang="en-US" sz="2200"/>
              <a:t>An Equal Opportunity Institution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EA258A4-7517-45B1-B115-D14AB242156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9687" r="27122" b="-1"/>
          <a:stretch/>
        </p:blipFill>
        <p:spPr>
          <a:xfrm>
            <a:off x="5311702" y="10"/>
            <a:ext cx="6878775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39199564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C39D6F-5C3A-48D6-A3BA-BB4570BE5D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Use of credit (Garman and </a:t>
            </a:r>
            <a:r>
              <a:rPr lang="en-US" dirty="0" err="1"/>
              <a:t>Forgue</a:t>
            </a:r>
            <a:r>
              <a:rPr lang="en-US" dirty="0"/>
              <a:t>, 2018)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AA26192-81FF-4DFE-8CB0-88D5023D597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56009" y="1700706"/>
            <a:ext cx="5157787" cy="823912"/>
          </a:xfrm>
        </p:spPr>
        <p:txBody>
          <a:bodyPr/>
          <a:lstStyle/>
          <a:p>
            <a:r>
              <a:rPr lang="en-US" dirty="0"/>
              <a:t>Advantages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8330B863-5313-435C-A71D-C9A94E3AF5B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53301" y="2528723"/>
            <a:ext cx="5818899" cy="3684588"/>
          </a:xfrm>
        </p:spPr>
        <p:txBody>
          <a:bodyPr>
            <a:normAutofit fontScale="47500" lnSpcReduction="20000"/>
          </a:bodyPr>
          <a:lstStyle/>
          <a:p>
            <a:r>
              <a:rPr lang="en-US" dirty="0"/>
              <a:t>Convenient</a:t>
            </a:r>
          </a:p>
          <a:p>
            <a:r>
              <a:rPr lang="en-US" dirty="0"/>
              <a:t>Enjoy things now instead of waiting to save up (including car and house)</a:t>
            </a:r>
          </a:p>
          <a:p>
            <a:r>
              <a:rPr lang="en-US" dirty="0"/>
              <a:t>Reduce need to carry cash</a:t>
            </a:r>
          </a:p>
          <a:p>
            <a:r>
              <a:rPr lang="en-US" dirty="0"/>
              <a:t>To shop online or phone</a:t>
            </a:r>
          </a:p>
          <a:p>
            <a:r>
              <a:rPr lang="en-US" dirty="0"/>
              <a:t>To show ID</a:t>
            </a:r>
          </a:p>
          <a:p>
            <a:r>
              <a:rPr lang="en-US" dirty="0"/>
              <a:t>To enjoy grace period of 21 days on new credit card purchases</a:t>
            </a:r>
          </a:p>
          <a:p>
            <a:r>
              <a:rPr lang="en-US" dirty="0"/>
              <a:t>To pay for emergencies</a:t>
            </a:r>
          </a:p>
          <a:p>
            <a:r>
              <a:rPr lang="en-US" dirty="0"/>
              <a:t>For education</a:t>
            </a:r>
          </a:p>
          <a:p>
            <a:r>
              <a:rPr lang="en-US" dirty="0"/>
              <a:t>To make travel reservations </a:t>
            </a:r>
          </a:p>
          <a:p>
            <a:r>
              <a:rPr lang="en-US" dirty="0"/>
              <a:t>Rewards</a:t>
            </a:r>
          </a:p>
          <a:p>
            <a:r>
              <a:rPr lang="en-US" dirty="0"/>
              <a:t>To pay for several purchases in one payment</a:t>
            </a:r>
          </a:p>
          <a:p>
            <a:r>
              <a:rPr lang="en-US" dirty="0"/>
              <a:t>To easily return merchandise</a:t>
            </a:r>
          </a:p>
          <a:p>
            <a:r>
              <a:rPr lang="en-US" dirty="0"/>
              <a:t>To protect against seller rip-offs and frauds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E88F3C8B-6BDC-40E0-9D39-F3F09B334A0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/>
              <a:t>Disadvantages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6897E734-00BA-4299-9A52-77CCFD471A7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841124" cy="3684588"/>
          </a:xfrm>
        </p:spPr>
        <p:txBody>
          <a:bodyPr>
            <a:normAutofit fontScale="47500" lnSpcReduction="20000"/>
          </a:bodyPr>
          <a:lstStyle/>
          <a:p>
            <a:r>
              <a:rPr lang="en-US" dirty="0"/>
              <a:t>Temptation to spend more money than you actually have</a:t>
            </a:r>
          </a:p>
          <a:p>
            <a:r>
              <a:rPr lang="en-US" dirty="0"/>
              <a:t>Reduces your future purchasing power</a:t>
            </a:r>
          </a:p>
          <a:p>
            <a:r>
              <a:rPr lang="en-US" dirty="0"/>
              <a:t>Future income is committed to previous credit contracts </a:t>
            </a:r>
          </a:p>
          <a:p>
            <a:r>
              <a:rPr lang="en-US" dirty="0"/>
              <a:t>Slows progress to achieving financial goals</a:t>
            </a:r>
          </a:p>
          <a:p>
            <a:r>
              <a:rPr lang="en-US" dirty="0"/>
              <a:t>Risk of </a:t>
            </a:r>
            <a:r>
              <a:rPr lang="en-US" dirty="0" err="1"/>
              <a:t>overindebtedness</a:t>
            </a:r>
            <a:endParaRPr lang="en-US" dirty="0"/>
          </a:p>
          <a:p>
            <a:r>
              <a:rPr lang="en-US" dirty="0"/>
              <a:t>Interest and fees</a:t>
            </a:r>
          </a:p>
          <a:p>
            <a:r>
              <a:rPr lang="en-US" dirty="0"/>
              <a:t>Increased chance of identity theft</a:t>
            </a:r>
          </a:p>
          <a:p>
            <a:r>
              <a:rPr lang="en-US" dirty="0"/>
              <a:t>Stress</a:t>
            </a:r>
          </a:p>
          <a:p>
            <a:r>
              <a:rPr lang="en-US" dirty="0"/>
              <a:t>Possible property loss (repossession)</a:t>
            </a:r>
          </a:p>
          <a:p>
            <a:r>
              <a:rPr lang="en-US" dirty="0"/>
              <a:t>May need to declare bankruptcy</a:t>
            </a:r>
          </a:p>
          <a:p>
            <a:r>
              <a:rPr lang="en-US" dirty="0"/>
              <a:t>Could cause harm to credit history and credit score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365239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5C7A03-8F7D-4491-A120-DFD7FF0899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4360" y="637125"/>
            <a:ext cx="3802276" cy="5256371"/>
          </a:xfrm>
        </p:spPr>
        <p:txBody>
          <a:bodyPr>
            <a:normAutofit/>
          </a:bodyPr>
          <a:lstStyle/>
          <a:p>
            <a:r>
              <a:rPr lang="en-US" sz="4800" dirty="0"/>
              <a:t>Why budget? 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65599E18-B144-445A-93D0-E3835900910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91180915"/>
              </p:ext>
            </p:extLst>
          </p:nvPr>
        </p:nvGraphicFramePr>
        <p:xfrm>
          <a:off x="5166985" y="303591"/>
          <a:ext cx="6588691" cy="589674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79868925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56E9B3E6-E277-4D68-BA48-9CB43FFBD6E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AE1C45F0-260A-458C-96ED-C1F6D21512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" y="1216597"/>
            <a:ext cx="731521" cy="673460"/>
            <a:chOff x="3940602" y="308034"/>
            <a:chExt cx="2116791" cy="3428999"/>
          </a:xfrm>
          <a:solidFill>
            <a:schemeClr val="accent4"/>
          </a:solidFill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A6604B49-AD5C-4590-B051-06C8222ECD9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940602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743ECCAF-29C5-4537-947C-7EA1292463D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15626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ED49787B-8DE6-4467-AD0A-8DECC6E0C2D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490650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6" name="Rectangle 15">
            <a:extLst>
              <a:ext uri="{FF2B5EF4-FFF2-40B4-BE49-F238E27FC236}">
                <a16:creationId xmlns:a16="http://schemas.microsoft.com/office/drawing/2014/main" id="{D5B0017B-2ECA-49AF-B397-DC140825DF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79" y="613954"/>
            <a:ext cx="10907487" cy="189411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FC4F614-76D4-4B80-9A47-7C1B20D185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3631" y="809898"/>
            <a:ext cx="10173010" cy="1554480"/>
          </a:xfrm>
        </p:spPr>
        <p:txBody>
          <a:bodyPr anchor="ctr">
            <a:normAutofit/>
          </a:bodyPr>
          <a:lstStyle/>
          <a:p>
            <a:r>
              <a:rPr lang="en-US" sz="4800"/>
              <a:t>Budget experience</a:t>
            </a: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6CF1BAF6-AD41-4082-B212-8A1F9A2E87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838200" y="6485313"/>
            <a:ext cx="10515600" cy="0"/>
          </a:xfrm>
          <a:prstGeom prst="line">
            <a:avLst/>
          </a:prstGeom>
          <a:ln w="571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C4587742-9318-4B49-A224-6EF62BD502E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52951967"/>
              </p:ext>
            </p:extLst>
          </p:nvPr>
        </p:nvGraphicFramePr>
        <p:xfrm>
          <a:off x="904602" y="3017519"/>
          <a:ext cx="10378440" cy="320990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66478229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B6CDA21F-E7AF-4C75-8395-33F58D5B0E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AE1C45F0-260A-458C-96ED-C1F6D21512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" y="1216597"/>
            <a:ext cx="731521" cy="673460"/>
            <a:chOff x="3940602" y="308034"/>
            <a:chExt cx="2116791" cy="3428999"/>
          </a:xfrm>
          <a:solidFill>
            <a:schemeClr val="accent4"/>
          </a:solidFill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A6604B49-AD5C-4590-B051-06C8222ECD9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940602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743ECCAF-29C5-4537-947C-7EA1292463D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15626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ED49787B-8DE6-4467-AD0A-8DECC6E0C2D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490650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5" name="Rectangle 14">
            <a:extLst>
              <a:ext uri="{FF2B5EF4-FFF2-40B4-BE49-F238E27FC236}">
                <a16:creationId xmlns:a16="http://schemas.microsoft.com/office/drawing/2014/main" id="{D5B0017B-2ECA-49AF-B397-DC140825DF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79" y="613954"/>
            <a:ext cx="10907487" cy="189411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3E7AE55-5384-448E-946E-616FC2A58B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3631" y="809898"/>
            <a:ext cx="9942716" cy="1554480"/>
          </a:xfrm>
        </p:spPr>
        <p:txBody>
          <a:bodyPr anchor="ctr">
            <a:normAutofit/>
          </a:bodyPr>
          <a:lstStyle/>
          <a:p>
            <a:r>
              <a:rPr lang="en-US" sz="4800"/>
              <a:t>Budgeting tools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89DBAE2-A91A-4224-AEE4-2FEA550C600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45028" y="3017522"/>
            <a:ext cx="9941319" cy="3124658"/>
          </a:xfrm>
        </p:spPr>
        <p:txBody>
          <a:bodyPr anchor="ctr">
            <a:normAutofit/>
          </a:bodyPr>
          <a:lstStyle/>
          <a:p>
            <a:r>
              <a:rPr lang="en-US" sz="2200"/>
              <a:t>UF Extension Money Management Calendar (fillable or print)</a:t>
            </a:r>
          </a:p>
          <a:p>
            <a:r>
              <a:rPr lang="en-US" sz="2200"/>
              <a:t>Mint</a:t>
            </a:r>
          </a:p>
          <a:p>
            <a:r>
              <a:rPr lang="en-US" sz="2200"/>
              <a:t>EveryDollar</a:t>
            </a:r>
          </a:p>
          <a:p>
            <a:r>
              <a:rPr lang="en-US" sz="2200"/>
              <a:t>YNAB (free for students)</a:t>
            </a:r>
          </a:p>
          <a:p>
            <a:r>
              <a:rPr lang="en-US" sz="2200"/>
              <a:t>PocketGuard</a:t>
            </a:r>
          </a:p>
          <a:p>
            <a:r>
              <a:rPr lang="en-US" sz="2200"/>
              <a:t>Clarity Money</a:t>
            </a:r>
          </a:p>
          <a:p>
            <a:r>
              <a:rPr lang="en-US" sz="2200"/>
              <a:t>Old fashioned Excel spreadsheet</a:t>
            </a: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6CF1BAF6-AD41-4082-B212-8A1F9A2E87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838200" y="6485313"/>
            <a:ext cx="10515600" cy="0"/>
          </a:xfrm>
          <a:prstGeom prst="line">
            <a:avLst/>
          </a:prstGeom>
          <a:ln w="571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688059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DBF61EA3-B236-439E-9C0B-340980D56B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CA064A4-431D-4615-B761-64CD70D972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8638" y="386930"/>
            <a:ext cx="9236700" cy="1188950"/>
          </a:xfrm>
        </p:spPr>
        <p:txBody>
          <a:bodyPr anchor="b">
            <a:normAutofit/>
          </a:bodyPr>
          <a:lstStyle/>
          <a:p>
            <a:r>
              <a:rPr lang="en-US" sz="5400"/>
              <a:t>Budget and Housing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28FAF094-D087-493F-8DF9-A486C2D6BB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2" y="1998368"/>
            <a:ext cx="11695083" cy="782176"/>
            <a:chOff x="-2" y="1998368"/>
            <a:chExt cx="11695083" cy="782176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8D7C88D8-5509-4514-925A-9CE148E5CBD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1228040" y="2313027"/>
              <a:ext cx="781700" cy="152382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7275593D-F75E-4426-AE3E-2CDEFD228D2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flipH="1" flipV="1">
              <a:off x="-2" y="1998845"/>
              <a:ext cx="11454595" cy="781699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4" name="Rectangle 13">
            <a:extLst>
              <a:ext uri="{FF2B5EF4-FFF2-40B4-BE49-F238E27FC236}">
                <a16:creationId xmlns:a16="http://schemas.microsoft.com/office/drawing/2014/main" id="{E659831F-0D9A-4C63-9EBB-8435B85A44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203079"/>
            <a:ext cx="11383362" cy="4147845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96BF826-E07A-4ADA-9226-E989CADB922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93660" y="2599509"/>
            <a:ext cx="10143668" cy="3435531"/>
          </a:xfrm>
        </p:spPr>
        <p:txBody>
          <a:bodyPr anchor="ctr">
            <a:normAutofit/>
          </a:bodyPr>
          <a:lstStyle/>
          <a:p>
            <a:r>
              <a:rPr lang="en-US" sz="2400"/>
              <a:t>Pre housing: </a:t>
            </a:r>
          </a:p>
          <a:p>
            <a:pPr lvl="1"/>
            <a:r>
              <a:rPr lang="en-US" dirty="0"/>
              <a:t>Get finances in order (clear up debts/lower debt ratios) </a:t>
            </a:r>
          </a:p>
          <a:p>
            <a:pPr lvl="1"/>
            <a:r>
              <a:rPr lang="en-US" dirty="0"/>
              <a:t>Have an emergency fund</a:t>
            </a:r>
          </a:p>
          <a:p>
            <a:pPr lvl="1"/>
            <a:r>
              <a:rPr lang="en-US" dirty="0"/>
              <a:t>Save for a down payment </a:t>
            </a:r>
          </a:p>
        </p:txBody>
      </p:sp>
    </p:spTree>
    <p:extLst>
      <p:ext uri="{BB962C8B-B14F-4D97-AF65-F5344CB8AC3E}">
        <p14:creationId xmlns:p14="http://schemas.microsoft.com/office/powerpoint/2010/main" val="377358509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E786C147-3931-4F12-B303-8099B1132E6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39917" y="105103"/>
            <a:ext cx="9018533" cy="67528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069985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5738A8-7F4C-4F16-B13D-4E6976961D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ctr">
            <a:normAutofit/>
          </a:bodyPr>
          <a:lstStyle/>
          <a:p>
            <a:r>
              <a:rPr lang="en-US" dirty="0"/>
              <a:t>Debt-to-income ratio (aka back-end ratio)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7" name="Content Placeholder 2">
                <a:extLst>
                  <a:ext uri="{FF2B5EF4-FFF2-40B4-BE49-F238E27FC236}">
                    <a16:creationId xmlns:a16="http://schemas.microsoft.com/office/drawing/2014/main" id="{2DCF21E8-68F3-4CD3-ABE5-37EF9211817C}"/>
                  </a:ext>
                </a:extLst>
              </p:cNvPr>
              <p:cNvGraphicFramePr>
                <a:graphicFrameLocks noGrp="1"/>
              </p:cNvGraphicFramePr>
              <p:nvPr>
                <p:ph idx="1"/>
                <p:extLst>
                  <p:ext uri="{D42A27DB-BD31-4B8C-83A1-F6EECF244321}">
                    <p14:modId xmlns:p14="http://schemas.microsoft.com/office/powerpoint/2010/main" val="4177763856"/>
                  </p:ext>
                </p:extLst>
              </p:nvPr>
            </p:nvGraphicFramePr>
            <p:xfrm>
              <a:off x="838200" y="1825625"/>
              <a:ext cx="10515600" cy="4351338"/>
            </p:xfrm>
            <a:graphic>
              <a:graphicData uri="http://schemas.openxmlformats.org/drawingml/2006/diagram">
                <dgm:relIds xmlns:dgm="http://schemas.openxmlformats.org/drawingml/2006/diagram" xmlns:r="http://schemas.openxmlformats.org/officeDocument/2006/relationships" r:dm="rId2" r:lo="rId3" r:qs="rId4" r:cs="rId5"/>
              </a:graphicData>
            </a:graphic>
          </p:graphicFrame>
        </mc:Choice>
        <mc:Fallback xmlns="">
          <p:graphicFrame>
            <p:nvGraphicFramePr>
              <p:cNvPr id="17" name="Content Placeholder 2">
                <a:extLst>
                  <a:ext uri="{FF2B5EF4-FFF2-40B4-BE49-F238E27FC236}">
                    <a16:creationId xmlns:a16="http://schemas.microsoft.com/office/drawing/2014/main" id="{2DCF21E8-68F3-4CD3-ABE5-37EF9211817C}"/>
                  </a:ext>
                </a:extLst>
              </p:cNvPr>
              <p:cNvGraphicFramePr>
                <a:graphicFrameLocks noGrp="1"/>
              </p:cNvGraphicFramePr>
              <p:nvPr>
                <p:ph idx="1"/>
                <p:extLst>
                  <p:ext uri="{D42A27DB-BD31-4B8C-83A1-F6EECF244321}">
                    <p14:modId xmlns:p14="http://schemas.microsoft.com/office/powerpoint/2010/main" val="4177763856"/>
                  </p:ext>
                </p:extLst>
              </p:nvPr>
            </p:nvGraphicFramePr>
            <p:xfrm>
              <a:off x="838200" y="1825625"/>
              <a:ext cx="10515600" cy="4351338"/>
            </p:xfrm>
            <a:graphic>
              <a:graphicData uri="http://schemas.openxmlformats.org/drawingml/2006/diagram">
                <dgm:relIds xmlns:dgm="http://schemas.openxmlformats.org/drawingml/2006/diagram" xmlns:r="http://schemas.openxmlformats.org/officeDocument/2006/relationships" r:dm="rId7" r:lo="rId8" r:qs="rId9" r:cs="rId10"/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20827232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DBF61EA3-B236-439E-9C0B-340980D56B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7B69FFC-0C75-4AD9-9698-94E61DF914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8638" y="386930"/>
            <a:ext cx="9236700" cy="1188950"/>
          </a:xfrm>
        </p:spPr>
        <p:txBody>
          <a:bodyPr anchor="b">
            <a:normAutofit/>
          </a:bodyPr>
          <a:lstStyle/>
          <a:p>
            <a:r>
              <a:rPr lang="en-US" sz="5000"/>
              <a:t>Debt -to-Disposable Income Ratio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28FAF094-D087-493F-8DF9-A486C2D6BB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2" y="1998368"/>
            <a:ext cx="11695083" cy="782176"/>
            <a:chOff x="-2" y="1998368"/>
            <a:chExt cx="11695083" cy="782176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8D7C88D8-5509-4514-925A-9CE148E5CBD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1228040" y="2313027"/>
              <a:ext cx="781700" cy="152382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7275593D-F75E-4426-AE3E-2CDEFD228D2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flipH="1" flipV="1">
              <a:off x="-2" y="1998845"/>
              <a:ext cx="11454595" cy="781699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4" name="Rectangle 13">
            <a:extLst>
              <a:ext uri="{FF2B5EF4-FFF2-40B4-BE49-F238E27FC236}">
                <a16:creationId xmlns:a16="http://schemas.microsoft.com/office/drawing/2014/main" id="{E659831F-0D9A-4C63-9EBB-8435B85A44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203079"/>
            <a:ext cx="11383362" cy="4147845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35538C4-B7B0-42DC-8F2E-369E32166613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793660" y="2599509"/>
                <a:ext cx="10143668" cy="3435531"/>
              </a:xfrm>
            </p:spPr>
            <p:txBody>
              <a:bodyPr anchor="ctr">
                <a:normAutofit/>
              </a:bodyPr>
              <a:lstStyle/>
              <a:p>
                <a:r>
                  <a:rPr lang="en-US" sz="2000"/>
                  <a:t>Tells you if your consumer (nonmortgage) debt is too stressful</a:t>
                </a:r>
              </a:p>
              <a:p>
                <a:pPr lvl="1"/>
                <a:r>
                  <a:rPr lang="en-US" sz="2000"/>
                  <a:t>Monthly debt payments </a:t>
                </a:r>
                <a14:m>
                  <m:oMath xmlns:m="http://schemas.openxmlformats.org/officeDocument/2006/math">
                    <m:r>
                      <a:rPr lang="en-US" sz="2000">
                        <a:latin typeface="Cambria Math" panose="02040503050406030204" pitchFamily="18" charset="0"/>
                      </a:rPr>
                      <m:t>÷</m:t>
                    </m:r>
                  </m:oMath>
                </a14:m>
                <a:r>
                  <a:rPr lang="en-US" sz="2000"/>
                  <a:t> monthly disposable income</a:t>
                </a:r>
              </a:p>
              <a:p>
                <a:r>
                  <a:rPr lang="en-US" sz="2000"/>
                  <a:t>Does </a:t>
                </a:r>
                <a:r>
                  <a:rPr lang="en-US" sz="2000" b="1"/>
                  <a:t>not</a:t>
                </a:r>
                <a:r>
                  <a:rPr lang="en-US" sz="2000"/>
                  <a:t> count mortgage or monthly credit card balances paid in full</a:t>
                </a:r>
              </a:p>
              <a:p>
                <a:r>
                  <a:rPr lang="en-US" sz="2000"/>
                  <a:t>Disposable income=income left after taxes, insurance, retirement withholdings, etc.</a:t>
                </a:r>
              </a:p>
              <a:p>
                <a:r>
                  <a:rPr lang="en-US" sz="2000"/>
                  <a:t>Should be 14% or less</a:t>
                </a:r>
              </a:p>
              <a:p>
                <a:endParaRPr lang="en-US" sz="2000"/>
              </a:p>
              <a:p>
                <a:r>
                  <a:rPr lang="en-US" sz="2000"/>
                  <a:t>Example: monthly disposable income of $3000, debt payments are $1500/month</a:t>
                </a:r>
              </a:p>
              <a:p>
                <a:pPr lvl="1"/>
                <a:r>
                  <a:rPr lang="en-US" sz="2000"/>
                  <a:t>50% ratio!!  Debt overly excessive and likely causing money stress</a:t>
                </a:r>
              </a:p>
              <a:p>
                <a:pPr lvl="1"/>
                <a:r>
                  <a:rPr lang="en-US" sz="2000"/>
                  <a:t>Make $6000, still too high (25%)</a:t>
                </a:r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35538C4-B7B0-42DC-8F2E-369E3216661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793660" y="2599509"/>
                <a:ext cx="10143668" cy="3435531"/>
              </a:xfrm>
              <a:blipFill>
                <a:blip r:embed="rId2"/>
                <a:stretch>
                  <a:fillRect l="-541" t="-1064" b="-248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8207216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760F9A-FD91-469B-9C88-B750CC23F6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56995"/>
            <a:ext cx="10515600" cy="1133693"/>
          </a:xfrm>
        </p:spPr>
        <p:txBody>
          <a:bodyPr>
            <a:normAutofit/>
          </a:bodyPr>
          <a:lstStyle/>
          <a:p>
            <a:r>
              <a:rPr lang="en-US" sz="5200"/>
              <a:t>Debt Worksheet </a:t>
            </a:r>
          </a:p>
        </p:txBody>
      </p:sp>
      <p:graphicFrame>
        <p:nvGraphicFramePr>
          <p:cNvPr id="28" name="Content Placeholder 2">
            <a:extLst>
              <a:ext uri="{FF2B5EF4-FFF2-40B4-BE49-F238E27FC236}">
                <a16:creationId xmlns:a16="http://schemas.microsoft.com/office/drawing/2014/main" id="{C4D38FC7-CABA-4B86-B292-49DA3443D8A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50017555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26261656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AFA67CD3-AB4E-4A7A-BEB8-53C445D8C4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3726"/>
            <a:ext cx="5614875" cy="6858000"/>
          </a:xfrm>
          <a:prstGeom prst="rect">
            <a:avLst/>
          </a:prstGeom>
          <a:gradFill>
            <a:gsLst>
              <a:gs pos="0">
                <a:schemeClr val="accent1">
                  <a:lumMod val="100000"/>
                  <a:alpha val="82000"/>
                </a:schemeClr>
              </a:gs>
              <a:gs pos="25000">
                <a:schemeClr val="accent1">
                  <a:alpha val="60000"/>
                </a:schemeClr>
              </a:gs>
              <a:gs pos="94000">
                <a:schemeClr val="bg2">
                  <a:lumMod val="75000"/>
                </a:schemeClr>
              </a:gs>
              <a:gs pos="100000">
                <a:schemeClr val="bg2">
                  <a:lumMod val="7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07CF545F-9C2E-4446-97CD-AD92990C2B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31B56C8-6AEB-41B3-B1CB-D0E228D09E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4105" y="802955"/>
            <a:ext cx="4977976" cy="1454051"/>
          </a:xfrm>
        </p:spPr>
        <p:txBody>
          <a:bodyPr>
            <a:normAutofit/>
          </a:bodyPr>
          <a:lstStyle/>
          <a:p>
            <a:r>
              <a:rPr lang="en-US">
                <a:solidFill>
                  <a:srgbClr val="000000"/>
                </a:solidFill>
              </a:rPr>
              <a:t>Emergency Fund</a:t>
            </a:r>
          </a:p>
        </p:txBody>
      </p:sp>
      <p:sp>
        <p:nvSpPr>
          <p:cNvPr id="14" name="Freeform 62">
            <a:extLst>
              <a:ext uri="{FF2B5EF4-FFF2-40B4-BE49-F238E27FC236}">
                <a16:creationId xmlns:a16="http://schemas.microsoft.com/office/drawing/2014/main" id="{339C8D78-A644-462F-B674-F440635E53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738619"/>
            <a:ext cx="5000438" cy="5400962"/>
          </a:xfrm>
          <a:custGeom>
            <a:avLst/>
            <a:gdLst>
              <a:gd name="connsiteX0" fmla="*/ 2299956 w 5000438"/>
              <a:gd name="connsiteY0" fmla="*/ 0 h 5400962"/>
              <a:gd name="connsiteX1" fmla="*/ 5000438 w 5000438"/>
              <a:gd name="connsiteY1" fmla="*/ 2700481 h 5400962"/>
              <a:gd name="connsiteX2" fmla="*/ 2299956 w 5000438"/>
              <a:gd name="connsiteY2" fmla="*/ 5400962 h 5400962"/>
              <a:gd name="connsiteX3" fmla="*/ 60675 w 5000438"/>
              <a:gd name="connsiteY3" fmla="*/ 4210346 h 5400962"/>
              <a:gd name="connsiteX4" fmla="*/ 0 w 5000438"/>
              <a:gd name="connsiteY4" fmla="*/ 4110472 h 5400962"/>
              <a:gd name="connsiteX5" fmla="*/ 0 w 5000438"/>
              <a:gd name="connsiteY5" fmla="*/ 1290491 h 5400962"/>
              <a:gd name="connsiteX6" fmla="*/ 60675 w 5000438"/>
              <a:gd name="connsiteY6" fmla="*/ 1190617 h 5400962"/>
              <a:gd name="connsiteX7" fmla="*/ 2299956 w 5000438"/>
              <a:gd name="connsiteY7" fmla="*/ 0 h 54009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000438" h="5400962">
                <a:moveTo>
                  <a:pt x="2299956" y="0"/>
                </a:moveTo>
                <a:cubicBezTo>
                  <a:pt x="3791390" y="0"/>
                  <a:pt x="5000438" y="1209047"/>
                  <a:pt x="5000438" y="2700481"/>
                </a:cubicBezTo>
                <a:cubicBezTo>
                  <a:pt x="5000438" y="4191915"/>
                  <a:pt x="3791390" y="5400962"/>
                  <a:pt x="2299956" y="5400962"/>
                </a:cubicBezTo>
                <a:cubicBezTo>
                  <a:pt x="1367810" y="5400962"/>
                  <a:pt x="545971" y="4928678"/>
                  <a:pt x="60675" y="4210346"/>
                </a:cubicBezTo>
                <a:lnTo>
                  <a:pt x="0" y="4110472"/>
                </a:lnTo>
                <a:lnTo>
                  <a:pt x="0" y="1290491"/>
                </a:lnTo>
                <a:lnTo>
                  <a:pt x="60675" y="1190617"/>
                </a:lnTo>
                <a:cubicBezTo>
                  <a:pt x="545971" y="472284"/>
                  <a:pt x="1367810" y="0"/>
                  <a:pt x="2299956" y="0"/>
                </a:cubicBezTo>
                <a:close/>
              </a:path>
            </a:pathLst>
          </a:custGeom>
          <a:solidFill>
            <a:srgbClr val="FFFFFF"/>
          </a:solidFill>
          <a:ln>
            <a:gradFill>
              <a:gsLst>
                <a:gs pos="0">
                  <a:schemeClr val="accent1">
                    <a:lumMod val="40000"/>
                    <a:lumOff val="60000"/>
                  </a:schemeClr>
                </a:gs>
                <a:gs pos="23000">
                  <a:schemeClr val="accent1">
                    <a:lumMod val="45000"/>
                    <a:lumOff val="55000"/>
                  </a:schemeClr>
                </a:gs>
                <a:gs pos="83000">
                  <a:schemeClr val="bg2">
                    <a:lumMod val="85000"/>
                  </a:schemeClr>
                </a:gs>
                <a:gs pos="100000">
                  <a:schemeClr val="bg2">
                    <a:lumMod val="85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7" name="Graphic 6" descr="Dollar">
            <a:extLst>
              <a:ext uri="{FF2B5EF4-FFF2-40B4-BE49-F238E27FC236}">
                <a16:creationId xmlns:a16="http://schemas.microsoft.com/office/drawing/2014/main" id="{4B832A98-15A0-455E-ACBE-9DF4CBECF9F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50254" y="1629089"/>
            <a:ext cx="3620021" cy="3620021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37CFDBF-4DFD-4E8D-AA28-72F2A4C056D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0574" y="2421682"/>
            <a:ext cx="4977578" cy="3639289"/>
          </a:xfrm>
        </p:spPr>
        <p:txBody>
          <a:bodyPr anchor="ctr">
            <a:normAutofit/>
          </a:bodyPr>
          <a:lstStyle/>
          <a:p>
            <a:r>
              <a:rPr lang="en-US" sz="2000">
                <a:solidFill>
                  <a:srgbClr val="000000"/>
                </a:solidFill>
              </a:rPr>
              <a:t>Should be 3-6 months of expenses</a:t>
            </a:r>
          </a:p>
          <a:p>
            <a:r>
              <a:rPr lang="en-US" sz="2000">
                <a:solidFill>
                  <a:srgbClr val="000000"/>
                </a:solidFill>
              </a:rPr>
              <a:t>Let's you manage all bills during times of job loss</a:t>
            </a:r>
          </a:p>
          <a:p>
            <a:r>
              <a:rPr lang="en-US" sz="2000">
                <a:solidFill>
                  <a:srgbClr val="000000"/>
                </a:solidFill>
              </a:rPr>
              <a:t>Example: Costs $4000 a month to run your household, how much should be in your emergency fund?</a:t>
            </a:r>
          </a:p>
          <a:p>
            <a:pPr lvl="1"/>
            <a:r>
              <a:rPr lang="en-US" sz="2000">
                <a:solidFill>
                  <a:srgbClr val="000000"/>
                </a:solidFill>
              </a:rPr>
              <a:t>$12,000-$24,000</a:t>
            </a:r>
          </a:p>
          <a:p>
            <a:r>
              <a:rPr lang="en-US" sz="2000">
                <a:solidFill>
                  <a:srgbClr val="000000"/>
                </a:solidFill>
              </a:rPr>
              <a:t>This needs to be a budget category</a:t>
            </a:r>
          </a:p>
        </p:txBody>
      </p:sp>
    </p:spTree>
    <p:extLst>
      <p:ext uri="{BB962C8B-B14F-4D97-AF65-F5344CB8AC3E}">
        <p14:creationId xmlns:p14="http://schemas.microsoft.com/office/powerpoint/2010/main" val="42311947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429917F3-0560-4C6F-B265-458B218C4B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2000" cy="685799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2C1CE6A-5C31-4F9C-875D-27E6223333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71588" y="662400"/>
            <a:ext cx="10055721" cy="1325563"/>
          </a:xfrm>
        </p:spPr>
        <p:txBody>
          <a:bodyPr anchor="t">
            <a:normAutofit/>
          </a:bodyPr>
          <a:lstStyle/>
          <a:p>
            <a:r>
              <a:rPr lang="en-US" dirty="0"/>
              <a:t>Objectives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AA39BAE7-7EB8-4E22-BCBB-F00F514DB7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885825" cy="6858000"/>
            <a:chOff x="0" y="0"/>
            <a:chExt cx="885825" cy="6858000"/>
          </a:xfrm>
        </p:grpSpPr>
        <p:sp>
          <p:nvSpPr>
            <p:cNvPr id="11" name="Freeform 6">
              <a:extLst>
                <a:ext uri="{FF2B5EF4-FFF2-40B4-BE49-F238E27FC236}">
                  <a16:creationId xmlns:a16="http://schemas.microsoft.com/office/drawing/2014/main" id="{CE476A00-9FF6-4B98-9E5C-7A22D8F59C4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0" y="0"/>
              <a:ext cx="885825" cy="6858000"/>
            </a:xfrm>
            <a:custGeom>
              <a:avLst/>
              <a:gdLst/>
              <a:ahLst/>
              <a:cxnLst/>
              <a:rect l="0" t="0" r="r" b="b"/>
              <a:pathLst>
                <a:path w="558" h="4320">
                  <a:moveTo>
                    <a:pt x="0" y="0"/>
                  </a:moveTo>
                  <a:lnTo>
                    <a:pt x="447" y="0"/>
                  </a:lnTo>
                  <a:lnTo>
                    <a:pt x="448" y="43"/>
                  </a:lnTo>
                  <a:lnTo>
                    <a:pt x="453" y="81"/>
                  </a:lnTo>
                  <a:lnTo>
                    <a:pt x="460" y="114"/>
                  </a:lnTo>
                  <a:lnTo>
                    <a:pt x="469" y="143"/>
                  </a:lnTo>
                  <a:lnTo>
                    <a:pt x="479" y="169"/>
                  </a:lnTo>
                  <a:lnTo>
                    <a:pt x="491" y="192"/>
                  </a:lnTo>
                  <a:lnTo>
                    <a:pt x="503" y="216"/>
                  </a:lnTo>
                  <a:lnTo>
                    <a:pt x="515" y="240"/>
                  </a:lnTo>
                  <a:lnTo>
                    <a:pt x="525" y="263"/>
                  </a:lnTo>
                  <a:lnTo>
                    <a:pt x="535" y="289"/>
                  </a:lnTo>
                  <a:lnTo>
                    <a:pt x="545" y="318"/>
                  </a:lnTo>
                  <a:lnTo>
                    <a:pt x="552" y="351"/>
                  </a:lnTo>
                  <a:lnTo>
                    <a:pt x="556" y="389"/>
                  </a:lnTo>
                  <a:lnTo>
                    <a:pt x="558" y="432"/>
                  </a:lnTo>
                  <a:lnTo>
                    <a:pt x="556" y="475"/>
                  </a:lnTo>
                  <a:lnTo>
                    <a:pt x="552" y="513"/>
                  </a:lnTo>
                  <a:lnTo>
                    <a:pt x="545" y="546"/>
                  </a:lnTo>
                  <a:lnTo>
                    <a:pt x="535" y="575"/>
                  </a:lnTo>
                  <a:lnTo>
                    <a:pt x="525" y="601"/>
                  </a:lnTo>
                  <a:lnTo>
                    <a:pt x="515" y="624"/>
                  </a:lnTo>
                  <a:lnTo>
                    <a:pt x="503" y="648"/>
                  </a:lnTo>
                  <a:lnTo>
                    <a:pt x="491" y="672"/>
                  </a:lnTo>
                  <a:lnTo>
                    <a:pt x="479" y="695"/>
                  </a:lnTo>
                  <a:lnTo>
                    <a:pt x="469" y="721"/>
                  </a:lnTo>
                  <a:lnTo>
                    <a:pt x="460" y="750"/>
                  </a:lnTo>
                  <a:lnTo>
                    <a:pt x="453" y="783"/>
                  </a:lnTo>
                  <a:lnTo>
                    <a:pt x="448" y="821"/>
                  </a:lnTo>
                  <a:lnTo>
                    <a:pt x="447" y="864"/>
                  </a:lnTo>
                  <a:lnTo>
                    <a:pt x="448" y="907"/>
                  </a:lnTo>
                  <a:lnTo>
                    <a:pt x="453" y="945"/>
                  </a:lnTo>
                  <a:lnTo>
                    <a:pt x="460" y="978"/>
                  </a:lnTo>
                  <a:lnTo>
                    <a:pt x="469" y="1007"/>
                  </a:lnTo>
                  <a:lnTo>
                    <a:pt x="479" y="1033"/>
                  </a:lnTo>
                  <a:lnTo>
                    <a:pt x="491" y="1056"/>
                  </a:lnTo>
                  <a:lnTo>
                    <a:pt x="503" y="1080"/>
                  </a:lnTo>
                  <a:lnTo>
                    <a:pt x="515" y="1104"/>
                  </a:lnTo>
                  <a:lnTo>
                    <a:pt x="525" y="1127"/>
                  </a:lnTo>
                  <a:lnTo>
                    <a:pt x="535" y="1153"/>
                  </a:lnTo>
                  <a:lnTo>
                    <a:pt x="545" y="1182"/>
                  </a:lnTo>
                  <a:lnTo>
                    <a:pt x="552" y="1215"/>
                  </a:lnTo>
                  <a:lnTo>
                    <a:pt x="556" y="1253"/>
                  </a:lnTo>
                  <a:lnTo>
                    <a:pt x="558" y="1296"/>
                  </a:lnTo>
                  <a:lnTo>
                    <a:pt x="556" y="1339"/>
                  </a:lnTo>
                  <a:lnTo>
                    <a:pt x="552" y="1377"/>
                  </a:lnTo>
                  <a:lnTo>
                    <a:pt x="545" y="1410"/>
                  </a:lnTo>
                  <a:lnTo>
                    <a:pt x="535" y="1439"/>
                  </a:lnTo>
                  <a:lnTo>
                    <a:pt x="525" y="1465"/>
                  </a:lnTo>
                  <a:lnTo>
                    <a:pt x="515" y="1488"/>
                  </a:lnTo>
                  <a:lnTo>
                    <a:pt x="503" y="1512"/>
                  </a:lnTo>
                  <a:lnTo>
                    <a:pt x="491" y="1536"/>
                  </a:lnTo>
                  <a:lnTo>
                    <a:pt x="479" y="1559"/>
                  </a:lnTo>
                  <a:lnTo>
                    <a:pt x="469" y="1585"/>
                  </a:lnTo>
                  <a:lnTo>
                    <a:pt x="460" y="1614"/>
                  </a:lnTo>
                  <a:lnTo>
                    <a:pt x="453" y="1647"/>
                  </a:lnTo>
                  <a:lnTo>
                    <a:pt x="448" y="1685"/>
                  </a:lnTo>
                  <a:lnTo>
                    <a:pt x="447" y="1728"/>
                  </a:lnTo>
                  <a:lnTo>
                    <a:pt x="448" y="1771"/>
                  </a:lnTo>
                  <a:lnTo>
                    <a:pt x="453" y="1809"/>
                  </a:lnTo>
                  <a:lnTo>
                    <a:pt x="460" y="1842"/>
                  </a:lnTo>
                  <a:lnTo>
                    <a:pt x="469" y="1871"/>
                  </a:lnTo>
                  <a:lnTo>
                    <a:pt x="479" y="1897"/>
                  </a:lnTo>
                  <a:lnTo>
                    <a:pt x="491" y="1920"/>
                  </a:lnTo>
                  <a:lnTo>
                    <a:pt x="503" y="1944"/>
                  </a:lnTo>
                  <a:lnTo>
                    <a:pt x="515" y="1968"/>
                  </a:lnTo>
                  <a:lnTo>
                    <a:pt x="525" y="1991"/>
                  </a:lnTo>
                  <a:lnTo>
                    <a:pt x="535" y="2017"/>
                  </a:lnTo>
                  <a:lnTo>
                    <a:pt x="545" y="2046"/>
                  </a:lnTo>
                  <a:lnTo>
                    <a:pt x="552" y="2079"/>
                  </a:lnTo>
                  <a:lnTo>
                    <a:pt x="556" y="2117"/>
                  </a:lnTo>
                  <a:lnTo>
                    <a:pt x="558" y="2159"/>
                  </a:lnTo>
                  <a:lnTo>
                    <a:pt x="556" y="2203"/>
                  </a:lnTo>
                  <a:lnTo>
                    <a:pt x="552" y="2241"/>
                  </a:lnTo>
                  <a:lnTo>
                    <a:pt x="545" y="2274"/>
                  </a:lnTo>
                  <a:lnTo>
                    <a:pt x="535" y="2303"/>
                  </a:lnTo>
                  <a:lnTo>
                    <a:pt x="525" y="2329"/>
                  </a:lnTo>
                  <a:lnTo>
                    <a:pt x="515" y="2352"/>
                  </a:lnTo>
                  <a:lnTo>
                    <a:pt x="503" y="2376"/>
                  </a:lnTo>
                  <a:lnTo>
                    <a:pt x="491" y="2400"/>
                  </a:lnTo>
                  <a:lnTo>
                    <a:pt x="479" y="2423"/>
                  </a:lnTo>
                  <a:lnTo>
                    <a:pt x="469" y="2449"/>
                  </a:lnTo>
                  <a:lnTo>
                    <a:pt x="460" y="2478"/>
                  </a:lnTo>
                  <a:lnTo>
                    <a:pt x="453" y="2511"/>
                  </a:lnTo>
                  <a:lnTo>
                    <a:pt x="448" y="2549"/>
                  </a:lnTo>
                  <a:lnTo>
                    <a:pt x="447" y="2592"/>
                  </a:lnTo>
                  <a:lnTo>
                    <a:pt x="448" y="2635"/>
                  </a:lnTo>
                  <a:lnTo>
                    <a:pt x="453" y="2673"/>
                  </a:lnTo>
                  <a:lnTo>
                    <a:pt x="460" y="2706"/>
                  </a:lnTo>
                  <a:lnTo>
                    <a:pt x="469" y="2735"/>
                  </a:lnTo>
                  <a:lnTo>
                    <a:pt x="479" y="2761"/>
                  </a:lnTo>
                  <a:lnTo>
                    <a:pt x="491" y="2784"/>
                  </a:lnTo>
                  <a:lnTo>
                    <a:pt x="515" y="2832"/>
                  </a:lnTo>
                  <a:lnTo>
                    <a:pt x="525" y="2855"/>
                  </a:lnTo>
                  <a:lnTo>
                    <a:pt x="535" y="2881"/>
                  </a:lnTo>
                  <a:lnTo>
                    <a:pt x="545" y="2910"/>
                  </a:lnTo>
                  <a:lnTo>
                    <a:pt x="552" y="2943"/>
                  </a:lnTo>
                  <a:lnTo>
                    <a:pt x="556" y="2981"/>
                  </a:lnTo>
                  <a:lnTo>
                    <a:pt x="558" y="3024"/>
                  </a:lnTo>
                  <a:lnTo>
                    <a:pt x="556" y="3067"/>
                  </a:lnTo>
                  <a:lnTo>
                    <a:pt x="552" y="3105"/>
                  </a:lnTo>
                  <a:lnTo>
                    <a:pt x="545" y="3138"/>
                  </a:lnTo>
                  <a:lnTo>
                    <a:pt x="535" y="3167"/>
                  </a:lnTo>
                  <a:lnTo>
                    <a:pt x="525" y="3193"/>
                  </a:lnTo>
                  <a:lnTo>
                    <a:pt x="515" y="3216"/>
                  </a:lnTo>
                  <a:lnTo>
                    <a:pt x="503" y="3240"/>
                  </a:lnTo>
                  <a:lnTo>
                    <a:pt x="491" y="3264"/>
                  </a:lnTo>
                  <a:lnTo>
                    <a:pt x="479" y="3287"/>
                  </a:lnTo>
                  <a:lnTo>
                    <a:pt x="469" y="3313"/>
                  </a:lnTo>
                  <a:lnTo>
                    <a:pt x="460" y="3342"/>
                  </a:lnTo>
                  <a:lnTo>
                    <a:pt x="453" y="3375"/>
                  </a:lnTo>
                  <a:lnTo>
                    <a:pt x="448" y="3413"/>
                  </a:lnTo>
                  <a:lnTo>
                    <a:pt x="447" y="3456"/>
                  </a:lnTo>
                  <a:lnTo>
                    <a:pt x="448" y="3499"/>
                  </a:lnTo>
                  <a:lnTo>
                    <a:pt x="453" y="3537"/>
                  </a:lnTo>
                  <a:lnTo>
                    <a:pt x="460" y="3570"/>
                  </a:lnTo>
                  <a:lnTo>
                    <a:pt x="469" y="3599"/>
                  </a:lnTo>
                  <a:lnTo>
                    <a:pt x="479" y="3625"/>
                  </a:lnTo>
                  <a:lnTo>
                    <a:pt x="491" y="3648"/>
                  </a:lnTo>
                  <a:lnTo>
                    <a:pt x="503" y="3672"/>
                  </a:lnTo>
                  <a:lnTo>
                    <a:pt x="515" y="3696"/>
                  </a:lnTo>
                  <a:lnTo>
                    <a:pt x="525" y="3719"/>
                  </a:lnTo>
                  <a:lnTo>
                    <a:pt x="535" y="3745"/>
                  </a:lnTo>
                  <a:lnTo>
                    <a:pt x="545" y="3774"/>
                  </a:lnTo>
                  <a:lnTo>
                    <a:pt x="552" y="3807"/>
                  </a:lnTo>
                  <a:lnTo>
                    <a:pt x="556" y="3845"/>
                  </a:lnTo>
                  <a:lnTo>
                    <a:pt x="558" y="3888"/>
                  </a:lnTo>
                  <a:lnTo>
                    <a:pt x="556" y="3931"/>
                  </a:lnTo>
                  <a:lnTo>
                    <a:pt x="552" y="3969"/>
                  </a:lnTo>
                  <a:lnTo>
                    <a:pt x="545" y="4002"/>
                  </a:lnTo>
                  <a:lnTo>
                    <a:pt x="535" y="4031"/>
                  </a:lnTo>
                  <a:lnTo>
                    <a:pt x="525" y="4057"/>
                  </a:lnTo>
                  <a:lnTo>
                    <a:pt x="515" y="4080"/>
                  </a:lnTo>
                  <a:lnTo>
                    <a:pt x="503" y="4104"/>
                  </a:lnTo>
                  <a:lnTo>
                    <a:pt x="491" y="4128"/>
                  </a:lnTo>
                  <a:lnTo>
                    <a:pt x="479" y="4151"/>
                  </a:lnTo>
                  <a:lnTo>
                    <a:pt x="469" y="4177"/>
                  </a:lnTo>
                  <a:lnTo>
                    <a:pt x="460" y="4206"/>
                  </a:lnTo>
                  <a:lnTo>
                    <a:pt x="453" y="4239"/>
                  </a:lnTo>
                  <a:lnTo>
                    <a:pt x="448" y="4277"/>
                  </a:lnTo>
                  <a:lnTo>
                    <a:pt x="447" y="4320"/>
                  </a:lnTo>
                  <a:lnTo>
                    <a:pt x="0" y="43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2" name="Freeform 6">
              <a:extLst>
                <a:ext uri="{FF2B5EF4-FFF2-40B4-BE49-F238E27FC236}">
                  <a16:creationId xmlns:a16="http://schemas.microsoft.com/office/drawing/2014/main" id="{8F0632CB-5E59-4727-9C88-4537512D563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0" y="0"/>
              <a:ext cx="885825" cy="6858000"/>
            </a:xfrm>
            <a:custGeom>
              <a:avLst/>
              <a:gdLst/>
              <a:ahLst/>
              <a:cxnLst/>
              <a:rect l="0" t="0" r="r" b="b"/>
              <a:pathLst>
                <a:path w="558" h="4320">
                  <a:moveTo>
                    <a:pt x="0" y="0"/>
                  </a:moveTo>
                  <a:lnTo>
                    <a:pt x="447" y="0"/>
                  </a:lnTo>
                  <a:lnTo>
                    <a:pt x="448" y="43"/>
                  </a:lnTo>
                  <a:lnTo>
                    <a:pt x="453" y="81"/>
                  </a:lnTo>
                  <a:lnTo>
                    <a:pt x="460" y="114"/>
                  </a:lnTo>
                  <a:lnTo>
                    <a:pt x="469" y="143"/>
                  </a:lnTo>
                  <a:lnTo>
                    <a:pt x="479" y="169"/>
                  </a:lnTo>
                  <a:lnTo>
                    <a:pt x="491" y="192"/>
                  </a:lnTo>
                  <a:lnTo>
                    <a:pt x="503" y="216"/>
                  </a:lnTo>
                  <a:lnTo>
                    <a:pt x="515" y="240"/>
                  </a:lnTo>
                  <a:lnTo>
                    <a:pt x="525" y="263"/>
                  </a:lnTo>
                  <a:lnTo>
                    <a:pt x="535" y="289"/>
                  </a:lnTo>
                  <a:lnTo>
                    <a:pt x="545" y="318"/>
                  </a:lnTo>
                  <a:lnTo>
                    <a:pt x="552" y="351"/>
                  </a:lnTo>
                  <a:lnTo>
                    <a:pt x="556" y="389"/>
                  </a:lnTo>
                  <a:lnTo>
                    <a:pt x="558" y="432"/>
                  </a:lnTo>
                  <a:lnTo>
                    <a:pt x="556" y="475"/>
                  </a:lnTo>
                  <a:lnTo>
                    <a:pt x="552" y="513"/>
                  </a:lnTo>
                  <a:lnTo>
                    <a:pt x="545" y="546"/>
                  </a:lnTo>
                  <a:lnTo>
                    <a:pt x="535" y="575"/>
                  </a:lnTo>
                  <a:lnTo>
                    <a:pt x="525" y="601"/>
                  </a:lnTo>
                  <a:lnTo>
                    <a:pt x="515" y="624"/>
                  </a:lnTo>
                  <a:lnTo>
                    <a:pt x="503" y="648"/>
                  </a:lnTo>
                  <a:lnTo>
                    <a:pt x="491" y="672"/>
                  </a:lnTo>
                  <a:lnTo>
                    <a:pt x="479" y="695"/>
                  </a:lnTo>
                  <a:lnTo>
                    <a:pt x="469" y="721"/>
                  </a:lnTo>
                  <a:lnTo>
                    <a:pt x="460" y="750"/>
                  </a:lnTo>
                  <a:lnTo>
                    <a:pt x="453" y="783"/>
                  </a:lnTo>
                  <a:lnTo>
                    <a:pt x="448" y="821"/>
                  </a:lnTo>
                  <a:lnTo>
                    <a:pt x="447" y="864"/>
                  </a:lnTo>
                  <a:lnTo>
                    <a:pt x="448" y="907"/>
                  </a:lnTo>
                  <a:lnTo>
                    <a:pt x="453" y="945"/>
                  </a:lnTo>
                  <a:lnTo>
                    <a:pt x="460" y="978"/>
                  </a:lnTo>
                  <a:lnTo>
                    <a:pt x="469" y="1007"/>
                  </a:lnTo>
                  <a:lnTo>
                    <a:pt x="479" y="1033"/>
                  </a:lnTo>
                  <a:lnTo>
                    <a:pt x="491" y="1056"/>
                  </a:lnTo>
                  <a:lnTo>
                    <a:pt x="503" y="1080"/>
                  </a:lnTo>
                  <a:lnTo>
                    <a:pt x="515" y="1104"/>
                  </a:lnTo>
                  <a:lnTo>
                    <a:pt x="525" y="1127"/>
                  </a:lnTo>
                  <a:lnTo>
                    <a:pt x="535" y="1153"/>
                  </a:lnTo>
                  <a:lnTo>
                    <a:pt x="545" y="1182"/>
                  </a:lnTo>
                  <a:lnTo>
                    <a:pt x="552" y="1215"/>
                  </a:lnTo>
                  <a:lnTo>
                    <a:pt x="556" y="1253"/>
                  </a:lnTo>
                  <a:lnTo>
                    <a:pt x="558" y="1296"/>
                  </a:lnTo>
                  <a:lnTo>
                    <a:pt x="556" y="1339"/>
                  </a:lnTo>
                  <a:lnTo>
                    <a:pt x="552" y="1377"/>
                  </a:lnTo>
                  <a:lnTo>
                    <a:pt x="545" y="1410"/>
                  </a:lnTo>
                  <a:lnTo>
                    <a:pt x="535" y="1439"/>
                  </a:lnTo>
                  <a:lnTo>
                    <a:pt x="525" y="1465"/>
                  </a:lnTo>
                  <a:lnTo>
                    <a:pt x="515" y="1488"/>
                  </a:lnTo>
                  <a:lnTo>
                    <a:pt x="503" y="1512"/>
                  </a:lnTo>
                  <a:lnTo>
                    <a:pt x="491" y="1536"/>
                  </a:lnTo>
                  <a:lnTo>
                    <a:pt x="479" y="1559"/>
                  </a:lnTo>
                  <a:lnTo>
                    <a:pt x="469" y="1585"/>
                  </a:lnTo>
                  <a:lnTo>
                    <a:pt x="460" y="1614"/>
                  </a:lnTo>
                  <a:lnTo>
                    <a:pt x="453" y="1647"/>
                  </a:lnTo>
                  <a:lnTo>
                    <a:pt x="448" y="1685"/>
                  </a:lnTo>
                  <a:lnTo>
                    <a:pt x="447" y="1728"/>
                  </a:lnTo>
                  <a:lnTo>
                    <a:pt x="448" y="1771"/>
                  </a:lnTo>
                  <a:lnTo>
                    <a:pt x="453" y="1809"/>
                  </a:lnTo>
                  <a:lnTo>
                    <a:pt x="460" y="1842"/>
                  </a:lnTo>
                  <a:lnTo>
                    <a:pt x="469" y="1871"/>
                  </a:lnTo>
                  <a:lnTo>
                    <a:pt x="479" y="1897"/>
                  </a:lnTo>
                  <a:lnTo>
                    <a:pt x="491" y="1920"/>
                  </a:lnTo>
                  <a:lnTo>
                    <a:pt x="503" y="1944"/>
                  </a:lnTo>
                  <a:lnTo>
                    <a:pt x="515" y="1968"/>
                  </a:lnTo>
                  <a:lnTo>
                    <a:pt x="525" y="1991"/>
                  </a:lnTo>
                  <a:lnTo>
                    <a:pt x="535" y="2017"/>
                  </a:lnTo>
                  <a:lnTo>
                    <a:pt x="545" y="2046"/>
                  </a:lnTo>
                  <a:lnTo>
                    <a:pt x="552" y="2079"/>
                  </a:lnTo>
                  <a:lnTo>
                    <a:pt x="556" y="2117"/>
                  </a:lnTo>
                  <a:lnTo>
                    <a:pt x="558" y="2159"/>
                  </a:lnTo>
                  <a:lnTo>
                    <a:pt x="556" y="2203"/>
                  </a:lnTo>
                  <a:lnTo>
                    <a:pt x="552" y="2241"/>
                  </a:lnTo>
                  <a:lnTo>
                    <a:pt x="545" y="2274"/>
                  </a:lnTo>
                  <a:lnTo>
                    <a:pt x="535" y="2303"/>
                  </a:lnTo>
                  <a:lnTo>
                    <a:pt x="525" y="2329"/>
                  </a:lnTo>
                  <a:lnTo>
                    <a:pt x="515" y="2352"/>
                  </a:lnTo>
                  <a:lnTo>
                    <a:pt x="503" y="2376"/>
                  </a:lnTo>
                  <a:lnTo>
                    <a:pt x="491" y="2400"/>
                  </a:lnTo>
                  <a:lnTo>
                    <a:pt x="479" y="2423"/>
                  </a:lnTo>
                  <a:lnTo>
                    <a:pt x="469" y="2449"/>
                  </a:lnTo>
                  <a:lnTo>
                    <a:pt x="460" y="2478"/>
                  </a:lnTo>
                  <a:lnTo>
                    <a:pt x="453" y="2511"/>
                  </a:lnTo>
                  <a:lnTo>
                    <a:pt x="448" y="2549"/>
                  </a:lnTo>
                  <a:lnTo>
                    <a:pt x="447" y="2592"/>
                  </a:lnTo>
                  <a:lnTo>
                    <a:pt x="448" y="2635"/>
                  </a:lnTo>
                  <a:lnTo>
                    <a:pt x="453" y="2673"/>
                  </a:lnTo>
                  <a:lnTo>
                    <a:pt x="460" y="2706"/>
                  </a:lnTo>
                  <a:lnTo>
                    <a:pt x="469" y="2735"/>
                  </a:lnTo>
                  <a:lnTo>
                    <a:pt x="479" y="2761"/>
                  </a:lnTo>
                  <a:lnTo>
                    <a:pt x="491" y="2784"/>
                  </a:lnTo>
                  <a:lnTo>
                    <a:pt x="515" y="2832"/>
                  </a:lnTo>
                  <a:lnTo>
                    <a:pt x="525" y="2855"/>
                  </a:lnTo>
                  <a:lnTo>
                    <a:pt x="535" y="2881"/>
                  </a:lnTo>
                  <a:lnTo>
                    <a:pt x="545" y="2910"/>
                  </a:lnTo>
                  <a:lnTo>
                    <a:pt x="552" y="2943"/>
                  </a:lnTo>
                  <a:lnTo>
                    <a:pt x="556" y="2981"/>
                  </a:lnTo>
                  <a:lnTo>
                    <a:pt x="558" y="3024"/>
                  </a:lnTo>
                  <a:lnTo>
                    <a:pt x="556" y="3067"/>
                  </a:lnTo>
                  <a:lnTo>
                    <a:pt x="552" y="3105"/>
                  </a:lnTo>
                  <a:lnTo>
                    <a:pt x="545" y="3138"/>
                  </a:lnTo>
                  <a:lnTo>
                    <a:pt x="535" y="3167"/>
                  </a:lnTo>
                  <a:lnTo>
                    <a:pt x="525" y="3193"/>
                  </a:lnTo>
                  <a:lnTo>
                    <a:pt x="515" y="3216"/>
                  </a:lnTo>
                  <a:lnTo>
                    <a:pt x="503" y="3240"/>
                  </a:lnTo>
                  <a:lnTo>
                    <a:pt x="491" y="3264"/>
                  </a:lnTo>
                  <a:lnTo>
                    <a:pt x="479" y="3287"/>
                  </a:lnTo>
                  <a:lnTo>
                    <a:pt x="469" y="3313"/>
                  </a:lnTo>
                  <a:lnTo>
                    <a:pt x="460" y="3342"/>
                  </a:lnTo>
                  <a:lnTo>
                    <a:pt x="453" y="3375"/>
                  </a:lnTo>
                  <a:lnTo>
                    <a:pt x="448" y="3413"/>
                  </a:lnTo>
                  <a:lnTo>
                    <a:pt x="447" y="3456"/>
                  </a:lnTo>
                  <a:lnTo>
                    <a:pt x="448" y="3499"/>
                  </a:lnTo>
                  <a:lnTo>
                    <a:pt x="453" y="3537"/>
                  </a:lnTo>
                  <a:lnTo>
                    <a:pt x="460" y="3570"/>
                  </a:lnTo>
                  <a:lnTo>
                    <a:pt x="469" y="3599"/>
                  </a:lnTo>
                  <a:lnTo>
                    <a:pt x="479" y="3625"/>
                  </a:lnTo>
                  <a:lnTo>
                    <a:pt x="491" y="3648"/>
                  </a:lnTo>
                  <a:lnTo>
                    <a:pt x="503" y="3672"/>
                  </a:lnTo>
                  <a:lnTo>
                    <a:pt x="515" y="3696"/>
                  </a:lnTo>
                  <a:lnTo>
                    <a:pt x="525" y="3719"/>
                  </a:lnTo>
                  <a:lnTo>
                    <a:pt x="535" y="3745"/>
                  </a:lnTo>
                  <a:lnTo>
                    <a:pt x="545" y="3774"/>
                  </a:lnTo>
                  <a:lnTo>
                    <a:pt x="552" y="3807"/>
                  </a:lnTo>
                  <a:lnTo>
                    <a:pt x="556" y="3845"/>
                  </a:lnTo>
                  <a:lnTo>
                    <a:pt x="558" y="3888"/>
                  </a:lnTo>
                  <a:lnTo>
                    <a:pt x="556" y="3931"/>
                  </a:lnTo>
                  <a:lnTo>
                    <a:pt x="552" y="3969"/>
                  </a:lnTo>
                  <a:lnTo>
                    <a:pt x="545" y="4002"/>
                  </a:lnTo>
                  <a:lnTo>
                    <a:pt x="535" y="4031"/>
                  </a:lnTo>
                  <a:lnTo>
                    <a:pt x="525" y="4057"/>
                  </a:lnTo>
                  <a:lnTo>
                    <a:pt x="515" y="4080"/>
                  </a:lnTo>
                  <a:lnTo>
                    <a:pt x="503" y="4104"/>
                  </a:lnTo>
                  <a:lnTo>
                    <a:pt x="491" y="4128"/>
                  </a:lnTo>
                  <a:lnTo>
                    <a:pt x="479" y="4151"/>
                  </a:lnTo>
                  <a:lnTo>
                    <a:pt x="469" y="4177"/>
                  </a:lnTo>
                  <a:lnTo>
                    <a:pt x="460" y="4206"/>
                  </a:lnTo>
                  <a:lnTo>
                    <a:pt x="453" y="4239"/>
                  </a:lnTo>
                  <a:lnTo>
                    <a:pt x="448" y="4277"/>
                  </a:lnTo>
                  <a:lnTo>
                    <a:pt x="447" y="4320"/>
                  </a:lnTo>
                  <a:lnTo>
                    <a:pt x="0" y="43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  <a:alpha val="25000"/>
              </a:schemeClr>
            </a:solidFill>
            <a:ln w="0">
              <a:noFill/>
              <a:prstDash val="solid"/>
              <a:round/>
              <a:headEnd/>
              <a:tailEnd/>
            </a:ln>
          </p:spPr>
        </p:sp>
      </p:grp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84EE237-8829-4169-83A4-735D6346C7B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51678" y="2286001"/>
            <a:ext cx="10089112" cy="3909599"/>
          </a:xfrm>
        </p:spPr>
        <p:txBody>
          <a:bodyPr>
            <a:normAutofit/>
          </a:bodyPr>
          <a:lstStyle/>
          <a:p>
            <a:r>
              <a:rPr lang="en-US" sz="2000">
                <a:solidFill>
                  <a:schemeClr val="tx1">
                    <a:alpha val="60000"/>
                  </a:schemeClr>
                </a:solidFill>
              </a:rPr>
              <a:t>Participants will learn about the signs of too much debt and financial stress </a:t>
            </a:r>
          </a:p>
          <a:p>
            <a:r>
              <a:rPr lang="en-US" sz="2000">
                <a:solidFill>
                  <a:schemeClr val="tx1">
                    <a:alpha val="60000"/>
                  </a:schemeClr>
                </a:solidFill>
              </a:rPr>
              <a:t>Participants will list out their debts on the debt worksheet</a:t>
            </a:r>
          </a:p>
          <a:p>
            <a:r>
              <a:rPr lang="en-US" sz="2000">
                <a:solidFill>
                  <a:schemeClr val="tx1">
                    <a:alpha val="60000"/>
                  </a:schemeClr>
                </a:solidFill>
              </a:rPr>
              <a:t>Participants will learn how to calculate the debt-to-income ratio</a:t>
            </a:r>
          </a:p>
          <a:p>
            <a:r>
              <a:rPr lang="en-US" sz="2000">
                <a:solidFill>
                  <a:schemeClr val="tx1">
                    <a:alpha val="60000"/>
                  </a:schemeClr>
                </a:solidFill>
              </a:rPr>
              <a:t>Participants will be introduced to PowerPay.org to learn how to work a debt snowball into their budget</a:t>
            </a:r>
          </a:p>
          <a:p>
            <a:r>
              <a:rPr lang="en-US" sz="2000">
                <a:solidFill>
                  <a:schemeClr val="tx1">
                    <a:alpha val="60000"/>
                  </a:schemeClr>
                </a:solidFill>
              </a:rPr>
              <a:t>Participants will enter their income and expenses on budgeting calendar </a:t>
            </a:r>
          </a:p>
          <a:p>
            <a:r>
              <a:rPr lang="en-US" sz="2000">
                <a:solidFill>
                  <a:schemeClr val="tx1">
                    <a:alpha val="60000"/>
                  </a:schemeClr>
                </a:solidFill>
              </a:rPr>
              <a:t>Participants will learn what comprises a credit score</a:t>
            </a:r>
          </a:p>
          <a:p>
            <a:endParaRPr lang="en-US" sz="2000">
              <a:solidFill>
                <a:schemeClr val="tx1">
                  <a:alpha val="60000"/>
                </a:schemeClr>
              </a:solidFill>
            </a:endParaRPr>
          </a:p>
          <a:p>
            <a:endParaRPr lang="en-US" sz="2000">
              <a:solidFill>
                <a:schemeClr val="tx1">
                  <a:alpha val="60000"/>
                </a:schemeClr>
              </a:solidFill>
            </a:endParaRPr>
          </a:p>
          <a:p>
            <a:endParaRPr lang="en-US" sz="2000">
              <a:solidFill>
                <a:schemeClr val="tx1">
                  <a:alpha val="6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574381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EDA9FE-035A-4346-A4A1-BB01382C75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248" y="334644"/>
            <a:ext cx="10509504" cy="1076914"/>
          </a:xfrm>
        </p:spPr>
        <p:txBody>
          <a:bodyPr anchor="ctr">
            <a:normAutofit/>
          </a:bodyPr>
          <a:lstStyle/>
          <a:p>
            <a:r>
              <a:rPr lang="en-US" sz="4000"/>
              <a:t>Liquidity Ratio</a:t>
            </a:r>
          </a:p>
        </p:txBody>
      </p:sp>
      <p:graphicFrame>
        <p:nvGraphicFramePr>
          <p:cNvPr id="16" name="Content Placeholder 2">
            <a:extLst>
              <a:ext uri="{FF2B5EF4-FFF2-40B4-BE49-F238E27FC236}">
                <a16:creationId xmlns:a16="http://schemas.microsoft.com/office/drawing/2014/main" id="{869DCA52-006D-4951-86AA-8678FE0C0B9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52359541"/>
              </p:ext>
            </p:extLst>
          </p:nvPr>
        </p:nvGraphicFramePr>
        <p:xfrm>
          <a:off x="838200" y="1737360"/>
          <a:ext cx="10506456" cy="45354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86170727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907EF6B7-1338-4443-8C46-6A318D952D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DAAE4CDD-124C-4DCF-9584-B6033B545D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4167271" cy="6858000"/>
          </a:xfrm>
          <a:custGeom>
            <a:avLst/>
            <a:gdLst>
              <a:gd name="connsiteX0" fmla="*/ 0 w 4167271"/>
              <a:gd name="connsiteY0" fmla="*/ 0 h 6858000"/>
              <a:gd name="connsiteX1" fmla="*/ 2259550 w 4167271"/>
              <a:gd name="connsiteY1" fmla="*/ 0 h 6858000"/>
              <a:gd name="connsiteX2" fmla="*/ 2387803 w 4167271"/>
              <a:gd name="connsiteY2" fmla="*/ 82222 h 6858000"/>
              <a:gd name="connsiteX3" fmla="*/ 4167271 w 4167271"/>
              <a:gd name="connsiteY3" fmla="*/ 3429000 h 6858000"/>
              <a:gd name="connsiteX4" fmla="*/ 2387803 w 4167271"/>
              <a:gd name="connsiteY4" fmla="*/ 6775779 h 6858000"/>
              <a:gd name="connsiteX5" fmla="*/ 2259550 w 4167271"/>
              <a:gd name="connsiteY5" fmla="*/ 6858000 h 6858000"/>
              <a:gd name="connsiteX6" fmla="*/ 0 w 416727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67271" h="6858000">
                <a:moveTo>
                  <a:pt x="0" y="0"/>
                </a:moveTo>
                <a:lnTo>
                  <a:pt x="2259550" y="0"/>
                </a:lnTo>
                <a:lnTo>
                  <a:pt x="2387803" y="82222"/>
                </a:lnTo>
                <a:cubicBezTo>
                  <a:pt x="3461407" y="807534"/>
                  <a:pt x="4167271" y="2035835"/>
                  <a:pt x="4167271" y="3429000"/>
                </a:cubicBezTo>
                <a:cubicBezTo>
                  <a:pt x="4167271" y="4822165"/>
                  <a:pt x="3461407" y="6050467"/>
                  <a:pt x="2387803" y="6775779"/>
                </a:cubicBezTo>
                <a:lnTo>
                  <a:pt x="225955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A377852-98DD-48FD-B566-5073F9729A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6834" y="1153572"/>
            <a:ext cx="3200400" cy="4461163"/>
          </a:xfrm>
        </p:spPr>
        <p:txBody>
          <a:bodyPr>
            <a:normAutofit/>
          </a:bodyPr>
          <a:lstStyle/>
          <a:p>
            <a:r>
              <a:rPr lang="en-US">
                <a:solidFill>
                  <a:srgbClr val="FFFFFF"/>
                </a:solidFill>
              </a:rPr>
              <a:t>What can you do? </a:t>
            </a:r>
          </a:p>
        </p:txBody>
      </p:sp>
      <p:sp>
        <p:nvSpPr>
          <p:cNvPr id="12" name="Arc 11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7550402" y="2455479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8CCF5B2-747B-43AA-BB0B-A9A04B44701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47308" y="591344"/>
            <a:ext cx="6906491" cy="5585619"/>
          </a:xfrm>
        </p:spPr>
        <p:txBody>
          <a:bodyPr anchor="ctr">
            <a:normAutofit/>
          </a:bodyPr>
          <a:lstStyle/>
          <a:p>
            <a:r>
              <a:rPr lang="en-US" dirty="0"/>
              <a:t>Paying off debt frees up your budget, improves ratios</a:t>
            </a:r>
          </a:p>
          <a:p>
            <a:r>
              <a:rPr lang="en-US" dirty="0"/>
              <a:t>$300 towards your car now becomes $300 to save</a:t>
            </a:r>
          </a:p>
          <a:p>
            <a:r>
              <a:rPr lang="en-US" dirty="0"/>
              <a:t>How do you pay off debt?</a:t>
            </a:r>
          </a:p>
          <a:p>
            <a:pPr lvl="1"/>
            <a:r>
              <a:rPr lang="en-US" dirty="0"/>
              <a:t>Make a plan—can an $8000 credit card be paid off in 3 years? 2 years?</a:t>
            </a:r>
          </a:p>
          <a:p>
            <a:pPr lvl="1"/>
            <a:r>
              <a:rPr lang="en-US" dirty="0"/>
              <a:t>Make sure debts are part of your budget</a:t>
            </a:r>
          </a:p>
          <a:p>
            <a:pPr lvl="1"/>
            <a:r>
              <a:rPr lang="en-US" dirty="0"/>
              <a:t>Make Power Payments: taking the payment amount of a debt that has been paid off and applying that amount to another debt</a:t>
            </a:r>
          </a:p>
          <a:p>
            <a:pPr marL="457200" lvl="1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422162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399954-E77C-4A9B-A54D-EE6FD71DF1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4360" y="1209086"/>
            <a:ext cx="3876848" cy="4064925"/>
          </a:xfrm>
        </p:spPr>
        <p:txBody>
          <a:bodyPr anchor="ctr">
            <a:normAutofit/>
          </a:bodyPr>
          <a:lstStyle/>
          <a:p>
            <a:r>
              <a:rPr lang="en-US" sz="5000" dirty="0"/>
              <a:t>Power Pay: </a:t>
            </a:r>
            <a:r>
              <a:rPr lang="en-US" sz="2700" dirty="0"/>
              <a:t>taking the payment amount of a debt that has been paid off and applying that amount to another debt</a:t>
            </a:r>
            <a:br>
              <a:rPr lang="en-US" dirty="0"/>
            </a:br>
            <a:endParaRPr lang="en-US" sz="5000" dirty="0"/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CC3B12C0-9C50-4DDD-BA4E-41A5883A425E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5614416" y="457200"/>
          <a:ext cx="6117336" cy="56967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70504678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2187E7-2648-43CE-B089-45CF1DA334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57188"/>
            <a:ext cx="10515600" cy="1133499"/>
          </a:xfrm>
        </p:spPr>
        <p:txBody>
          <a:bodyPr>
            <a:normAutofit/>
          </a:bodyPr>
          <a:lstStyle/>
          <a:p>
            <a:pPr algn="ctr"/>
            <a:r>
              <a:rPr lang="en-US" sz="3600"/>
              <a:t>Where to get extra money to make “power payments” ?</a:t>
            </a:r>
          </a:p>
        </p:txBody>
      </p:sp>
      <p:graphicFrame>
        <p:nvGraphicFramePr>
          <p:cNvPr id="14" name="Content Placeholder 2">
            <a:extLst>
              <a:ext uri="{FF2B5EF4-FFF2-40B4-BE49-F238E27FC236}">
                <a16:creationId xmlns:a16="http://schemas.microsoft.com/office/drawing/2014/main" id="{66FC1BC0-B485-4412-8711-7463F9EFC96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93913529"/>
              </p:ext>
            </p:extLst>
          </p:nvPr>
        </p:nvGraphicFramePr>
        <p:xfrm>
          <a:off x="838200" y="1828800"/>
          <a:ext cx="10515600" cy="43525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49177943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82875AC-7A88-4336-939C-8BBFB21AFEB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Fixed Expenses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4BD788AB-ED46-4A12-A493-F02E8EBA895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/>
              <a:t>Flexible Expenses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80C45C65-E160-453C-9323-392493FD4208}"/>
              </a:ext>
            </a:extLst>
          </p:cNvPr>
          <p:cNvSpPr>
            <a:spLocks noGrp="1"/>
          </p:cNvSpPr>
          <p:nvPr>
            <p:ph sz="half" idx="10"/>
          </p:nvPr>
        </p:nvSpPr>
        <p:spPr/>
        <p:txBody>
          <a:bodyPr>
            <a:normAutofit/>
          </a:bodyPr>
          <a:lstStyle/>
          <a:p>
            <a:r>
              <a:rPr lang="en-US" dirty="0"/>
              <a:t>Expenses with amounts that don’t change from month to month</a:t>
            </a:r>
          </a:p>
          <a:p>
            <a:r>
              <a:rPr lang="en-US" dirty="0"/>
              <a:t>Examples:</a:t>
            </a:r>
          </a:p>
          <a:p>
            <a:pPr lvl="1"/>
            <a:r>
              <a:rPr lang="en-US" dirty="0"/>
              <a:t>Mortgage/rent</a:t>
            </a:r>
          </a:p>
          <a:p>
            <a:pPr lvl="1"/>
            <a:r>
              <a:rPr lang="en-US" dirty="0"/>
              <a:t>Car payments</a:t>
            </a:r>
          </a:p>
          <a:p>
            <a:pPr lvl="1"/>
            <a:r>
              <a:rPr lang="en-US" dirty="0"/>
              <a:t>Day care</a:t>
            </a:r>
          </a:p>
          <a:p>
            <a:pPr lvl="1"/>
            <a:r>
              <a:rPr lang="en-US" dirty="0"/>
              <a:t>Phone plan</a:t>
            </a:r>
          </a:p>
          <a:p>
            <a:pPr lvl="1"/>
            <a:r>
              <a:rPr lang="en-US" dirty="0"/>
              <a:t>Utility bills</a:t>
            </a:r>
          </a:p>
          <a:p>
            <a:pPr lvl="1"/>
            <a:r>
              <a:rPr lang="en-US" dirty="0"/>
              <a:t>Student loans</a:t>
            </a:r>
          </a:p>
          <a:p>
            <a:pPr lvl="1"/>
            <a:r>
              <a:rPr lang="en-US" dirty="0"/>
              <a:t>Insurance</a:t>
            </a:r>
            <a:endParaRPr lang="en-US" b="0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5BF6F4FC-A83B-42DC-ABC0-53C5A20C90C1}"/>
              </a:ext>
            </a:extLst>
          </p:cNvPr>
          <p:cNvSpPr>
            <a:spLocks noGrp="1"/>
          </p:cNvSpPr>
          <p:nvPr>
            <p:ph sz="half" idx="13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Expenses with amounts that may change from month to month; have most control over costs (</a:t>
            </a:r>
            <a:r>
              <a:rPr lang="en-US" dirty="0" err="1"/>
              <a:t>ie</a:t>
            </a:r>
            <a:r>
              <a:rPr lang="en-US" dirty="0"/>
              <a:t>: groceries, presents); some months may not have certain categories (</a:t>
            </a:r>
            <a:r>
              <a:rPr lang="en-US" dirty="0" err="1"/>
              <a:t>ie</a:t>
            </a:r>
            <a:r>
              <a:rPr lang="en-US" dirty="0"/>
              <a:t>: clothes)</a:t>
            </a:r>
          </a:p>
          <a:p>
            <a:r>
              <a:rPr lang="en-US" dirty="0"/>
              <a:t>Examples</a:t>
            </a:r>
          </a:p>
          <a:p>
            <a:pPr lvl="1"/>
            <a:r>
              <a:rPr lang="en-US" dirty="0"/>
              <a:t>Dining out</a:t>
            </a:r>
          </a:p>
          <a:p>
            <a:pPr lvl="1"/>
            <a:r>
              <a:rPr lang="en-US" dirty="0"/>
              <a:t>Groceries</a:t>
            </a:r>
          </a:p>
          <a:p>
            <a:pPr lvl="1"/>
            <a:r>
              <a:rPr lang="en-US" dirty="0"/>
              <a:t>Hobbies</a:t>
            </a:r>
          </a:p>
          <a:p>
            <a:pPr lvl="1"/>
            <a:r>
              <a:rPr lang="en-US" dirty="0"/>
              <a:t>Gifts</a:t>
            </a:r>
          </a:p>
          <a:p>
            <a:pPr lvl="1"/>
            <a:r>
              <a:rPr lang="en-US" dirty="0"/>
              <a:t>Clothing</a:t>
            </a:r>
          </a:p>
          <a:p>
            <a:pPr lvl="1"/>
            <a:r>
              <a:rPr lang="en-US" dirty="0"/>
              <a:t>Entertainment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8AC39DD1-3333-4824-ACBE-FDEA1F6F5D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Fixed vs Flexible: Finding Where to Pinch Pennies</a:t>
            </a:r>
          </a:p>
        </p:txBody>
      </p:sp>
    </p:spTree>
    <p:extLst>
      <p:ext uri="{BB962C8B-B14F-4D97-AF65-F5344CB8AC3E}">
        <p14:creationId xmlns:p14="http://schemas.microsoft.com/office/powerpoint/2010/main" val="170919406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238565-A22E-475A-B6F4-0731DC2703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5065" y="1463040"/>
            <a:ext cx="3796306" cy="2690949"/>
          </a:xfrm>
        </p:spPr>
        <p:txBody>
          <a:bodyPr anchor="t">
            <a:normAutofit/>
          </a:bodyPr>
          <a:lstStyle/>
          <a:p>
            <a:r>
              <a:rPr lang="en-US" dirty="0"/>
              <a:t>Your budget: crunching numbers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81386866-B752-4489-AC13-96A329D865A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01208033"/>
              </p:ext>
            </p:extLst>
          </p:nvPr>
        </p:nvGraphicFramePr>
        <p:xfrm>
          <a:off x="5407705" y="1014154"/>
          <a:ext cx="5962720" cy="497932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15831285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A982CB78-6B1F-46E0-9741-BC9A549967C8}"/>
              </a:ext>
            </a:extLst>
          </p:cNvPr>
          <p:cNvSpPr txBox="1"/>
          <p:nvPr/>
        </p:nvSpPr>
        <p:spPr>
          <a:xfrm>
            <a:off x="10037379" y="5854262"/>
            <a:ext cx="188135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Source: South Wesleyan University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02C5381-9CF3-41EA-A300-2C25B3A882A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3985" y="501541"/>
            <a:ext cx="10394731" cy="54473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730521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8E0775-44AC-437D-833E-3CBDEA1D8A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63525"/>
            <a:ext cx="10515600" cy="1325563"/>
          </a:xfrm>
        </p:spPr>
        <p:txBody>
          <a:bodyPr/>
          <a:lstStyle/>
          <a:p>
            <a:r>
              <a:rPr lang="en-US" dirty="0"/>
              <a:t>Five Factors of your Credit Score</a:t>
            </a:r>
          </a:p>
        </p:txBody>
      </p:sp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2586308E-5C98-4755-962D-9B6D2BFDA69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42072716"/>
              </p:ext>
            </p:extLst>
          </p:nvPr>
        </p:nvGraphicFramePr>
        <p:xfrm>
          <a:off x="707572" y="1436914"/>
          <a:ext cx="10515600" cy="47035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94B55F88-37ED-4579-B361-EC05EC0D8805}"/>
              </a:ext>
            </a:extLst>
          </p:cNvPr>
          <p:cNvSpPr txBox="1"/>
          <p:nvPr/>
        </p:nvSpPr>
        <p:spPr>
          <a:xfrm>
            <a:off x="9129486" y="3429000"/>
            <a:ext cx="209368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Mortgage lenders look at this, in addition to debt-to-income ratio</a:t>
            </a:r>
          </a:p>
          <a:p>
            <a:endParaRPr lang="en-US" dirty="0"/>
          </a:p>
          <a:p>
            <a:r>
              <a:rPr lang="en-US" dirty="0"/>
              <a:t>Better credit score=better interest rate</a:t>
            </a:r>
          </a:p>
        </p:txBody>
      </p:sp>
    </p:spTree>
    <p:extLst>
      <p:ext uri="{BB962C8B-B14F-4D97-AF65-F5344CB8AC3E}">
        <p14:creationId xmlns:p14="http://schemas.microsoft.com/office/powerpoint/2010/main" val="70777642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EF526DD0-5E46-40B7-AEF1-9B26256CFB4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1" y="0"/>
            <a:ext cx="12191996" cy="6858000"/>
          </a:xfrm>
          <a:prstGeom prst="rect">
            <a:avLst/>
          </a:prstGeom>
          <a:ln w="0">
            <a:noFill/>
            <a:prstDash val="solid"/>
            <a:round/>
            <a:headEnd/>
            <a:tailEnd/>
          </a:ln>
        </p:spPr>
        <p:txBody>
          <a:bodyPr rtlCol="0" anchor="ctr"/>
          <a:lstStyle/>
          <a:p>
            <a:pPr algn="ctr" defTabSz="457200"/>
            <a:endParaRPr lang="en-US">
              <a:solidFill>
                <a:schemeClr val="tx1"/>
              </a:solidFill>
            </a:endParaRP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B7E4032D-4110-4963-82B8-8A1B1BF4B66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" y="0"/>
            <a:ext cx="4273199" cy="6858000"/>
            <a:chOff x="1" y="0"/>
            <a:chExt cx="4273199" cy="6858000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66796880-E7D7-485E-A6D1-908B811A14B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ltGray">
            <a:xfrm>
              <a:off x="1" y="0"/>
              <a:ext cx="4273199" cy="6858000"/>
            </a:xfrm>
            <a:prstGeom prst="rect">
              <a:avLst/>
            </a:prstGeom>
            <a:solidFill>
              <a:srgbClr val="FFFFFF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AC97B103-7494-4650-82C0-FC9F8D27234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ltGray">
            <a:xfrm>
              <a:off x="1" y="0"/>
              <a:ext cx="4273199" cy="6858000"/>
            </a:xfrm>
            <a:prstGeom prst="rect">
              <a:avLst/>
            </a:prstGeom>
            <a:solidFill>
              <a:schemeClr val="accent1">
                <a:lumMod val="50000"/>
                <a:alpha val="25000"/>
              </a:scheme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82532B7D-6995-4587-AE3D-561F28051A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1677" y="619125"/>
            <a:ext cx="2652413" cy="5619749"/>
          </a:xfrm>
        </p:spPr>
        <p:txBody>
          <a:bodyPr anchor="ctr">
            <a:normAutofit/>
          </a:bodyPr>
          <a:lstStyle/>
          <a:p>
            <a:r>
              <a:rPr lang="en-US">
                <a:solidFill>
                  <a:srgbClr val="000000"/>
                </a:solidFill>
              </a:rPr>
              <a:t>Credit report	</a:t>
            </a: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5D133F51-4E9D-4F0B-A452-875C6A52B6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885825" cy="6858000"/>
            <a:chOff x="0" y="0"/>
            <a:chExt cx="885825" cy="6858000"/>
          </a:xfrm>
        </p:grpSpPr>
        <p:sp>
          <p:nvSpPr>
            <p:cNvPr id="15" name="Freeform 6">
              <a:extLst>
                <a:ext uri="{FF2B5EF4-FFF2-40B4-BE49-F238E27FC236}">
                  <a16:creationId xmlns:a16="http://schemas.microsoft.com/office/drawing/2014/main" id="{BDC8164B-5FC0-4CBD-B7AE-0CB8780FFCB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0" y="0"/>
              <a:ext cx="885825" cy="6858000"/>
            </a:xfrm>
            <a:custGeom>
              <a:avLst/>
              <a:gdLst/>
              <a:ahLst/>
              <a:cxnLst/>
              <a:rect l="0" t="0" r="r" b="b"/>
              <a:pathLst>
                <a:path w="558" h="4320">
                  <a:moveTo>
                    <a:pt x="0" y="0"/>
                  </a:moveTo>
                  <a:lnTo>
                    <a:pt x="447" y="0"/>
                  </a:lnTo>
                  <a:lnTo>
                    <a:pt x="448" y="43"/>
                  </a:lnTo>
                  <a:lnTo>
                    <a:pt x="453" y="81"/>
                  </a:lnTo>
                  <a:lnTo>
                    <a:pt x="460" y="114"/>
                  </a:lnTo>
                  <a:lnTo>
                    <a:pt x="469" y="143"/>
                  </a:lnTo>
                  <a:lnTo>
                    <a:pt x="479" y="169"/>
                  </a:lnTo>
                  <a:lnTo>
                    <a:pt x="491" y="192"/>
                  </a:lnTo>
                  <a:lnTo>
                    <a:pt x="503" y="216"/>
                  </a:lnTo>
                  <a:lnTo>
                    <a:pt x="515" y="240"/>
                  </a:lnTo>
                  <a:lnTo>
                    <a:pt x="525" y="263"/>
                  </a:lnTo>
                  <a:lnTo>
                    <a:pt x="535" y="289"/>
                  </a:lnTo>
                  <a:lnTo>
                    <a:pt x="545" y="318"/>
                  </a:lnTo>
                  <a:lnTo>
                    <a:pt x="552" y="351"/>
                  </a:lnTo>
                  <a:lnTo>
                    <a:pt x="556" y="389"/>
                  </a:lnTo>
                  <a:lnTo>
                    <a:pt x="558" y="432"/>
                  </a:lnTo>
                  <a:lnTo>
                    <a:pt x="556" y="475"/>
                  </a:lnTo>
                  <a:lnTo>
                    <a:pt x="552" y="513"/>
                  </a:lnTo>
                  <a:lnTo>
                    <a:pt x="545" y="546"/>
                  </a:lnTo>
                  <a:lnTo>
                    <a:pt x="535" y="575"/>
                  </a:lnTo>
                  <a:lnTo>
                    <a:pt x="525" y="601"/>
                  </a:lnTo>
                  <a:lnTo>
                    <a:pt x="515" y="624"/>
                  </a:lnTo>
                  <a:lnTo>
                    <a:pt x="503" y="648"/>
                  </a:lnTo>
                  <a:lnTo>
                    <a:pt x="491" y="672"/>
                  </a:lnTo>
                  <a:lnTo>
                    <a:pt x="479" y="695"/>
                  </a:lnTo>
                  <a:lnTo>
                    <a:pt x="469" y="721"/>
                  </a:lnTo>
                  <a:lnTo>
                    <a:pt x="460" y="750"/>
                  </a:lnTo>
                  <a:lnTo>
                    <a:pt x="453" y="783"/>
                  </a:lnTo>
                  <a:lnTo>
                    <a:pt x="448" y="821"/>
                  </a:lnTo>
                  <a:lnTo>
                    <a:pt x="447" y="864"/>
                  </a:lnTo>
                  <a:lnTo>
                    <a:pt x="448" y="907"/>
                  </a:lnTo>
                  <a:lnTo>
                    <a:pt x="453" y="945"/>
                  </a:lnTo>
                  <a:lnTo>
                    <a:pt x="460" y="978"/>
                  </a:lnTo>
                  <a:lnTo>
                    <a:pt x="469" y="1007"/>
                  </a:lnTo>
                  <a:lnTo>
                    <a:pt x="479" y="1033"/>
                  </a:lnTo>
                  <a:lnTo>
                    <a:pt x="491" y="1056"/>
                  </a:lnTo>
                  <a:lnTo>
                    <a:pt x="503" y="1080"/>
                  </a:lnTo>
                  <a:lnTo>
                    <a:pt x="515" y="1104"/>
                  </a:lnTo>
                  <a:lnTo>
                    <a:pt x="525" y="1127"/>
                  </a:lnTo>
                  <a:lnTo>
                    <a:pt x="535" y="1153"/>
                  </a:lnTo>
                  <a:lnTo>
                    <a:pt x="545" y="1182"/>
                  </a:lnTo>
                  <a:lnTo>
                    <a:pt x="552" y="1215"/>
                  </a:lnTo>
                  <a:lnTo>
                    <a:pt x="556" y="1253"/>
                  </a:lnTo>
                  <a:lnTo>
                    <a:pt x="558" y="1296"/>
                  </a:lnTo>
                  <a:lnTo>
                    <a:pt x="556" y="1339"/>
                  </a:lnTo>
                  <a:lnTo>
                    <a:pt x="552" y="1377"/>
                  </a:lnTo>
                  <a:lnTo>
                    <a:pt x="545" y="1410"/>
                  </a:lnTo>
                  <a:lnTo>
                    <a:pt x="535" y="1439"/>
                  </a:lnTo>
                  <a:lnTo>
                    <a:pt x="525" y="1465"/>
                  </a:lnTo>
                  <a:lnTo>
                    <a:pt x="515" y="1488"/>
                  </a:lnTo>
                  <a:lnTo>
                    <a:pt x="503" y="1512"/>
                  </a:lnTo>
                  <a:lnTo>
                    <a:pt x="491" y="1536"/>
                  </a:lnTo>
                  <a:lnTo>
                    <a:pt x="479" y="1559"/>
                  </a:lnTo>
                  <a:lnTo>
                    <a:pt x="469" y="1585"/>
                  </a:lnTo>
                  <a:lnTo>
                    <a:pt x="460" y="1614"/>
                  </a:lnTo>
                  <a:lnTo>
                    <a:pt x="453" y="1647"/>
                  </a:lnTo>
                  <a:lnTo>
                    <a:pt x="448" y="1685"/>
                  </a:lnTo>
                  <a:lnTo>
                    <a:pt x="447" y="1728"/>
                  </a:lnTo>
                  <a:lnTo>
                    <a:pt x="448" y="1771"/>
                  </a:lnTo>
                  <a:lnTo>
                    <a:pt x="453" y="1809"/>
                  </a:lnTo>
                  <a:lnTo>
                    <a:pt x="460" y="1842"/>
                  </a:lnTo>
                  <a:lnTo>
                    <a:pt x="469" y="1871"/>
                  </a:lnTo>
                  <a:lnTo>
                    <a:pt x="479" y="1897"/>
                  </a:lnTo>
                  <a:lnTo>
                    <a:pt x="491" y="1920"/>
                  </a:lnTo>
                  <a:lnTo>
                    <a:pt x="503" y="1944"/>
                  </a:lnTo>
                  <a:lnTo>
                    <a:pt x="515" y="1968"/>
                  </a:lnTo>
                  <a:lnTo>
                    <a:pt x="525" y="1991"/>
                  </a:lnTo>
                  <a:lnTo>
                    <a:pt x="535" y="2017"/>
                  </a:lnTo>
                  <a:lnTo>
                    <a:pt x="545" y="2046"/>
                  </a:lnTo>
                  <a:lnTo>
                    <a:pt x="552" y="2079"/>
                  </a:lnTo>
                  <a:lnTo>
                    <a:pt x="556" y="2117"/>
                  </a:lnTo>
                  <a:lnTo>
                    <a:pt x="558" y="2159"/>
                  </a:lnTo>
                  <a:lnTo>
                    <a:pt x="556" y="2203"/>
                  </a:lnTo>
                  <a:lnTo>
                    <a:pt x="552" y="2241"/>
                  </a:lnTo>
                  <a:lnTo>
                    <a:pt x="545" y="2274"/>
                  </a:lnTo>
                  <a:lnTo>
                    <a:pt x="535" y="2303"/>
                  </a:lnTo>
                  <a:lnTo>
                    <a:pt x="525" y="2329"/>
                  </a:lnTo>
                  <a:lnTo>
                    <a:pt x="515" y="2352"/>
                  </a:lnTo>
                  <a:lnTo>
                    <a:pt x="503" y="2376"/>
                  </a:lnTo>
                  <a:lnTo>
                    <a:pt x="491" y="2400"/>
                  </a:lnTo>
                  <a:lnTo>
                    <a:pt x="479" y="2423"/>
                  </a:lnTo>
                  <a:lnTo>
                    <a:pt x="469" y="2449"/>
                  </a:lnTo>
                  <a:lnTo>
                    <a:pt x="460" y="2478"/>
                  </a:lnTo>
                  <a:lnTo>
                    <a:pt x="453" y="2511"/>
                  </a:lnTo>
                  <a:lnTo>
                    <a:pt x="448" y="2549"/>
                  </a:lnTo>
                  <a:lnTo>
                    <a:pt x="447" y="2592"/>
                  </a:lnTo>
                  <a:lnTo>
                    <a:pt x="448" y="2635"/>
                  </a:lnTo>
                  <a:lnTo>
                    <a:pt x="453" y="2673"/>
                  </a:lnTo>
                  <a:lnTo>
                    <a:pt x="460" y="2706"/>
                  </a:lnTo>
                  <a:lnTo>
                    <a:pt x="469" y="2735"/>
                  </a:lnTo>
                  <a:lnTo>
                    <a:pt x="479" y="2761"/>
                  </a:lnTo>
                  <a:lnTo>
                    <a:pt x="491" y="2784"/>
                  </a:lnTo>
                  <a:lnTo>
                    <a:pt x="515" y="2832"/>
                  </a:lnTo>
                  <a:lnTo>
                    <a:pt x="525" y="2855"/>
                  </a:lnTo>
                  <a:lnTo>
                    <a:pt x="535" y="2881"/>
                  </a:lnTo>
                  <a:lnTo>
                    <a:pt x="545" y="2910"/>
                  </a:lnTo>
                  <a:lnTo>
                    <a:pt x="552" y="2943"/>
                  </a:lnTo>
                  <a:lnTo>
                    <a:pt x="556" y="2981"/>
                  </a:lnTo>
                  <a:lnTo>
                    <a:pt x="558" y="3024"/>
                  </a:lnTo>
                  <a:lnTo>
                    <a:pt x="556" y="3067"/>
                  </a:lnTo>
                  <a:lnTo>
                    <a:pt x="552" y="3105"/>
                  </a:lnTo>
                  <a:lnTo>
                    <a:pt x="545" y="3138"/>
                  </a:lnTo>
                  <a:lnTo>
                    <a:pt x="535" y="3167"/>
                  </a:lnTo>
                  <a:lnTo>
                    <a:pt x="525" y="3193"/>
                  </a:lnTo>
                  <a:lnTo>
                    <a:pt x="515" y="3216"/>
                  </a:lnTo>
                  <a:lnTo>
                    <a:pt x="503" y="3240"/>
                  </a:lnTo>
                  <a:lnTo>
                    <a:pt x="491" y="3264"/>
                  </a:lnTo>
                  <a:lnTo>
                    <a:pt x="479" y="3287"/>
                  </a:lnTo>
                  <a:lnTo>
                    <a:pt x="469" y="3313"/>
                  </a:lnTo>
                  <a:lnTo>
                    <a:pt x="460" y="3342"/>
                  </a:lnTo>
                  <a:lnTo>
                    <a:pt x="453" y="3375"/>
                  </a:lnTo>
                  <a:lnTo>
                    <a:pt x="448" y="3413"/>
                  </a:lnTo>
                  <a:lnTo>
                    <a:pt x="447" y="3456"/>
                  </a:lnTo>
                  <a:lnTo>
                    <a:pt x="448" y="3499"/>
                  </a:lnTo>
                  <a:lnTo>
                    <a:pt x="453" y="3537"/>
                  </a:lnTo>
                  <a:lnTo>
                    <a:pt x="460" y="3570"/>
                  </a:lnTo>
                  <a:lnTo>
                    <a:pt x="469" y="3599"/>
                  </a:lnTo>
                  <a:lnTo>
                    <a:pt x="479" y="3625"/>
                  </a:lnTo>
                  <a:lnTo>
                    <a:pt x="491" y="3648"/>
                  </a:lnTo>
                  <a:lnTo>
                    <a:pt x="503" y="3672"/>
                  </a:lnTo>
                  <a:lnTo>
                    <a:pt x="515" y="3696"/>
                  </a:lnTo>
                  <a:lnTo>
                    <a:pt x="525" y="3719"/>
                  </a:lnTo>
                  <a:lnTo>
                    <a:pt x="535" y="3745"/>
                  </a:lnTo>
                  <a:lnTo>
                    <a:pt x="545" y="3774"/>
                  </a:lnTo>
                  <a:lnTo>
                    <a:pt x="552" y="3807"/>
                  </a:lnTo>
                  <a:lnTo>
                    <a:pt x="556" y="3845"/>
                  </a:lnTo>
                  <a:lnTo>
                    <a:pt x="558" y="3888"/>
                  </a:lnTo>
                  <a:lnTo>
                    <a:pt x="556" y="3931"/>
                  </a:lnTo>
                  <a:lnTo>
                    <a:pt x="552" y="3969"/>
                  </a:lnTo>
                  <a:lnTo>
                    <a:pt x="545" y="4002"/>
                  </a:lnTo>
                  <a:lnTo>
                    <a:pt x="535" y="4031"/>
                  </a:lnTo>
                  <a:lnTo>
                    <a:pt x="525" y="4057"/>
                  </a:lnTo>
                  <a:lnTo>
                    <a:pt x="515" y="4080"/>
                  </a:lnTo>
                  <a:lnTo>
                    <a:pt x="503" y="4104"/>
                  </a:lnTo>
                  <a:lnTo>
                    <a:pt x="491" y="4128"/>
                  </a:lnTo>
                  <a:lnTo>
                    <a:pt x="479" y="4151"/>
                  </a:lnTo>
                  <a:lnTo>
                    <a:pt x="469" y="4177"/>
                  </a:lnTo>
                  <a:lnTo>
                    <a:pt x="460" y="4206"/>
                  </a:lnTo>
                  <a:lnTo>
                    <a:pt x="453" y="4239"/>
                  </a:lnTo>
                  <a:lnTo>
                    <a:pt x="448" y="4277"/>
                  </a:lnTo>
                  <a:lnTo>
                    <a:pt x="447" y="4320"/>
                  </a:lnTo>
                  <a:lnTo>
                    <a:pt x="0" y="43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6" name="Freeform 6">
              <a:extLst>
                <a:ext uri="{FF2B5EF4-FFF2-40B4-BE49-F238E27FC236}">
                  <a16:creationId xmlns:a16="http://schemas.microsoft.com/office/drawing/2014/main" id="{DF21B6AB-8AF5-4823-92E3-F33B9EAEF66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0" y="0"/>
              <a:ext cx="885825" cy="6858000"/>
            </a:xfrm>
            <a:custGeom>
              <a:avLst/>
              <a:gdLst/>
              <a:ahLst/>
              <a:cxnLst/>
              <a:rect l="0" t="0" r="r" b="b"/>
              <a:pathLst>
                <a:path w="558" h="4320">
                  <a:moveTo>
                    <a:pt x="0" y="0"/>
                  </a:moveTo>
                  <a:lnTo>
                    <a:pt x="447" y="0"/>
                  </a:lnTo>
                  <a:lnTo>
                    <a:pt x="448" y="43"/>
                  </a:lnTo>
                  <a:lnTo>
                    <a:pt x="453" y="81"/>
                  </a:lnTo>
                  <a:lnTo>
                    <a:pt x="460" y="114"/>
                  </a:lnTo>
                  <a:lnTo>
                    <a:pt x="469" y="143"/>
                  </a:lnTo>
                  <a:lnTo>
                    <a:pt x="479" y="169"/>
                  </a:lnTo>
                  <a:lnTo>
                    <a:pt x="491" y="192"/>
                  </a:lnTo>
                  <a:lnTo>
                    <a:pt x="503" y="216"/>
                  </a:lnTo>
                  <a:lnTo>
                    <a:pt x="515" y="240"/>
                  </a:lnTo>
                  <a:lnTo>
                    <a:pt x="525" y="263"/>
                  </a:lnTo>
                  <a:lnTo>
                    <a:pt x="535" y="289"/>
                  </a:lnTo>
                  <a:lnTo>
                    <a:pt x="545" y="318"/>
                  </a:lnTo>
                  <a:lnTo>
                    <a:pt x="552" y="351"/>
                  </a:lnTo>
                  <a:lnTo>
                    <a:pt x="556" y="389"/>
                  </a:lnTo>
                  <a:lnTo>
                    <a:pt x="558" y="432"/>
                  </a:lnTo>
                  <a:lnTo>
                    <a:pt x="556" y="475"/>
                  </a:lnTo>
                  <a:lnTo>
                    <a:pt x="552" y="513"/>
                  </a:lnTo>
                  <a:lnTo>
                    <a:pt x="545" y="546"/>
                  </a:lnTo>
                  <a:lnTo>
                    <a:pt x="535" y="575"/>
                  </a:lnTo>
                  <a:lnTo>
                    <a:pt x="525" y="601"/>
                  </a:lnTo>
                  <a:lnTo>
                    <a:pt x="515" y="624"/>
                  </a:lnTo>
                  <a:lnTo>
                    <a:pt x="503" y="648"/>
                  </a:lnTo>
                  <a:lnTo>
                    <a:pt x="491" y="672"/>
                  </a:lnTo>
                  <a:lnTo>
                    <a:pt x="479" y="695"/>
                  </a:lnTo>
                  <a:lnTo>
                    <a:pt x="469" y="721"/>
                  </a:lnTo>
                  <a:lnTo>
                    <a:pt x="460" y="750"/>
                  </a:lnTo>
                  <a:lnTo>
                    <a:pt x="453" y="783"/>
                  </a:lnTo>
                  <a:lnTo>
                    <a:pt x="448" y="821"/>
                  </a:lnTo>
                  <a:lnTo>
                    <a:pt x="447" y="864"/>
                  </a:lnTo>
                  <a:lnTo>
                    <a:pt x="448" y="907"/>
                  </a:lnTo>
                  <a:lnTo>
                    <a:pt x="453" y="945"/>
                  </a:lnTo>
                  <a:lnTo>
                    <a:pt x="460" y="978"/>
                  </a:lnTo>
                  <a:lnTo>
                    <a:pt x="469" y="1007"/>
                  </a:lnTo>
                  <a:lnTo>
                    <a:pt x="479" y="1033"/>
                  </a:lnTo>
                  <a:lnTo>
                    <a:pt x="491" y="1056"/>
                  </a:lnTo>
                  <a:lnTo>
                    <a:pt x="503" y="1080"/>
                  </a:lnTo>
                  <a:lnTo>
                    <a:pt x="515" y="1104"/>
                  </a:lnTo>
                  <a:lnTo>
                    <a:pt x="525" y="1127"/>
                  </a:lnTo>
                  <a:lnTo>
                    <a:pt x="535" y="1153"/>
                  </a:lnTo>
                  <a:lnTo>
                    <a:pt x="545" y="1182"/>
                  </a:lnTo>
                  <a:lnTo>
                    <a:pt x="552" y="1215"/>
                  </a:lnTo>
                  <a:lnTo>
                    <a:pt x="556" y="1253"/>
                  </a:lnTo>
                  <a:lnTo>
                    <a:pt x="558" y="1296"/>
                  </a:lnTo>
                  <a:lnTo>
                    <a:pt x="556" y="1339"/>
                  </a:lnTo>
                  <a:lnTo>
                    <a:pt x="552" y="1377"/>
                  </a:lnTo>
                  <a:lnTo>
                    <a:pt x="545" y="1410"/>
                  </a:lnTo>
                  <a:lnTo>
                    <a:pt x="535" y="1439"/>
                  </a:lnTo>
                  <a:lnTo>
                    <a:pt x="525" y="1465"/>
                  </a:lnTo>
                  <a:lnTo>
                    <a:pt x="515" y="1488"/>
                  </a:lnTo>
                  <a:lnTo>
                    <a:pt x="503" y="1512"/>
                  </a:lnTo>
                  <a:lnTo>
                    <a:pt x="491" y="1536"/>
                  </a:lnTo>
                  <a:lnTo>
                    <a:pt x="479" y="1559"/>
                  </a:lnTo>
                  <a:lnTo>
                    <a:pt x="469" y="1585"/>
                  </a:lnTo>
                  <a:lnTo>
                    <a:pt x="460" y="1614"/>
                  </a:lnTo>
                  <a:lnTo>
                    <a:pt x="453" y="1647"/>
                  </a:lnTo>
                  <a:lnTo>
                    <a:pt x="448" y="1685"/>
                  </a:lnTo>
                  <a:lnTo>
                    <a:pt x="447" y="1728"/>
                  </a:lnTo>
                  <a:lnTo>
                    <a:pt x="448" y="1771"/>
                  </a:lnTo>
                  <a:lnTo>
                    <a:pt x="453" y="1809"/>
                  </a:lnTo>
                  <a:lnTo>
                    <a:pt x="460" y="1842"/>
                  </a:lnTo>
                  <a:lnTo>
                    <a:pt x="469" y="1871"/>
                  </a:lnTo>
                  <a:lnTo>
                    <a:pt x="479" y="1897"/>
                  </a:lnTo>
                  <a:lnTo>
                    <a:pt x="491" y="1920"/>
                  </a:lnTo>
                  <a:lnTo>
                    <a:pt x="503" y="1944"/>
                  </a:lnTo>
                  <a:lnTo>
                    <a:pt x="515" y="1968"/>
                  </a:lnTo>
                  <a:lnTo>
                    <a:pt x="525" y="1991"/>
                  </a:lnTo>
                  <a:lnTo>
                    <a:pt x="535" y="2017"/>
                  </a:lnTo>
                  <a:lnTo>
                    <a:pt x="545" y="2046"/>
                  </a:lnTo>
                  <a:lnTo>
                    <a:pt x="552" y="2079"/>
                  </a:lnTo>
                  <a:lnTo>
                    <a:pt x="556" y="2117"/>
                  </a:lnTo>
                  <a:lnTo>
                    <a:pt x="558" y="2159"/>
                  </a:lnTo>
                  <a:lnTo>
                    <a:pt x="556" y="2203"/>
                  </a:lnTo>
                  <a:lnTo>
                    <a:pt x="552" y="2241"/>
                  </a:lnTo>
                  <a:lnTo>
                    <a:pt x="545" y="2274"/>
                  </a:lnTo>
                  <a:lnTo>
                    <a:pt x="535" y="2303"/>
                  </a:lnTo>
                  <a:lnTo>
                    <a:pt x="525" y="2329"/>
                  </a:lnTo>
                  <a:lnTo>
                    <a:pt x="515" y="2352"/>
                  </a:lnTo>
                  <a:lnTo>
                    <a:pt x="503" y="2376"/>
                  </a:lnTo>
                  <a:lnTo>
                    <a:pt x="491" y="2400"/>
                  </a:lnTo>
                  <a:lnTo>
                    <a:pt x="479" y="2423"/>
                  </a:lnTo>
                  <a:lnTo>
                    <a:pt x="469" y="2449"/>
                  </a:lnTo>
                  <a:lnTo>
                    <a:pt x="460" y="2478"/>
                  </a:lnTo>
                  <a:lnTo>
                    <a:pt x="453" y="2511"/>
                  </a:lnTo>
                  <a:lnTo>
                    <a:pt x="448" y="2549"/>
                  </a:lnTo>
                  <a:lnTo>
                    <a:pt x="447" y="2592"/>
                  </a:lnTo>
                  <a:lnTo>
                    <a:pt x="448" y="2635"/>
                  </a:lnTo>
                  <a:lnTo>
                    <a:pt x="453" y="2673"/>
                  </a:lnTo>
                  <a:lnTo>
                    <a:pt x="460" y="2706"/>
                  </a:lnTo>
                  <a:lnTo>
                    <a:pt x="469" y="2735"/>
                  </a:lnTo>
                  <a:lnTo>
                    <a:pt x="479" y="2761"/>
                  </a:lnTo>
                  <a:lnTo>
                    <a:pt x="491" y="2784"/>
                  </a:lnTo>
                  <a:lnTo>
                    <a:pt x="515" y="2832"/>
                  </a:lnTo>
                  <a:lnTo>
                    <a:pt x="525" y="2855"/>
                  </a:lnTo>
                  <a:lnTo>
                    <a:pt x="535" y="2881"/>
                  </a:lnTo>
                  <a:lnTo>
                    <a:pt x="545" y="2910"/>
                  </a:lnTo>
                  <a:lnTo>
                    <a:pt x="552" y="2943"/>
                  </a:lnTo>
                  <a:lnTo>
                    <a:pt x="556" y="2981"/>
                  </a:lnTo>
                  <a:lnTo>
                    <a:pt x="558" y="3024"/>
                  </a:lnTo>
                  <a:lnTo>
                    <a:pt x="556" y="3067"/>
                  </a:lnTo>
                  <a:lnTo>
                    <a:pt x="552" y="3105"/>
                  </a:lnTo>
                  <a:lnTo>
                    <a:pt x="545" y="3138"/>
                  </a:lnTo>
                  <a:lnTo>
                    <a:pt x="535" y="3167"/>
                  </a:lnTo>
                  <a:lnTo>
                    <a:pt x="525" y="3193"/>
                  </a:lnTo>
                  <a:lnTo>
                    <a:pt x="515" y="3216"/>
                  </a:lnTo>
                  <a:lnTo>
                    <a:pt x="503" y="3240"/>
                  </a:lnTo>
                  <a:lnTo>
                    <a:pt x="491" y="3264"/>
                  </a:lnTo>
                  <a:lnTo>
                    <a:pt x="479" y="3287"/>
                  </a:lnTo>
                  <a:lnTo>
                    <a:pt x="469" y="3313"/>
                  </a:lnTo>
                  <a:lnTo>
                    <a:pt x="460" y="3342"/>
                  </a:lnTo>
                  <a:lnTo>
                    <a:pt x="453" y="3375"/>
                  </a:lnTo>
                  <a:lnTo>
                    <a:pt x="448" y="3413"/>
                  </a:lnTo>
                  <a:lnTo>
                    <a:pt x="447" y="3456"/>
                  </a:lnTo>
                  <a:lnTo>
                    <a:pt x="448" y="3499"/>
                  </a:lnTo>
                  <a:lnTo>
                    <a:pt x="453" y="3537"/>
                  </a:lnTo>
                  <a:lnTo>
                    <a:pt x="460" y="3570"/>
                  </a:lnTo>
                  <a:lnTo>
                    <a:pt x="469" y="3599"/>
                  </a:lnTo>
                  <a:lnTo>
                    <a:pt x="479" y="3625"/>
                  </a:lnTo>
                  <a:lnTo>
                    <a:pt x="491" y="3648"/>
                  </a:lnTo>
                  <a:lnTo>
                    <a:pt x="503" y="3672"/>
                  </a:lnTo>
                  <a:lnTo>
                    <a:pt x="515" y="3696"/>
                  </a:lnTo>
                  <a:lnTo>
                    <a:pt x="525" y="3719"/>
                  </a:lnTo>
                  <a:lnTo>
                    <a:pt x="535" y="3745"/>
                  </a:lnTo>
                  <a:lnTo>
                    <a:pt x="545" y="3774"/>
                  </a:lnTo>
                  <a:lnTo>
                    <a:pt x="552" y="3807"/>
                  </a:lnTo>
                  <a:lnTo>
                    <a:pt x="556" y="3845"/>
                  </a:lnTo>
                  <a:lnTo>
                    <a:pt x="558" y="3888"/>
                  </a:lnTo>
                  <a:lnTo>
                    <a:pt x="556" y="3931"/>
                  </a:lnTo>
                  <a:lnTo>
                    <a:pt x="552" y="3969"/>
                  </a:lnTo>
                  <a:lnTo>
                    <a:pt x="545" y="4002"/>
                  </a:lnTo>
                  <a:lnTo>
                    <a:pt x="535" y="4031"/>
                  </a:lnTo>
                  <a:lnTo>
                    <a:pt x="525" y="4057"/>
                  </a:lnTo>
                  <a:lnTo>
                    <a:pt x="515" y="4080"/>
                  </a:lnTo>
                  <a:lnTo>
                    <a:pt x="503" y="4104"/>
                  </a:lnTo>
                  <a:lnTo>
                    <a:pt x="491" y="4128"/>
                  </a:lnTo>
                  <a:lnTo>
                    <a:pt x="479" y="4151"/>
                  </a:lnTo>
                  <a:lnTo>
                    <a:pt x="469" y="4177"/>
                  </a:lnTo>
                  <a:lnTo>
                    <a:pt x="460" y="4206"/>
                  </a:lnTo>
                  <a:lnTo>
                    <a:pt x="453" y="4239"/>
                  </a:lnTo>
                  <a:lnTo>
                    <a:pt x="448" y="4277"/>
                  </a:lnTo>
                  <a:lnTo>
                    <a:pt x="447" y="4320"/>
                  </a:lnTo>
                  <a:lnTo>
                    <a:pt x="0" y="43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  <a:alpha val="25000"/>
              </a:schemeClr>
            </a:solidFill>
            <a:ln w="0">
              <a:noFill/>
              <a:prstDash val="solid"/>
              <a:round/>
              <a:headEnd/>
              <a:tailEnd/>
            </a:ln>
          </p:spPr>
        </p:sp>
      </p:grp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9062468-59CB-45C3-926C-F99CE4BA360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16250" y="619125"/>
            <a:ext cx="6508987" cy="5619750"/>
          </a:xfrm>
        </p:spPr>
        <p:txBody>
          <a:bodyPr anchor="ctr">
            <a:normAutofit/>
          </a:bodyPr>
          <a:lstStyle/>
          <a:p>
            <a:r>
              <a:rPr lang="en-US" sz="2000" dirty="0">
                <a:solidFill>
                  <a:schemeClr val="tx1">
                    <a:alpha val="60000"/>
                  </a:schemeClr>
                </a:solidFill>
              </a:rPr>
              <a:t>Credit score and credit report are </a:t>
            </a:r>
            <a:r>
              <a:rPr lang="en-US" sz="2000" b="1" dirty="0">
                <a:solidFill>
                  <a:schemeClr val="tx1">
                    <a:alpha val="60000"/>
                  </a:schemeClr>
                </a:solidFill>
              </a:rPr>
              <a:t>two different things</a:t>
            </a:r>
          </a:p>
          <a:p>
            <a:r>
              <a:rPr lang="en-US" sz="2000" dirty="0">
                <a:solidFill>
                  <a:schemeClr val="tx1">
                    <a:alpha val="60000"/>
                  </a:schemeClr>
                </a:solidFill>
              </a:rPr>
              <a:t>Important to check your credit report throughout the year</a:t>
            </a:r>
          </a:p>
          <a:p>
            <a:pPr lvl="1"/>
            <a:r>
              <a:rPr lang="en-US" sz="2000" dirty="0">
                <a:solidFill>
                  <a:schemeClr val="tx1">
                    <a:alpha val="60000"/>
                  </a:schemeClr>
                </a:solidFill>
              </a:rPr>
              <a:t>Catch errors or identity theft</a:t>
            </a:r>
          </a:p>
          <a:p>
            <a:pPr lvl="1"/>
            <a:r>
              <a:rPr lang="en-US" sz="2000" dirty="0">
                <a:solidFill>
                  <a:schemeClr val="tx1">
                    <a:alpha val="60000"/>
                  </a:schemeClr>
                </a:solidFill>
              </a:rPr>
              <a:t>Learn about debts you may not be aware of</a:t>
            </a:r>
          </a:p>
          <a:p>
            <a:pPr lvl="1"/>
            <a:endParaRPr lang="en-US" sz="2000" dirty="0">
              <a:solidFill>
                <a:schemeClr val="tx1">
                  <a:alpha val="60000"/>
                </a:schemeClr>
              </a:solidFill>
            </a:endParaRPr>
          </a:p>
          <a:p>
            <a:r>
              <a:rPr lang="en-US" sz="2000" dirty="0">
                <a:solidFill>
                  <a:schemeClr val="tx1">
                    <a:alpha val="60000"/>
                  </a:schemeClr>
                </a:solidFill>
              </a:rPr>
              <a:t>Annualcreditreport.com</a:t>
            </a:r>
          </a:p>
          <a:p>
            <a:pPr lvl="1"/>
            <a:r>
              <a:rPr lang="en-US" sz="2000" dirty="0">
                <a:solidFill>
                  <a:schemeClr val="tx1">
                    <a:alpha val="60000"/>
                  </a:schemeClr>
                </a:solidFill>
              </a:rPr>
              <a:t>Experian</a:t>
            </a:r>
          </a:p>
          <a:p>
            <a:pPr lvl="1"/>
            <a:r>
              <a:rPr lang="en-US" sz="2000" dirty="0">
                <a:solidFill>
                  <a:schemeClr val="tx1">
                    <a:alpha val="60000"/>
                  </a:schemeClr>
                </a:solidFill>
              </a:rPr>
              <a:t>Equifax</a:t>
            </a:r>
          </a:p>
          <a:p>
            <a:pPr lvl="1"/>
            <a:r>
              <a:rPr lang="en-US" sz="2000" dirty="0">
                <a:solidFill>
                  <a:schemeClr val="tx1">
                    <a:alpha val="60000"/>
                  </a:schemeClr>
                </a:solidFill>
              </a:rPr>
              <a:t>TransUnion</a:t>
            </a:r>
          </a:p>
          <a:p>
            <a:pPr lvl="1"/>
            <a:endParaRPr lang="en-US" sz="2000" dirty="0">
              <a:solidFill>
                <a:schemeClr val="tx1">
                  <a:alpha val="60000"/>
                </a:schemeClr>
              </a:solidFill>
            </a:endParaRPr>
          </a:p>
          <a:p>
            <a:pPr lvl="1"/>
            <a:r>
              <a:rPr lang="en-US" sz="2000" dirty="0">
                <a:solidFill>
                  <a:schemeClr val="tx1">
                    <a:alpha val="60000"/>
                  </a:schemeClr>
                </a:solidFill>
              </a:rPr>
              <a:t>CreditKarma.com uses Vantage score, not FICO</a:t>
            </a:r>
          </a:p>
          <a:p>
            <a:pPr lvl="1"/>
            <a:endParaRPr lang="en-US" sz="2000" dirty="0">
              <a:solidFill>
                <a:schemeClr val="tx1">
                  <a:alpha val="6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822749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8" name="Rectangle 7">
            <a:extLst>
              <a:ext uri="{FF2B5EF4-FFF2-40B4-BE49-F238E27FC236}">
                <a16:creationId xmlns:a16="http://schemas.microsoft.com/office/drawing/2014/main" id="{C7FA33FF-088D-4F16-95A2-2C64D353DE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24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9" name="Rectangle 9">
            <a:extLst>
              <a:ext uri="{FF2B5EF4-FFF2-40B4-BE49-F238E27FC236}">
                <a16:creationId xmlns:a16="http://schemas.microsoft.com/office/drawing/2014/main" id="{A376EFB1-01CF-419F-ABF1-2AF02BBFCB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709160" cy="6858000"/>
          </a:xfrm>
          <a:prstGeom prst="rect">
            <a:avLst/>
          </a:prstGeom>
          <a:solidFill>
            <a:schemeClr val="tx1">
              <a:alpha val="8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0" name="Freeform: Shape 11">
            <a:extLst>
              <a:ext uri="{FF2B5EF4-FFF2-40B4-BE49-F238E27FC236}">
                <a16:creationId xmlns:a16="http://schemas.microsoft.com/office/drawing/2014/main" id="{FF9DEA15-78BD-4750-AA18-B9F28A6D5A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3284331" cy="6858000"/>
          </a:xfrm>
          <a:custGeom>
            <a:avLst/>
            <a:gdLst>
              <a:gd name="connsiteX0" fmla="*/ 0 w 4319042"/>
              <a:gd name="connsiteY0" fmla="*/ 0 h 6858000"/>
              <a:gd name="connsiteX1" fmla="*/ 1142888 w 4319042"/>
              <a:gd name="connsiteY1" fmla="*/ 0 h 6858000"/>
              <a:gd name="connsiteX2" fmla="*/ 4319042 w 4319042"/>
              <a:gd name="connsiteY2" fmla="*/ 6858000 h 6858000"/>
              <a:gd name="connsiteX3" fmla="*/ 0 w 4319042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319042" h="6858000">
                <a:moveTo>
                  <a:pt x="0" y="0"/>
                </a:moveTo>
                <a:lnTo>
                  <a:pt x="1142888" y="0"/>
                </a:lnTo>
                <a:lnTo>
                  <a:pt x="4319042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tx1">
              <a:alpha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3CA8BC9-215C-4927-82F5-D7AA6B24BA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4672" y="640080"/>
            <a:ext cx="3282696" cy="5257800"/>
          </a:xfrm>
        </p:spPr>
        <p:txBody>
          <a:bodyPr>
            <a:normAutofit/>
          </a:bodyPr>
          <a:lstStyle/>
          <a:p>
            <a:r>
              <a:rPr lang="en-US" sz="3100">
                <a:solidFill>
                  <a:schemeClr val="bg1"/>
                </a:solidFill>
              </a:rPr>
              <a:t>Building/Improving Credit Score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8533AAD-FDC1-4646-AD6C-D1D7CA64DCE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58384" y="640081"/>
            <a:ext cx="6024654" cy="5257800"/>
          </a:xfrm>
        </p:spPr>
        <p:txBody>
          <a:bodyPr anchor="ctr">
            <a:normAutofit/>
          </a:bodyPr>
          <a:lstStyle/>
          <a:p>
            <a:r>
              <a:rPr lang="en-US" sz="1700"/>
              <a:t>Make consistent on-time payments (payment history = 35% of credit score algorithm) </a:t>
            </a:r>
          </a:p>
          <a:p>
            <a:pPr lvl="1"/>
            <a:r>
              <a:rPr lang="en-US" sz="1700"/>
              <a:t>Both for lines of credit and utility bills</a:t>
            </a:r>
          </a:p>
          <a:p>
            <a:r>
              <a:rPr lang="en-US" sz="1700"/>
              <a:t>Use credit cards from retail businesses</a:t>
            </a:r>
          </a:p>
          <a:p>
            <a:pPr lvl="1"/>
            <a:r>
              <a:rPr lang="en-US" sz="1700"/>
              <a:t>Note: you must have the discipline to pay off balance each month</a:t>
            </a:r>
          </a:p>
          <a:p>
            <a:r>
              <a:rPr lang="en-US" sz="1700"/>
              <a:t>Secured credit card</a:t>
            </a:r>
          </a:p>
          <a:p>
            <a:pPr lvl="1"/>
            <a:r>
              <a:rPr lang="en-US" sz="1700"/>
              <a:t>Collateral through the cash deposit you arrange through the account</a:t>
            </a:r>
          </a:p>
          <a:p>
            <a:pPr lvl="1"/>
            <a:r>
              <a:rPr lang="en-US" sz="1700"/>
              <a:t>If you don’t pay your bill, the card issuer simply takes the deposited money</a:t>
            </a:r>
          </a:p>
          <a:p>
            <a:pPr lvl="1"/>
            <a:r>
              <a:rPr lang="en-US" sz="1700"/>
              <a:t>Limit based on the cash you deposit…$500 deposit is a $500 limit, don’t pay the bill, they take the money….lowers risk for card issuer</a:t>
            </a:r>
          </a:p>
          <a:p>
            <a:pPr lvl="1"/>
            <a:r>
              <a:rPr lang="en-US" sz="1700"/>
              <a:t>Upgrade to a regular (unsecured) credit card once you increase your credit score (may take a year)</a:t>
            </a:r>
          </a:p>
          <a:p>
            <a:pPr lvl="1"/>
            <a:r>
              <a:rPr lang="en-US" sz="1700"/>
              <a:t>Pick one that transfers to unsecured credit card to avoid opening a new account (credit inquiries=10% of credit score algorithm) </a:t>
            </a:r>
          </a:p>
          <a:p>
            <a:endParaRPr lang="en-US" sz="1700"/>
          </a:p>
        </p:txBody>
      </p:sp>
    </p:spTree>
    <p:extLst>
      <p:ext uri="{BB962C8B-B14F-4D97-AF65-F5344CB8AC3E}">
        <p14:creationId xmlns:p14="http://schemas.microsoft.com/office/powerpoint/2010/main" val="333108000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B6ED61-C43A-48BD-8974-191601EF1A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79576" y="822960"/>
            <a:ext cx="9829800" cy="1325880"/>
          </a:xfrm>
        </p:spPr>
        <p:txBody>
          <a:bodyPr>
            <a:normAutofit/>
          </a:bodyPr>
          <a:lstStyle/>
          <a:p>
            <a:pPr algn="ctr"/>
            <a:r>
              <a:rPr lang="en-US" sz="4000">
                <a:solidFill>
                  <a:srgbClr val="FFFFFF"/>
                </a:solidFill>
              </a:rPr>
              <a:t>Your relationship with money…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7585A0C-44EE-43F2-B9D7-85CE16CCCE4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4671" y="2827418"/>
            <a:ext cx="7304856" cy="3822763"/>
          </a:xfrm>
        </p:spPr>
        <p:txBody>
          <a:bodyPr anchor="ctr">
            <a:normAutofit/>
          </a:bodyPr>
          <a:lstStyle/>
          <a:p>
            <a:r>
              <a:rPr lang="en-US" sz="1500" dirty="0">
                <a:solidFill>
                  <a:srgbClr val="000000"/>
                </a:solidFill>
              </a:rPr>
              <a:t>5 different money values (</a:t>
            </a:r>
            <a:r>
              <a:rPr lang="en-US" sz="1500" dirty="0" err="1">
                <a:solidFill>
                  <a:srgbClr val="000000"/>
                </a:solidFill>
              </a:rPr>
              <a:t>Pulvino</a:t>
            </a:r>
            <a:r>
              <a:rPr lang="en-US" sz="1500" dirty="0">
                <a:solidFill>
                  <a:srgbClr val="000000"/>
                </a:solidFill>
              </a:rPr>
              <a:t> and </a:t>
            </a:r>
            <a:r>
              <a:rPr lang="en-US" sz="1500" dirty="0" err="1">
                <a:solidFill>
                  <a:srgbClr val="000000"/>
                </a:solidFill>
              </a:rPr>
              <a:t>Pulvino</a:t>
            </a:r>
            <a:r>
              <a:rPr lang="en-US" sz="1500" dirty="0">
                <a:solidFill>
                  <a:srgbClr val="000000"/>
                </a:solidFill>
              </a:rPr>
              <a:t>, 2010)</a:t>
            </a:r>
          </a:p>
          <a:p>
            <a:pPr lvl="1"/>
            <a:r>
              <a:rPr lang="en-US" sz="1500" dirty="0">
                <a:solidFill>
                  <a:srgbClr val="000000"/>
                </a:solidFill>
              </a:rPr>
              <a:t>Which one are you? Which do you agree with the most?</a:t>
            </a:r>
          </a:p>
          <a:p>
            <a:pPr lvl="1"/>
            <a:endParaRPr lang="en-US" sz="1500" dirty="0">
              <a:solidFill>
                <a:srgbClr val="000000"/>
              </a:solidFill>
            </a:endParaRPr>
          </a:p>
          <a:p>
            <a:pPr lvl="1"/>
            <a:r>
              <a:rPr lang="en-US" sz="2000" b="1" dirty="0">
                <a:solidFill>
                  <a:srgbClr val="000000"/>
                </a:solidFill>
              </a:rPr>
              <a:t>Power</a:t>
            </a:r>
            <a:r>
              <a:rPr lang="en-US" sz="2000" dirty="0">
                <a:solidFill>
                  <a:srgbClr val="000000"/>
                </a:solidFill>
              </a:rPr>
              <a:t>: Money should be used to control others</a:t>
            </a:r>
          </a:p>
          <a:p>
            <a:pPr lvl="1"/>
            <a:r>
              <a:rPr lang="en-US" sz="2000" b="1" dirty="0">
                <a:solidFill>
                  <a:srgbClr val="000000"/>
                </a:solidFill>
              </a:rPr>
              <a:t>Status</a:t>
            </a:r>
            <a:r>
              <a:rPr lang="en-US" sz="2000" dirty="0">
                <a:solidFill>
                  <a:srgbClr val="000000"/>
                </a:solidFill>
              </a:rPr>
              <a:t>: Money allows me to drive a certain type of car </a:t>
            </a:r>
          </a:p>
          <a:p>
            <a:pPr lvl="1"/>
            <a:r>
              <a:rPr lang="en-US" sz="2000" b="1" dirty="0">
                <a:solidFill>
                  <a:srgbClr val="000000"/>
                </a:solidFill>
              </a:rPr>
              <a:t>Love</a:t>
            </a:r>
            <a:r>
              <a:rPr lang="en-US" sz="2000" dirty="0">
                <a:solidFill>
                  <a:srgbClr val="000000"/>
                </a:solidFill>
              </a:rPr>
              <a:t>: I want to use my financial resources to help the needy</a:t>
            </a:r>
          </a:p>
          <a:p>
            <a:pPr lvl="1"/>
            <a:r>
              <a:rPr lang="en-US" sz="2000" b="1" dirty="0">
                <a:solidFill>
                  <a:srgbClr val="000000"/>
                </a:solidFill>
              </a:rPr>
              <a:t>Security</a:t>
            </a:r>
            <a:r>
              <a:rPr lang="en-US" sz="2000" dirty="0">
                <a:solidFill>
                  <a:srgbClr val="000000"/>
                </a:solidFill>
              </a:rPr>
              <a:t>: The greatest value of money is that I don’t have to worry about the future</a:t>
            </a:r>
          </a:p>
          <a:p>
            <a:pPr lvl="1"/>
            <a:r>
              <a:rPr lang="en-US" sz="2000" b="1" dirty="0">
                <a:solidFill>
                  <a:srgbClr val="000000"/>
                </a:solidFill>
              </a:rPr>
              <a:t>Autonomy</a:t>
            </a:r>
            <a:r>
              <a:rPr lang="en-US" sz="2000" dirty="0">
                <a:solidFill>
                  <a:srgbClr val="000000"/>
                </a:solidFill>
              </a:rPr>
              <a:t>: Money allows me to do the things I want </a:t>
            </a:r>
          </a:p>
        </p:txBody>
      </p:sp>
      <p:pic>
        <p:nvPicPr>
          <p:cNvPr id="7" name="Graphic 6" descr="Money">
            <a:extLst>
              <a:ext uri="{FF2B5EF4-FFF2-40B4-BE49-F238E27FC236}">
                <a16:creationId xmlns:a16="http://schemas.microsoft.com/office/drawing/2014/main" id="{E0E57BC4-6D72-4124-8706-1CF9059F08D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618762" y="2827418"/>
            <a:ext cx="3217333" cy="32173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037256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DBAB1C-404D-48C9-9B47-558195BE6E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Feeling overwhelmed?  What to prioritize…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B4043B3-A8E8-4491-9952-2D86EB04FC3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Creditor successfully sued you over a debt</a:t>
            </a:r>
          </a:p>
          <a:p>
            <a:r>
              <a:rPr lang="en-US" dirty="0"/>
              <a:t>Car loans/leases</a:t>
            </a:r>
          </a:p>
          <a:p>
            <a:r>
              <a:rPr lang="en-US" dirty="0"/>
              <a:t>Housing</a:t>
            </a:r>
          </a:p>
          <a:p>
            <a:r>
              <a:rPr lang="en-US" dirty="0"/>
              <a:t>Utility bills</a:t>
            </a:r>
          </a:p>
          <a:p>
            <a:r>
              <a:rPr lang="en-US" dirty="0"/>
              <a:t>Child support debts</a:t>
            </a:r>
          </a:p>
          <a:p>
            <a:r>
              <a:rPr lang="en-US" dirty="0"/>
              <a:t>Real estate taxes</a:t>
            </a:r>
          </a:p>
          <a:p>
            <a:r>
              <a:rPr lang="en-US" dirty="0"/>
              <a:t>Federal student loans</a:t>
            </a:r>
          </a:p>
          <a:p>
            <a:r>
              <a:rPr lang="en-US" dirty="0"/>
              <a:t>Taxes owed to IRS</a:t>
            </a:r>
          </a:p>
        </p:txBody>
      </p:sp>
    </p:spTree>
    <p:extLst>
      <p:ext uri="{BB962C8B-B14F-4D97-AF65-F5344CB8AC3E}">
        <p14:creationId xmlns:p14="http://schemas.microsoft.com/office/powerpoint/2010/main" val="239144949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8374C0-6803-440C-8F7B-7DA04FFE57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Survey on Qualtrics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1FD87AF-1543-4E45-A4FC-99E193B075F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hlinkClick r:id="rId3"/>
              </a:rPr>
              <a:t>https://ufl.qualtrics.com/jfe/form/SV_0IFH5laEBPqv8GO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117990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52D350-33E7-46B2-B388-F71FB989FE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5000" y="640823"/>
            <a:ext cx="3418659" cy="5583148"/>
          </a:xfrm>
        </p:spPr>
        <p:txBody>
          <a:bodyPr anchor="ctr">
            <a:normAutofit/>
          </a:bodyPr>
          <a:lstStyle/>
          <a:p>
            <a:r>
              <a:rPr lang="en-US" sz="5400" dirty="0"/>
              <a:t>Thank you</a:t>
            </a:r>
            <a:br>
              <a:rPr lang="en-US" sz="5400" dirty="0"/>
            </a:br>
            <a:br>
              <a:rPr lang="en-US" sz="5400" dirty="0"/>
            </a:br>
            <a:r>
              <a:rPr lang="en-US" sz="3100" dirty="0"/>
              <a:t>Remember:</a:t>
            </a:r>
            <a:br>
              <a:rPr lang="en-US" sz="3100" dirty="0"/>
            </a:br>
            <a:r>
              <a:rPr lang="en-US" sz="3100" dirty="0"/>
              <a:t>Financial freedom is not based on how much you make.  It’s based on how much you spend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088B61A3-8133-4EBF-9627-135A33F8784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31668578"/>
              </p:ext>
            </p:extLst>
          </p:nvPr>
        </p:nvGraphicFramePr>
        <p:xfrm>
          <a:off x="4648018" y="640822"/>
          <a:ext cx="6900512" cy="553614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70448732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52D350-33E7-46B2-B388-F71FB989FE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5000" y="640823"/>
            <a:ext cx="3418659" cy="5583148"/>
          </a:xfrm>
        </p:spPr>
        <p:txBody>
          <a:bodyPr anchor="ctr">
            <a:normAutofit/>
          </a:bodyPr>
          <a:lstStyle/>
          <a:p>
            <a:r>
              <a:rPr lang="en-US" sz="5400" dirty="0"/>
              <a:t>Thank you</a:t>
            </a:r>
            <a:br>
              <a:rPr lang="en-US" sz="5400" dirty="0"/>
            </a:br>
            <a:br>
              <a:rPr lang="en-US" sz="5400" dirty="0"/>
            </a:br>
            <a:r>
              <a:rPr lang="en-US" sz="3100" dirty="0"/>
              <a:t>Remember:</a:t>
            </a:r>
            <a:br>
              <a:rPr lang="en-US" sz="3100" dirty="0"/>
            </a:br>
            <a:r>
              <a:rPr lang="en-US" sz="3100" dirty="0"/>
              <a:t>Financial freedom is not based on how much you make.  It’s based on how much you spend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088B61A3-8133-4EBF-9627-135A33F8784F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4648018" y="640822"/>
          <a:ext cx="6900512" cy="553614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18002332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19F08F-D89A-45DC-86FF-A83554026D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dirty="0"/>
              <a:t>Ice Breaker: Money memories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8D33BBFB-D0D5-4BE3-8D95-00AE0AB7640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03595351"/>
              </p:ext>
            </p:extLst>
          </p:nvPr>
        </p:nvGraphicFramePr>
        <p:xfrm>
          <a:off x="838200" y="2228087"/>
          <a:ext cx="10515600" cy="39488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80035713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" name="Rectangle 7">
            <a:extLst>
              <a:ext uri="{FF2B5EF4-FFF2-40B4-BE49-F238E27FC236}">
                <a16:creationId xmlns:a16="http://schemas.microsoft.com/office/drawing/2014/main" id="{C9A36457-A5F4-4103-A443-02581C0918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Freeform: Shape 9">
            <a:extLst>
              <a:ext uri="{FF2B5EF4-FFF2-40B4-BE49-F238E27FC236}">
                <a16:creationId xmlns:a16="http://schemas.microsoft.com/office/drawing/2014/main" id="{DC5FB7E8-B636-40FA-BE8D-48145C0F5C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"/>
            <a:ext cx="12192000" cy="2295238"/>
          </a:xfrm>
          <a:custGeom>
            <a:avLst/>
            <a:gdLst>
              <a:gd name="connsiteX0" fmla="*/ 12160143 w 12192000"/>
              <a:gd name="connsiteY0" fmla="*/ 831692 h 2079137"/>
              <a:gd name="connsiteX1" fmla="*/ 12159112 w 12192000"/>
              <a:gd name="connsiteY1" fmla="*/ 833361 h 2079137"/>
              <a:gd name="connsiteX2" fmla="*/ 12158912 w 12192000"/>
              <a:gd name="connsiteY2" fmla="*/ 832430 h 2079137"/>
              <a:gd name="connsiteX3" fmla="*/ 0 w 12192000"/>
              <a:gd name="connsiteY3" fmla="*/ 0 h 2079137"/>
              <a:gd name="connsiteX4" fmla="*/ 12192000 w 12192000"/>
              <a:gd name="connsiteY4" fmla="*/ 0 h 2079137"/>
              <a:gd name="connsiteX5" fmla="*/ 12192000 w 12192000"/>
              <a:gd name="connsiteY5" fmla="*/ 558063 h 2079137"/>
              <a:gd name="connsiteX6" fmla="*/ 12189259 w 12192000"/>
              <a:gd name="connsiteY6" fmla="*/ 810508 h 2079137"/>
              <a:gd name="connsiteX7" fmla="*/ 12170847 w 12192000"/>
              <a:gd name="connsiteY7" fmla="*/ 825280 h 2079137"/>
              <a:gd name="connsiteX8" fmla="*/ 12160143 w 12192000"/>
              <a:gd name="connsiteY8" fmla="*/ 831692 h 2079137"/>
              <a:gd name="connsiteX9" fmla="*/ 12163806 w 12192000"/>
              <a:gd name="connsiteY9" fmla="*/ 825759 h 2079137"/>
              <a:gd name="connsiteX10" fmla="*/ 12056557 w 12192000"/>
              <a:gd name="connsiteY10" fmla="*/ 810176 h 2079137"/>
              <a:gd name="connsiteX11" fmla="*/ 11900316 w 12192000"/>
              <a:gd name="connsiteY11" fmla="*/ 789618 h 2079137"/>
              <a:gd name="connsiteX12" fmla="*/ 11791206 w 12192000"/>
              <a:gd name="connsiteY12" fmla="*/ 824176 h 2079137"/>
              <a:gd name="connsiteX13" fmla="*/ 11659257 w 12192000"/>
              <a:gd name="connsiteY13" fmla="*/ 800841 h 2079137"/>
              <a:gd name="connsiteX14" fmla="*/ 11569789 w 12192000"/>
              <a:gd name="connsiteY14" fmla="*/ 797135 h 2079137"/>
              <a:gd name="connsiteX15" fmla="*/ 11367885 w 12192000"/>
              <a:gd name="connsiteY15" fmla="*/ 791985 h 2079137"/>
              <a:gd name="connsiteX16" fmla="*/ 11174663 w 12192000"/>
              <a:gd name="connsiteY16" fmla="*/ 788721 h 2079137"/>
              <a:gd name="connsiteX17" fmla="*/ 11068220 w 12192000"/>
              <a:gd name="connsiteY17" fmla="*/ 786994 h 2079137"/>
              <a:gd name="connsiteX18" fmla="*/ 10893266 w 12192000"/>
              <a:gd name="connsiteY18" fmla="*/ 794013 h 2079137"/>
              <a:gd name="connsiteX19" fmla="*/ 10844025 w 12192000"/>
              <a:gd name="connsiteY19" fmla="*/ 789857 h 2079137"/>
              <a:gd name="connsiteX20" fmla="*/ 10814353 w 12192000"/>
              <a:gd name="connsiteY20" fmla="*/ 789010 h 2079137"/>
              <a:gd name="connsiteX21" fmla="*/ 10748393 w 12192000"/>
              <a:gd name="connsiteY21" fmla="*/ 806738 h 2079137"/>
              <a:gd name="connsiteX22" fmla="*/ 10468256 w 12192000"/>
              <a:gd name="connsiteY22" fmla="*/ 778733 h 2079137"/>
              <a:gd name="connsiteX23" fmla="*/ 10256131 w 12192000"/>
              <a:gd name="connsiteY23" fmla="*/ 788332 h 2079137"/>
              <a:gd name="connsiteX24" fmla="*/ 10177442 w 12192000"/>
              <a:gd name="connsiteY24" fmla="*/ 777371 h 2079137"/>
              <a:gd name="connsiteX25" fmla="*/ 10006086 w 12192000"/>
              <a:gd name="connsiteY25" fmla="*/ 792651 h 2079137"/>
              <a:gd name="connsiteX26" fmla="*/ 9952382 w 12192000"/>
              <a:gd name="connsiteY26" fmla="*/ 815411 h 2079137"/>
              <a:gd name="connsiteX27" fmla="*/ 9926457 w 12192000"/>
              <a:gd name="connsiteY27" fmla="*/ 827295 h 2079137"/>
              <a:gd name="connsiteX28" fmla="*/ 9843405 w 12192000"/>
              <a:gd name="connsiteY28" fmla="*/ 867046 h 2079137"/>
              <a:gd name="connsiteX29" fmla="*/ 9830866 w 12192000"/>
              <a:gd name="connsiteY29" fmla="*/ 875047 h 2079137"/>
              <a:gd name="connsiteX30" fmla="*/ 9801807 w 12192000"/>
              <a:gd name="connsiteY30" fmla="*/ 872272 h 2079137"/>
              <a:gd name="connsiteX31" fmla="*/ 9785653 w 12192000"/>
              <a:gd name="connsiteY31" fmla="*/ 861743 h 2079137"/>
              <a:gd name="connsiteX32" fmla="*/ 9781177 w 12192000"/>
              <a:gd name="connsiteY32" fmla="*/ 864820 h 2079137"/>
              <a:gd name="connsiteX33" fmla="*/ 9768640 w 12192000"/>
              <a:gd name="connsiteY33" fmla="*/ 869379 h 2079137"/>
              <a:gd name="connsiteX34" fmla="*/ 9712211 w 12192000"/>
              <a:gd name="connsiteY34" fmla="*/ 900283 h 2079137"/>
              <a:gd name="connsiteX35" fmla="*/ 9689465 w 12192000"/>
              <a:gd name="connsiteY35" fmla="*/ 899268 h 2079137"/>
              <a:gd name="connsiteX36" fmla="*/ 9600339 w 12192000"/>
              <a:gd name="connsiteY36" fmla="*/ 922112 h 2079137"/>
              <a:gd name="connsiteX37" fmla="*/ 9582850 w 12192000"/>
              <a:gd name="connsiteY37" fmla="*/ 925510 h 2079137"/>
              <a:gd name="connsiteX38" fmla="*/ 9549638 w 12192000"/>
              <a:gd name="connsiteY38" fmla="*/ 940845 h 2079137"/>
              <a:gd name="connsiteX39" fmla="*/ 9539471 w 12192000"/>
              <a:gd name="connsiteY39" fmla="*/ 941799 h 2079137"/>
              <a:gd name="connsiteX40" fmla="*/ 9505592 w 12192000"/>
              <a:gd name="connsiteY40" fmla="*/ 955533 h 2079137"/>
              <a:gd name="connsiteX41" fmla="*/ 9432569 w 12192000"/>
              <a:gd name="connsiteY41" fmla="*/ 985377 h 2079137"/>
              <a:gd name="connsiteX42" fmla="*/ 9414216 w 12192000"/>
              <a:gd name="connsiteY42" fmla="*/ 992655 h 2079137"/>
              <a:gd name="connsiteX43" fmla="*/ 9397106 w 12192000"/>
              <a:gd name="connsiteY43" fmla="*/ 992980 h 2079137"/>
              <a:gd name="connsiteX44" fmla="*/ 9305108 w 12192000"/>
              <a:gd name="connsiteY44" fmla="*/ 1007767 h 2079137"/>
              <a:gd name="connsiteX45" fmla="*/ 9282434 w 12192000"/>
              <a:gd name="connsiteY45" fmla="*/ 1007523 h 2079137"/>
              <a:gd name="connsiteX46" fmla="*/ 9271941 w 12192000"/>
              <a:gd name="connsiteY46" fmla="*/ 1002839 h 2079137"/>
              <a:gd name="connsiteX47" fmla="*/ 9238227 w 12192000"/>
              <a:gd name="connsiteY47" fmla="*/ 1017668 h 2079137"/>
              <a:gd name="connsiteX48" fmla="*/ 9184265 w 12192000"/>
              <a:gd name="connsiteY48" fmla="*/ 1031275 h 2079137"/>
              <a:gd name="connsiteX49" fmla="*/ 9159000 w 12192000"/>
              <a:gd name="connsiteY49" fmla="*/ 1039569 h 2079137"/>
              <a:gd name="connsiteX50" fmla="*/ 9137031 w 12192000"/>
              <a:gd name="connsiteY50" fmla="*/ 1038699 h 2079137"/>
              <a:gd name="connsiteX51" fmla="*/ 9015702 w 12192000"/>
              <a:gd name="connsiteY51" fmla="*/ 1051400 h 2079137"/>
              <a:gd name="connsiteX52" fmla="*/ 8971403 w 12192000"/>
              <a:gd name="connsiteY52" fmla="*/ 1040542 h 2079137"/>
              <a:gd name="connsiteX53" fmla="*/ 8961826 w 12192000"/>
              <a:gd name="connsiteY53" fmla="*/ 1045364 h 2079137"/>
              <a:gd name="connsiteX54" fmla="*/ 8888623 w 12192000"/>
              <a:gd name="connsiteY54" fmla="*/ 1053908 h 2079137"/>
              <a:gd name="connsiteX55" fmla="*/ 8841066 w 12192000"/>
              <a:gd name="connsiteY55" fmla="*/ 1060421 h 2079137"/>
              <a:gd name="connsiteX56" fmla="*/ 8752342 w 12192000"/>
              <a:gd name="connsiteY56" fmla="*/ 1080646 h 2079137"/>
              <a:gd name="connsiteX57" fmla="*/ 8699139 w 12192000"/>
              <a:gd name="connsiteY57" fmla="*/ 1087885 h 2079137"/>
              <a:gd name="connsiteX58" fmla="*/ 8667273 w 12192000"/>
              <a:gd name="connsiteY58" fmla="*/ 1092062 h 2079137"/>
              <a:gd name="connsiteX59" fmla="*/ 8586064 w 12192000"/>
              <a:gd name="connsiteY59" fmla="*/ 1114603 h 2079137"/>
              <a:gd name="connsiteX60" fmla="*/ 8460312 w 12192000"/>
              <a:gd name="connsiteY60" fmla="*/ 1179878 h 2079137"/>
              <a:gd name="connsiteX61" fmla="*/ 8419023 w 12192000"/>
              <a:gd name="connsiteY61" fmla="*/ 1191748 h 2079137"/>
              <a:gd name="connsiteX62" fmla="*/ 8410939 w 12192000"/>
              <a:gd name="connsiteY62" fmla="*/ 1189696 h 2079137"/>
              <a:gd name="connsiteX63" fmla="*/ 8362040 w 12192000"/>
              <a:gd name="connsiteY63" fmla="*/ 1220820 h 2079137"/>
              <a:gd name="connsiteX64" fmla="*/ 8273677 w 12192000"/>
              <a:gd name="connsiteY64" fmla="*/ 1236495 h 2079137"/>
              <a:gd name="connsiteX65" fmla="*/ 8204283 w 12192000"/>
              <a:gd name="connsiteY65" fmla="*/ 1243537 h 2079137"/>
              <a:gd name="connsiteX66" fmla="*/ 8166550 w 12192000"/>
              <a:gd name="connsiteY66" fmla="*/ 1249551 h 2079137"/>
              <a:gd name="connsiteX67" fmla="*/ 8137785 w 12192000"/>
              <a:gd name="connsiteY67" fmla="*/ 1251636 h 2079137"/>
              <a:gd name="connsiteX68" fmla="*/ 8071596 w 12192000"/>
              <a:gd name="connsiteY68" fmla="*/ 1269274 h 2079137"/>
              <a:gd name="connsiteX69" fmla="*/ 7964816 w 12192000"/>
              <a:gd name="connsiteY69" fmla="*/ 1303668 h 2079137"/>
              <a:gd name="connsiteX70" fmla="*/ 7941495 w 12192000"/>
              <a:gd name="connsiteY70" fmla="*/ 1309821 h 2079137"/>
              <a:gd name="connsiteX71" fmla="*/ 7919123 w 12192000"/>
              <a:gd name="connsiteY71" fmla="*/ 1310466 h 2079137"/>
              <a:gd name="connsiteX72" fmla="*/ 7911902 w 12192000"/>
              <a:gd name="connsiteY72" fmla="*/ 1306569 h 2079137"/>
              <a:gd name="connsiteX73" fmla="*/ 7898703 w 12192000"/>
              <a:gd name="connsiteY73" fmla="*/ 1309208 h 2079137"/>
              <a:gd name="connsiteX74" fmla="*/ 7894703 w 12192000"/>
              <a:gd name="connsiteY74" fmla="*/ 1308939 h 2079137"/>
              <a:gd name="connsiteX75" fmla="*/ 7872267 w 12192000"/>
              <a:gd name="connsiteY75" fmla="*/ 1308370 h 2079137"/>
              <a:gd name="connsiteX76" fmla="*/ 7836454 w 12192000"/>
              <a:gd name="connsiteY76" fmla="*/ 1331265 h 2079137"/>
              <a:gd name="connsiteX77" fmla="*/ 7782451 w 12192000"/>
              <a:gd name="connsiteY77" fmla="*/ 1339601 h 2079137"/>
              <a:gd name="connsiteX78" fmla="*/ 7542969 w 12192000"/>
              <a:gd name="connsiteY78" fmla="*/ 1372495 h 2079137"/>
              <a:gd name="connsiteX79" fmla="*/ 7476832 w 12192000"/>
              <a:gd name="connsiteY79" fmla="*/ 1431655 h 2079137"/>
              <a:gd name="connsiteX80" fmla="*/ 7370237 w 12192000"/>
              <a:gd name="connsiteY80" fmla="*/ 1474339 h 2079137"/>
              <a:gd name="connsiteX81" fmla="*/ 7222223 w 12192000"/>
              <a:gd name="connsiteY81" fmla="*/ 1510199 h 2079137"/>
              <a:gd name="connsiteX82" fmla="*/ 7215703 w 12192000"/>
              <a:gd name="connsiteY82" fmla="*/ 1520424 h 2079137"/>
              <a:gd name="connsiteX83" fmla="*/ 7204548 w 12192000"/>
              <a:gd name="connsiteY83" fmla="*/ 1528145 h 2079137"/>
              <a:gd name="connsiteX84" fmla="*/ 7202038 w 12192000"/>
              <a:gd name="connsiteY84" fmla="*/ 1527954 h 2079137"/>
              <a:gd name="connsiteX85" fmla="*/ 7173860 w 12192000"/>
              <a:gd name="connsiteY85" fmla="*/ 1541605 h 2079137"/>
              <a:gd name="connsiteX86" fmla="*/ 7155079 w 12192000"/>
              <a:gd name="connsiteY86" fmla="*/ 1552495 h 2079137"/>
              <a:gd name="connsiteX87" fmla="*/ 7149757 w 12192000"/>
              <a:gd name="connsiteY87" fmla="*/ 1552732 h 2079137"/>
              <a:gd name="connsiteX88" fmla="*/ 7104804 w 12192000"/>
              <a:gd name="connsiteY88" fmla="*/ 1565792 h 2079137"/>
              <a:gd name="connsiteX89" fmla="*/ 7082824 w 12192000"/>
              <a:gd name="connsiteY89" fmla="*/ 1567947 h 2079137"/>
              <a:gd name="connsiteX90" fmla="*/ 7021520 w 12192000"/>
              <a:gd name="connsiteY90" fmla="*/ 1562334 h 2079137"/>
              <a:gd name="connsiteX91" fmla="*/ 6988956 w 12192000"/>
              <a:gd name="connsiteY91" fmla="*/ 1576442 h 2079137"/>
              <a:gd name="connsiteX92" fmla="*/ 6981922 w 12192000"/>
              <a:gd name="connsiteY92" fmla="*/ 1578821 h 2079137"/>
              <a:gd name="connsiteX93" fmla="*/ 6981583 w 12192000"/>
              <a:gd name="connsiteY93" fmla="*/ 1578678 h 2079137"/>
              <a:gd name="connsiteX94" fmla="*/ 6973762 w 12192000"/>
              <a:gd name="connsiteY94" fmla="*/ 1580811 h 2079137"/>
              <a:gd name="connsiteX95" fmla="*/ 6969093 w 12192000"/>
              <a:gd name="connsiteY95" fmla="*/ 1583157 h 2079137"/>
              <a:gd name="connsiteX96" fmla="*/ 6890037 w 12192000"/>
              <a:gd name="connsiteY96" fmla="*/ 1575825 h 2079137"/>
              <a:gd name="connsiteX97" fmla="*/ 6785054 w 12192000"/>
              <a:gd name="connsiteY97" fmla="*/ 1582200 h 2079137"/>
              <a:gd name="connsiteX98" fmla="*/ 6681692 w 12192000"/>
              <a:gd name="connsiteY98" fmla="*/ 1591296 h 2079137"/>
              <a:gd name="connsiteX99" fmla="*/ 6644556 w 12192000"/>
              <a:gd name="connsiteY99" fmla="*/ 1595940 h 2079137"/>
              <a:gd name="connsiteX100" fmla="*/ 6577106 w 12192000"/>
              <a:gd name="connsiteY100" fmla="*/ 1598261 h 2079137"/>
              <a:gd name="connsiteX101" fmla="*/ 6544183 w 12192000"/>
              <a:gd name="connsiteY101" fmla="*/ 1596149 h 2079137"/>
              <a:gd name="connsiteX102" fmla="*/ 6540921 w 12192000"/>
              <a:gd name="connsiteY102" fmla="*/ 1593857 h 2079137"/>
              <a:gd name="connsiteX103" fmla="*/ 6535046 w 12192000"/>
              <a:gd name="connsiteY103" fmla="*/ 1593283 h 2079137"/>
              <a:gd name="connsiteX104" fmla="*/ 6519853 w 12192000"/>
              <a:gd name="connsiteY104" fmla="*/ 1595771 h 2079137"/>
              <a:gd name="connsiteX105" fmla="*/ 6514280 w 12192000"/>
              <a:gd name="connsiteY105" fmla="*/ 1597376 h 2079137"/>
              <a:gd name="connsiteX106" fmla="*/ 6505824 w 12192000"/>
              <a:gd name="connsiteY106" fmla="*/ 1598298 h 2079137"/>
              <a:gd name="connsiteX107" fmla="*/ 6505573 w 12192000"/>
              <a:gd name="connsiteY107" fmla="*/ 1598109 h 2079137"/>
              <a:gd name="connsiteX108" fmla="*/ 6497741 w 12192000"/>
              <a:gd name="connsiteY108" fmla="*/ 1599392 h 2079137"/>
              <a:gd name="connsiteX109" fmla="*/ 6459992 w 12192000"/>
              <a:gd name="connsiteY109" fmla="*/ 1608358 h 2079137"/>
              <a:gd name="connsiteX110" fmla="*/ 6404572 w 12192000"/>
              <a:gd name="connsiteY110" fmla="*/ 1593771 h 2079137"/>
              <a:gd name="connsiteX111" fmla="*/ 6382671 w 12192000"/>
              <a:gd name="connsiteY111" fmla="*/ 1592612 h 2079137"/>
              <a:gd name="connsiteX112" fmla="*/ 6369843 w 12192000"/>
              <a:gd name="connsiteY112" fmla="*/ 1590015 h 2079137"/>
              <a:gd name="connsiteX113" fmla="*/ 6269740 w 12192000"/>
              <a:gd name="connsiteY113" fmla="*/ 1614633 h 2079137"/>
              <a:gd name="connsiteX114" fmla="*/ 6255405 w 12192000"/>
              <a:gd name="connsiteY114" fmla="*/ 1620529 h 2079137"/>
              <a:gd name="connsiteX115" fmla="*/ 6244248 w 12192000"/>
              <a:gd name="connsiteY115" fmla="*/ 1629561 h 2079137"/>
              <a:gd name="connsiteX116" fmla="*/ 6086396 w 12192000"/>
              <a:gd name="connsiteY116" fmla="*/ 1642666 h 2079137"/>
              <a:gd name="connsiteX117" fmla="*/ 5867429 w 12192000"/>
              <a:gd name="connsiteY117" fmla="*/ 1695554 h 2079137"/>
              <a:gd name="connsiteX118" fmla="*/ 5772864 w 12192000"/>
              <a:gd name="connsiteY118" fmla="*/ 1689002 h 2079137"/>
              <a:gd name="connsiteX119" fmla="*/ 5629833 w 12192000"/>
              <a:gd name="connsiteY119" fmla="*/ 1713273 h 2079137"/>
              <a:gd name="connsiteX120" fmla="*/ 5504771 w 12192000"/>
              <a:gd name="connsiteY120" fmla="*/ 1725744 h 2079137"/>
              <a:gd name="connsiteX121" fmla="*/ 5490967 w 12192000"/>
              <a:gd name="connsiteY121" fmla="*/ 1726367 h 2079137"/>
              <a:gd name="connsiteX122" fmla="*/ 5486015 w 12192000"/>
              <a:gd name="connsiteY122" fmla="*/ 1721481 h 2079137"/>
              <a:gd name="connsiteX123" fmla="*/ 5439364 w 12192000"/>
              <a:gd name="connsiteY123" fmla="*/ 1721349 h 2079137"/>
              <a:gd name="connsiteX124" fmla="*/ 5350025 w 12192000"/>
              <a:gd name="connsiteY124" fmla="*/ 1729885 h 2079137"/>
              <a:gd name="connsiteX125" fmla="*/ 5336104 w 12192000"/>
              <a:gd name="connsiteY125" fmla="*/ 1734377 h 2079137"/>
              <a:gd name="connsiteX126" fmla="*/ 5245234 w 12192000"/>
              <a:gd name="connsiteY126" fmla="*/ 1738520 h 2079137"/>
              <a:gd name="connsiteX127" fmla="*/ 5182955 w 12192000"/>
              <a:gd name="connsiteY127" fmla="*/ 1744622 h 2079137"/>
              <a:gd name="connsiteX128" fmla="*/ 5169506 w 12192000"/>
              <a:gd name="connsiteY128" fmla="*/ 1748993 h 2079137"/>
              <a:gd name="connsiteX129" fmla="*/ 5154299 w 12192000"/>
              <a:gd name="connsiteY129" fmla="*/ 1744080 h 2079137"/>
              <a:gd name="connsiteX130" fmla="*/ 5149917 w 12192000"/>
              <a:gd name="connsiteY130" fmla="*/ 1739727 h 2079137"/>
              <a:gd name="connsiteX131" fmla="*/ 5100319 w 12192000"/>
              <a:gd name="connsiteY131" fmla="*/ 1745797 h 2079137"/>
              <a:gd name="connsiteX132" fmla="*/ 5094361 w 12192000"/>
              <a:gd name="connsiteY132" fmla="*/ 1745767 h 2079137"/>
              <a:gd name="connsiteX133" fmla="*/ 5053410 w 12192000"/>
              <a:gd name="connsiteY133" fmla="*/ 1742790 h 2079137"/>
              <a:gd name="connsiteX134" fmla="*/ 4992711 w 12192000"/>
              <a:gd name="connsiteY134" fmla="*/ 1734075 h 2079137"/>
              <a:gd name="connsiteX135" fmla="*/ 4930098 w 12192000"/>
              <a:gd name="connsiteY135" fmla="*/ 1717312 h 2079137"/>
              <a:gd name="connsiteX136" fmla="*/ 4893834 w 12192000"/>
              <a:gd name="connsiteY136" fmla="*/ 1710028 h 2079137"/>
              <a:gd name="connsiteX137" fmla="*/ 4868730 w 12192000"/>
              <a:gd name="connsiteY137" fmla="*/ 1702384 h 2079137"/>
              <a:gd name="connsiteX138" fmla="*/ 4797925 w 12192000"/>
              <a:gd name="connsiteY138" fmla="*/ 1695535 h 2079137"/>
              <a:gd name="connsiteX139" fmla="*/ 4677670 w 12192000"/>
              <a:gd name="connsiteY139" fmla="*/ 1689453 h 2079137"/>
              <a:gd name="connsiteX140" fmla="*/ 4634248 w 12192000"/>
              <a:gd name="connsiteY140" fmla="*/ 1680227 h 2079137"/>
              <a:gd name="connsiteX141" fmla="*/ 4632434 w 12192000"/>
              <a:gd name="connsiteY141" fmla="*/ 1674607 h 2079137"/>
              <a:gd name="connsiteX142" fmla="*/ 4619204 w 12192000"/>
              <a:gd name="connsiteY142" fmla="*/ 1672507 h 2079137"/>
              <a:gd name="connsiteX143" fmla="*/ 4616283 w 12192000"/>
              <a:gd name="connsiteY143" fmla="*/ 1670977 h 2079137"/>
              <a:gd name="connsiteX144" fmla="*/ 4598926 w 12192000"/>
              <a:gd name="connsiteY144" fmla="*/ 1663178 h 2079137"/>
              <a:gd name="connsiteX145" fmla="*/ 4547069 w 12192000"/>
              <a:gd name="connsiteY145" fmla="*/ 1670642 h 2079137"/>
              <a:gd name="connsiteX146" fmla="*/ 4523516 w 12192000"/>
              <a:gd name="connsiteY146" fmla="*/ 1669785 h 2079137"/>
              <a:gd name="connsiteX147" fmla="*/ 4500586 w 12192000"/>
              <a:gd name="connsiteY147" fmla="*/ 1675912 h 2079137"/>
              <a:gd name="connsiteX148" fmla="*/ 4488196 w 12192000"/>
              <a:gd name="connsiteY148" fmla="*/ 1683463 h 2079137"/>
              <a:gd name="connsiteX149" fmla="*/ 4445463 w 12192000"/>
              <a:gd name="connsiteY149" fmla="*/ 1695634 h 2079137"/>
              <a:gd name="connsiteX150" fmla="*/ 4446550 w 12192000"/>
              <a:gd name="connsiteY150" fmla="*/ 1680538 h 2079137"/>
              <a:gd name="connsiteX151" fmla="*/ 4365375 w 12192000"/>
              <a:gd name="connsiteY151" fmla="*/ 1697935 h 2079137"/>
              <a:gd name="connsiteX152" fmla="*/ 4305123 w 12192000"/>
              <a:gd name="connsiteY152" fmla="*/ 1714185 h 2079137"/>
              <a:gd name="connsiteX153" fmla="*/ 4292665 w 12192000"/>
              <a:gd name="connsiteY153" fmla="*/ 1720703 h 2079137"/>
              <a:gd name="connsiteX154" fmla="*/ 4276789 w 12192000"/>
              <a:gd name="connsiteY154" fmla="*/ 1718367 h 2079137"/>
              <a:gd name="connsiteX155" fmla="*/ 4271683 w 12192000"/>
              <a:gd name="connsiteY155" fmla="*/ 1714801 h 2079137"/>
              <a:gd name="connsiteX156" fmla="*/ 4223918 w 12192000"/>
              <a:gd name="connsiteY156" fmla="*/ 1728936 h 2079137"/>
              <a:gd name="connsiteX157" fmla="*/ 4218039 w 12192000"/>
              <a:gd name="connsiteY157" fmla="*/ 1729885 h 2079137"/>
              <a:gd name="connsiteX158" fmla="*/ 4177153 w 12192000"/>
              <a:gd name="connsiteY158" fmla="*/ 1733691 h 2079137"/>
              <a:gd name="connsiteX159" fmla="*/ 4051032 w 12192000"/>
              <a:gd name="connsiteY159" fmla="*/ 1728886 h 2079137"/>
              <a:gd name="connsiteX160" fmla="*/ 4013978 w 12192000"/>
              <a:gd name="connsiteY160" fmla="*/ 1727679 h 2079137"/>
              <a:gd name="connsiteX161" fmla="*/ 3987857 w 12192000"/>
              <a:gd name="connsiteY161" fmla="*/ 1724282 h 2079137"/>
              <a:gd name="connsiteX162" fmla="*/ 3916852 w 12192000"/>
              <a:gd name="connsiteY162" fmla="*/ 1729184 h 2079137"/>
              <a:gd name="connsiteX163" fmla="*/ 3797263 w 12192000"/>
              <a:gd name="connsiteY163" fmla="*/ 1742976 h 2079137"/>
              <a:gd name="connsiteX164" fmla="*/ 3752806 w 12192000"/>
              <a:gd name="connsiteY164" fmla="*/ 1741033 h 2079137"/>
              <a:gd name="connsiteX165" fmla="*/ 3749997 w 12192000"/>
              <a:gd name="connsiteY165" fmla="*/ 1735799 h 2079137"/>
              <a:gd name="connsiteX166" fmla="*/ 3736582 w 12192000"/>
              <a:gd name="connsiteY166" fmla="*/ 1735907 h 2079137"/>
              <a:gd name="connsiteX167" fmla="*/ 3733428 w 12192000"/>
              <a:gd name="connsiteY167" fmla="*/ 1734881 h 2079137"/>
              <a:gd name="connsiteX168" fmla="*/ 3714911 w 12192000"/>
              <a:gd name="connsiteY168" fmla="*/ 1730056 h 2079137"/>
              <a:gd name="connsiteX169" fmla="*/ 3665172 w 12192000"/>
              <a:gd name="connsiteY169" fmla="*/ 1745936 h 2079137"/>
              <a:gd name="connsiteX170" fmla="*/ 3552006 w 12192000"/>
              <a:gd name="connsiteY170" fmla="*/ 1755220 h 2079137"/>
              <a:gd name="connsiteX171" fmla="*/ 3390301 w 12192000"/>
              <a:gd name="connsiteY171" fmla="*/ 1762546 h 2079137"/>
              <a:gd name="connsiteX172" fmla="*/ 3264312 w 12192000"/>
              <a:gd name="connsiteY172" fmla="*/ 1774620 h 2079137"/>
              <a:gd name="connsiteX173" fmla="*/ 3106901 w 12192000"/>
              <a:gd name="connsiteY173" fmla="*/ 1804264 h 2079137"/>
              <a:gd name="connsiteX174" fmla="*/ 2993303 w 12192000"/>
              <a:gd name="connsiteY174" fmla="*/ 1806542 h 2079137"/>
              <a:gd name="connsiteX175" fmla="*/ 2979115 w 12192000"/>
              <a:gd name="connsiteY175" fmla="*/ 1815432 h 2079137"/>
              <a:gd name="connsiteX176" fmla="*/ 2963118 w 12192000"/>
              <a:gd name="connsiteY176" fmla="*/ 1820962 h 2079137"/>
              <a:gd name="connsiteX177" fmla="*/ 2961156 w 12192000"/>
              <a:gd name="connsiteY177" fmla="*/ 1820297 h 2079137"/>
              <a:gd name="connsiteX178" fmla="*/ 2925719 w 12192000"/>
              <a:gd name="connsiteY178" fmla="*/ 1828468 h 2079137"/>
              <a:gd name="connsiteX179" fmla="*/ 2857951 w 12192000"/>
              <a:gd name="connsiteY179" fmla="*/ 1842496 h 2079137"/>
              <a:gd name="connsiteX180" fmla="*/ 2857427 w 12192000"/>
              <a:gd name="connsiteY180" fmla="*/ 1841591 h 2079137"/>
              <a:gd name="connsiteX181" fmla="*/ 2846731 w 12192000"/>
              <a:gd name="connsiteY181" fmla="*/ 1839316 h 2079137"/>
              <a:gd name="connsiteX182" fmla="*/ 2826290 w 12192000"/>
              <a:gd name="connsiteY182" fmla="*/ 1837274 h 2079137"/>
              <a:gd name="connsiteX183" fmla="*/ 2779146 w 12192000"/>
              <a:gd name="connsiteY183" fmla="*/ 1820071 h 2079137"/>
              <a:gd name="connsiteX184" fmla="*/ 2739608 w 12192000"/>
              <a:gd name="connsiteY184" fmla="*/ 1827861 h 2079137"/>
              <a:gd name="connsiteX185" fmla="*/ 2731631 w 12192000"/>
              <a:gd name="connsiteY185" fmla="*/ 1828881 h 2079137"/>
              <a:gd name="connsiteX186" fmla="*/ 2731464 w 12192000"/>
              <a:gd name="connsiteY186" fmla="*/ 1828677 h 2079137"/>
              <a:gd name="connsiteX187" fmla="*/ 2723037 w 12192000"/>
              <a:gd name="connsiteY187" fmla="*/ 1829303 h 2079137"/>
              <a:gd name="connsiteX188" fmla="*/ 2701616 w 12192000"/>
              <a:gd name="connsiteY188" fmla="*/ 1832725 h 2079137"/>
              <a:gd name="connsiteX189" fmla="*/ 2696239 w 12192000"/>
              <a:gd name="connsiteY189" fmla="*/ 1831904 h 2079137"/>
              <a:gd name="connsiteX190" fmla="*/ 2663445 w 12192000"/>
              <a:gd name="connsiteY190" fmla="*/ 1825958 h 2079137"/>
              <a:gd name="connsiteX191" fmla="*/ 2560925 w 12192000"/>
              <a:gd name="connsiteY191" fmla="*/ 1829094 h 2079137"/>
              <a:gd name="connsiteX192" fmla="*/ 2458739 w 12192000"/>
              <a:gd name="connsiteY192" fmla="*/ 1834479 h 2079137"/>
              <a:gd name="connsiteX193" fmla="*/ 2356074 w 12192000"/>
              <a:gd name="connsiteY193" fmla="*/ 1836991 h 2079137"/>
              <a:gd name="connsiteX194" fmla="*/ 2304241 w 12192000"/>
              <a:gd name="connsiteY194" fmla="*/ 1822021 h 2079137"/>
              <a:gd name="connsiteX195" fmla="*/ 2298362 w 12192000"/>
              <a:gd name="connsiteY195" fmla="*/ 1822125 h 2079137"/>
              <a:gd name="connsiteX196" fmla="*/ 2283527 w 12192000"/>
              <a:gd name="connsiteY196" fmla="*/ 1826361 h 2079137"/>
              <a:gd name="connsiteX197" fmla="*/ 2278150 w 12192000"/>
              <a:gd name="connsiteY197" fmla="*/ 1828604 h 2079137"/>
              <a:gd name="connsiteX198" fmla="*/ 2269853 w 12192000"/>
              <a:gd name="connsiteY198" fmla="*/ 1830502 h 2079137"/>
              <a:gd name="connsiteX199" fmla="*/ 2269585 w 12192000"/>
              <a:gd name="connsiteY199" fmla="*/ 1830341 h 2079137"/>
              <a:gd name="connsiteX200" fmla="*/ 2225332 w 12192000"/>
              <a:gd name="connsiteY200" fmla="*/ 1845825 h 2079137"/>
              <a:gd name="connsiteX201" fmla="*/ 2169048 w 12192000"/>
              <a:gd name="connsiteY201" fmla="*/ 1837658 h 2079137"/>
              <a:gd name="connsiteX202" fmla="*/ 2147231 w 12192000"/>
              <a:gd name="connsiteY202" fmla="*/ 1839027 h 2079137"/>
              <a:gd name="connsiteX203" fmla="*/ 2135241 w 12192000"/>
              <a:gd name="connsiteY203" fmla="*/ 1838652 h 2079137"/>
              <a:gd name="connsiteX204" fmla="*/ 2099215 w 12192000"/>
              <a:gd name="connsiteY204" fmla="*/ 1850768 h 2079137"/>
              <a:gd name="connsiteX205" fmla="*/ 2094046 w 12192000"/>
              <a:gd name="connsiteY205" fmla="*/ 1850806 h 2079137"/>
              <a:gd name="connsiteX206" fmla="*/ 2071850 w 12192000"/>
              <a:gd name="connsiteY206" fmla="*/ 1861319 h 2079137"/>
              <a:gd name="connsiteX207" fmla="*/ 2039607 w 12192000"/>
              <a:gd name="connsiteY207" fmla="*/ 1874318 h 2079137"/>
              <a:gd name="connsiteX208" fmla="*/ 2037289 w 12192000"/>
              <a:gd name="connsiteY208" fmla="*/ 1874025 h 2079137"/>
              <a:gd name="connsiteX209" fmla="*/ 2023615 w 12192000"/>
              <a:gd name="connsiteY209" fmla="*/ 1881562 h 2079137"/>
              <a:gd name="connsiteX210" fmla="*/ 1957176 w 12192000"/>
              <a:gd name="connsiteY210" fmla="*/ 1898709 h 2079137"/>
              <a:gd name="connsiteX211" fmla="*/ 1858081 w 12192000"/>
              <a:gd name="connsiteY211" fmla="*/ 1923144 h 2079137"/>
              <a:gd name="connsiteX212" fmla="*/ 1738865 w 12192000"/>
              <a:gd name="connsiteY212" fmla="*/ 1944965 h 2079137"/>
              <a:gd name="connsiteX213" fmla="*/ 1616692 w 12192000"/>
              <a:gd name="connsiteY213" fmla="*/ 1989107 h 2079137"/>
              <a:gd name="connsiteX214" fmla="*/ 1411898 w 12192000"/>
              <a:gd name="connsiteY214" fmla="*/ 2046254 h 2079137"/>
              <a:gd name="connsiteX215" fmla="*/ 1375780 w 12192000"/>
              <a:gd name="connsiteY215" fmla="*/ 2047961 h 2079137"/>
              <a:gd name="connsiteX216" fmla="*/ 1375707 w 12192000"/>
              <a:gd name="connsiteY216" fmla="*/ 2047981 h 2079137"/>
              <a:gd name="connsiteX217" fmla="*/ 1285585 w 12192000"/>
              <a:gd name="connsiteY217" fmla="*/ 2047113 h 2079137"/>
              <a:gd name="connsiteX218" fmla="*/ 1263658 w 12192000"/>
              <a:gd name="connsiteY218" fmla="*/ 2041397 h 2079137"/>
              <a:gd name="connsiteX219" fmla="*/ 1170403 w 12192000"/>
              <a:gd name="connsiteY219" fmla="*/ 2033399 h 2079137"/>
              <a:gd name="connsiteX220" fmla="*/ 1153718 w 12192000"/>
              <a:gd name="connsiteY220" fmla="*/ 2029576 h 2079137"/>
              <a:gd name="connsiteX221" fmla="*/ 1133937 w 12192000"/>
              <a:gd name="connsiteY221" fmla="*/ 2032149 h 2079137"/>
              <a:gd name="connsiteX222" fmla="*/ 1054999 w 12192000"/>
              <a:gd name="connsiteY222" fmla="*/ 2043242 h 2079137"/>
              <a:gd name="connsiteX223" fmla="*/ 1018405 w 12192000"/>
              <a:gd name="connsiteY223" fmla="*/ 2048281 h 2079137"/>
              <a:gd name="connsiteX224" fmla="*/ 1016563 w 12192000"/>
              <a:gd name="connsiteY224" fmla="*/ 2051718 h 2079137"/>
              <a:gd name="connsiteX225" fmla="*/ 1008284 w 12192000"/>
              <a:gd name="connsiteY225" fmla="*/ 2046742 h 2079137"/>
              <a:gd name="connsiteX226" fmla="*/ 981974 w 12192000"/>
              <a:gd name="connsiteY226" fmla="*/ 2048363 h 2079137"/>
              <a:gd name="connsiteX227" fmla="*/ 971903 w 12192000"/>
              <a:gd name="connsiteY227" fmla="*/ 2053484 h 2079137"/>
              <a:gd name="connsiteX228" fmla="*/ 954015 w 12192000"/>
              <a:gd name="connsiteY228" fmla="*/ 2052529 h 2079137"/>
              <a:gd name="connsiteX229" fmla="*/ 839571 w 12192000"/>
              <a:gd name="connsiteY229" fmla="*/ 2046509 h 2079137"/>
              <a:gd name="connsiteX230" fmla="*/ 823321 w 12192000"/>
              <a:gd name="connsiteY230" fmla="*/ 2054296 h 2079137"/>
              <a:gd name="connsiteX231" fmla="*/ 800990 w 12192000"/>
              <a:gd name="connsiteY231" fmla="*/ 2051523 h 2079137"/>
              <a:gd name="connsiteX232" fmla="*/ 776439 w 12192000"/>
              <a:gd name="connsiteY232" fmla="*/ 2062634 h 2079137"/>
              <a:gd name="connsiteX233" fmla="*/ 763041 w 12192000"/>
              <a:gd name="connsiteY233" fmla="*/ 2063995 h 2079137"/>
              <a:gd name="connsiteX234" fmla="*/ 757863 w 12192000"/>
              <a:gd name="connsiteY234" fmla="*/ 2065877 h 2079137"/>
              <a:gd name="connsiteX235" fmla="*/ 745053 w 12192000"/>
              <a:gd name="connsiteY235" fmla="*/ 2051831 h 2079137"/>
              <a:gd name="connsiteX236" fmla="*/ 722609 w 12192000"/>
              <a:gd name="connsiteY236" fmla="*/ 2049504 h 2079137"/>
              <a:gd name="connsiteX237" fmla="*/ 717618 w 12192000"/>
              <a:gd name="connsiteY237" fmla="*/ 2042131 h 2079137"/>
              <a:gd name="connsiteX238" fmla="*/ 703285 w 12192000"/>
              <a:gd name="connsiteY238" fmla="*/ 2046808 h 2079137"/>
              <a:gd name="connsiteX239" fmla="*/ 680199 w 12192000"/>
              <a:gd name="connsiteY239" fmla="*/ 2051947 h 2079137"/>
              <a:gd name="connsiteX240" fmla="*/ 667351 w 12192000"/>
              <a:gd name="connsiteY240" fmla="*/ 2054469 h 2079137"/>
              <a:gd name="connsiteX241" fmla="*/ 660961 w 12192000"/>
              <a:gd name="connsiteY241" fmla="*/ 2049404 h 2079137"/>
              <a:gd name="connsiteX242" fmla="*/ 638282 w 12192000"/>
              <a:gd name="connsiteY242" fmla="*/ 2060093 h 2079137"/>
              <a:gd name="connsiteX243" fmla="*/ 583551 w 12192000"/>
              <a:gd name="connsiteY243" fmla="*/ 2070197 h 2079137"/>
              <a:gd name="connsiteX244" fmla="*/ 525274 w 12192000"/>
              <a:gd name="connsiteY244" fmla="*/ 2079137 h 2079137"/>
              <a:gd name="connsiteX245" fmla="*/ 405635 w 12192000"/>
              <a:gd name="connsiteY245" fmla="*/ 2059339 h 2079137"/>
              <a:gd name="connsiteX246" fmla="*/ 281555 w 12192000"/>
              <a:gd name="connsiteY246" fmla="*/ 2022847 h 2079137"/>
              <a:gd name="connsiteX247" fmla="*/ 98513 w 12192000"/>
              <a:gd name="connsiteY247" fmla="*/ 1969504 h 2079137"/>
              <a:gd name="connsiteX248" fmla="*/ 56191 w 12192000"/>
              <a:gd name="connsiteY248" fmla="*/ 1950709 h 2079137"/>
              <a:gd name="connsiteX249" fmla="*/ 0 w 12192000"/>
              <a:gd name="connsiteY249" fmla="*/ 1935789 h 20791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</a:cxnLst>
            <a:rect l="l" t="t" r="r" b="b"/>
            <a:pathLst>
              <a:path w="12192000" h="2079137">
                <a:moveTo>
                  <a:pt x="12160143" y="831692"/>
                </a:moveTo>
                <a:lnTo>
                  <a:pt x="12159112" y="833361"/>
                </a:lnTo>
                <a:cubicBezTo>
                  <a:pt x="12157915" y="833832"/>
                  <a:pt x="12157402" y="833649"/>
                  <a:pt x="12158912" y="832430"/>
                </a:cubicBez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558063"/>
                </a:lnTo>
                <a:lnTo>
                  <a:pt x="12189259" y="810508"/>
                </a:lnTo>
                <a:lnTo>
                  <a:pt x="12170847" y="825280"/>
                </a:lnTo>
                <a:lnTo>
                  <a:pt x="12160143" y="831692"/>
                </a:lnTo>
                <a:lnTo>
                  <a:pt x="12163806" y="825759"/>
                </a:lnTo>
                <a:cubicBezTo>
                  <a:pt x="12125449" y="821525"/>
                  <a:pt x="12082203" y="824698"/>
                  <a:pt x="12056557" y="810176"/>
                </a:cubicBezTo>
                <a:cubicBezTo>
                  <a:pt x="12050902" y="790976"/>
                  <a:pt x="11923731" y="799312"/>
                  <a:pt x="11900316" y="789618"/>
                </a:cubicBezTo>
                <a:cubicBezTo>
                  <a:pt x="11841702" y="803374"/>
                  <a:pt x="11823963" y="832645"/>
                  <a:pt x="11791206" y="824176"/>
                </a:cubicBezTo>
                <a:cubicBezTo>
                  <a:pt x="11768977" y="817380"/>
                  <a:pt x="11683857" y="828947"/>
                  <a:pt x="11659257" y="800841"/>
                </a:cubicBezTo>
                <a:cubicBezTo>
                  <a:pt x="11617173" y="818107"/>
                  <a:pt x="11602556" y="790694"/>
                  <a:pt x="11569789" y="797135"/>
                </a:cubicBezTo>
                <a:cubicBezTo>
                  <a:pt x="11498310" y="795094"/>
                  <a:pt x="11458472" y="819882"/>
                  <a:pt x="11367885" y="791985"/>
                </a:cubicBezTo>
                <a:cubicBezTo>
                  <a:pt x="11325508" y="798158"/>
                  <a:pt x="11266580" y="755023"/>
                  <a:pt x="11174663" y="788721"/>
                </a:cubicBezTo>
                <a:cubicBezTo>
                  <a:pt x="11122703" y="792192"/>
                  <a:pt x="11150009" y="775410"/>
                  <a:pt x="11068220" y="786994"/>
                </a:cubicBezTo>
                <a:cubicBezTo>
                  <a:pt x="11046931" y="759861"/>
                  <a:pt x="10919185" y="793102"/>
                  <a:pt x="10893266" y="794013"/>
                </a:cubicBezTo>
                <a:cubicBezTo>
                  <a:pt x="10874184" y="776189"/>
                  <a:pt x="10862860" y="788743"/>
                  <a:pt x="10844025" y="789857"/>
                </a:cubicBezTo>
                <a:cubicBezTo>
                  <a:pt x="10836453" y="779294"/>
                  <a:pt x="10820690" y="778184"/>
                  <a:pt x="10814353" y="789010"/>
                </a:cubicBezTo>
                <a:cubicBezTo>
                  <a:pt x="10819669" y="816016"/>
                  <a:pt x="10754019" y="789067"/>
                  <a:pt x="10748393" y="806738"/>
                </a:cubicBezTo>
                <a:cubicBezTo>
                  <a:pt x="10687156" y="807873"/>
                  <a:pt x="10550299" y="781800"/>
                  <a:pt x="10468256" y="778733"/>
                </a:cubicBezTo>
                <a:cubicBezTo>
                  <a:pt x="10436666" y="770025"/>
                  <a:pt x="10371995" y="797252"/>
                  <a:pt x="10256131" y="788332"/>
                </a:cubicBezTo>
                <a:cubicBezTo>
                  <a:pt x="10240995" y="781626"/>
                  <a:pt x="10182664" y="765742"/>
                  <a:pt x="10177442" y="777371"/>
                </a:cubicBezTo>
                <a:cubicBezTo>
                  <a:pt x="10141447" y="775683"/>
                  <a:pt x="10030323" y="810071"/>
                  <a:pt x="10006086" y="792651"/>
                </a:cubicBezTo>
                <a:cubicBezTo>
                  <a:pt x="10009448" y="818833"/>
                  <a:pt x="9960389" y="791426"/>
                  <a:pt x="9952382" y="815411"/>
                </a:cubicBezTo>
                <a:lnTo>
                  <a:pt x="9926457" y="827295"/>
                </a:lnTo>
                <a:lnTo>
                  <a:pt x="9843405" y="867046"/>
                </a:lnTo>
                <a:lnTo>
                  <a:pt x="9830866" y="875047"/>
                </a:lnTo>
                <a:lnTo>
                  <a:pt x="9801807" y="872272"/>
                </a:lnTo>
                <a:lnTo>
                  <a:pt x="9785653" y="861743"/>
                </a:lnTo>
                <a:lnTo>
                  <a:pt x="9781177" y="864820"/>
                </a:lnTo>
                <a:cubicBezTo>
                  <a:pt x="9776153" y="871003"/>
                  <a:pt x="9773556" y="874842"/>
                  <a:pt x="9768640" y="869379"/>
                </a:cubicBezTo>
                <a:lnTo>
                  <a:pt x="9712211" y="900283"/>
                </a:lnTo>
                <a:cubicBezTo>
                  <a:pt x="9706243" y="902750"/>
                  <a:pt x="9698952" y="902954"/>
                  <a:pt x="9689465" y="899268"/>
                </a:cubicBezTo>
                <a:cubicBezTo>
                  <a:pt x="9670819" y="902906"/>
                  <a:pt x="9618108" y="917739"/>
                  <a:pt x="9600339" y="922112"/>
                </a:cubicBezTo>
                <a:lnTo>
                  <a:pt x="9582850" y="925510"/>
                </a:lnTo>
                <a:cubicBezTo>
                  <a:pt x="9574400" y="928631"/>
                  <a:pt x="9556868" y="938130"/>
                  <a:pt x="9549638" y="940845"/>
                </a:cubicBezTo>
                <a:cubicBezTo>
                  <a:pt x="9543792" y="942327"/>
                  <a:pt x="9546812" y="939351"/>
                  <a:pt x="9539471" y="941799"/>
                </a:cubicBezTo>
                <a:cubicBezTo>
                  <a:pt x="9538994" y="947702"/>
                  <a:pt x="9536009" y="953248"/>
                  <a:pt x="9505592" y="955533"/>
                </a:cubicBezTo>
                <a:cubicBezTo>
                  <a:pt x="9486013" y="968563"/>
                  <a:pt x="9460860" y="978842"/>
                  <a:pt x="9432569" y="985377"/>
                </a:cubicBezTo>
                <a:cubicBezTo>
                  <a:pt x="9426990" y="980335"/>
                  <a:pt x="9418918" y="990185"/>
                  <a:pt x="9414216" y="992655"/>
                </a:cubicBezTo>
                <a:cubicBezTo>
                  <a:pt x="9412644" y="989014"/>
                  <a:pt x="9400057" y="989255"/>
                  <a:pt x="9397106" y="992980"/>
                </a:cubicBezTo>
                <a:cubicBezTo>
                  <a:pt x="9314093" y="1020862"/>
                  <a:pt x="9349678" y="978420"/>
                  <a:pt x="9305108" y="1007767"/>
                </a:cubicBezTo>
                <a:cubicBezTo>
                  <a:pt x="9296670" y="1010324"/>
                  <a:pt x="9289251" y="1009612"/>
                  <a:pt x="9282434" y="1007523"/>
                </a:cubicBezTo>
                <a:lnTo>
                  <a:pt x="9271941" y="1002839"/>
                </a:lnTo>
                <a:lnTo>
                  <a:pt x="9238227" y="1017668"/>
                </a:lnTo>
                <a:cubicBezTo>
                  <a:pt x="9221294" y="1023415"/>
                  <a:pt x="9203166" y="1027997"/>
                  <a:pt x="9184265" y="1031275"/>
                </a:cubicBezTo>
                <a:cubicBezTo>
                  <a:pt x="9178371" y="1024135"/>
                  <a:pt x="9165618" y="1036637"/>
                  <a:pt x="9159000" y="1039569"/>
                </a:cubicBezTo>
                <a:cubicBezTo>
                  <a:pt x="9157881" y="1034602"/>
                  <a:pt x="9141725" y="1033964"/>
                  <a:pt x="9137031" y="1038699"/>
                </a:cubicBezTo>
                <a:cubicBezTo>
                  <a:pt x="9023973" y="1069523"/>
                  <a:pt x="9079946" y="1015706"/>
                  <a:pt x="9015702" y="1051400"/>
                </a:cubicBezTo>
                <a:lnTo>
                  <a:pt x="8971403" y="1040542"/>
                </a:lnTo>
                <a:lnTo>
                  <a:pt x="8961826" y="1045364"/>
                </a:lnTo>
                <a:cubicBezTo>
                  <a:pt x="8922837" y="1050010"/>
                  <a:pt x="8909116" y="1040754"/>
                  <a:pt x="8888623" y="1053908"/>
                </a:cubicBezTo>
                <a:cubicBezTo>
                  <a:pt x="8850424" y="1035587"/>
                  <a:pt x="8865892" y="1054194"/>
                  <a:pt x="8841066" y="1060421"/>
                </a:cubicBezTo>
                <a:cubicBezTo>
                  <a:pt x="8818353" y="1064878"/>
                  <a:pt x="8775995" y="1076068"/>
                  <a:pt x="8752342" y="1080646"/>
                </a:cubicBezTo>
                <a:cubicBezTo>
                  <a:pt x="8736966" y="1099406"/>
                  <a:pt x="8723186" y="1079948"/>
                  <a:pt x="8699139" y="1087885"/>
                </a:cubicBezTo>
                <a:cubicBezTo>
                  <a:pt x="8688630" y="1095506"/>
                  <a:pt x="8680324" y="1097539"/>
                  <a:pt x="8667273" y="1092062"/>
                </a:cubicBezTo>
                <a:cubicBezTo>
                  <a:pt x="8619205" y="1128818"/>
                  <a:pt x="8634590" y="1097116"/>
                  <a:pt x="8586064" y="1114603"/>
                </a:cubicBezTo>
                <a:cubicBezTo>
                  <a:pt x="8544721" y="1131913"/>
                  <a:pt x="8496602" y="1145520"/>
                  <a:pt x="8460312" y="1179878"/>
                </a:cubicBezTo>
                <a:cubicBezTo>
                  <a:pt x="8454266" y="1189140"/>
                  <a:pt x="8435781" y="1194455"/>
                  <a:pt x="8419023" y="1191748"/>
                </a:cubicBezTo>
                <a:cubicBezTo>
                  <a:pt x="8416138" y="1191283"/>
                  <a:pt x="8413416" y="1190591"/>
                  <a:pt x="8410939" y="1189696"/>
                </a:cubicBezTo>
                <a:cubicBezTo>
                  <a:pt x="8390077" y="1213458"/>
                  <a:pt x="8370324" y="1205397"/>
                  <a:pt x="8362040" y="1220820"/>
                </a:cubicBezTo>
                <a:cubicBezTo>
                  <a:pt x="8320616" y="1231942"/>
                  <a:pt x="8281663" y="1222882"/>
                  <a:pt x="8273677" y="1236495"/>
                </a:cubicBezTo>
                <a:cubicBezTo>
                  <a:pt x="8251358" y="1238573"/>
                  <a:pt x="8216738" y="1228341"/>
                  <a:pt x="8204283" y="1243537"/>
                </a:cubicBezTo>
                <a:cubicBezTo>
                  <a:pt x="8198634" y="1233135"/>
                  <a:pt x="8181550" y="1254947"/>
                  <a:pt x="8166550" y="1249551"/>
                </a:cubicBezTo>
                <a:cubicBezTo>
                  <a:pt x="8155570" y="1244572"/>
                  <a:pt x="8147825" y="1250027"/>
                  <a:pt x="8137785" y="1251636"/>
                </a:cubicBezTo>
                <a:cubicBezTo>
                  <a:pt x="8123427" y="1248361"/>
                  <a:pt x="8081662" y="1261833"/>
                  <a:pt x="8071596" y="1269274"/>
                </a:cubicBezTo>
                <a:cubicBezTo>
                  <a:pt x="8048949" y="1293759"/>
                  <a:pt x="7983924" y="1284712"/>
                  <a:pt x="7964816" y="1303668"/>
                </a:cubicBezTo>
                <a:cubicBezTo>
                  <a:pt x="7957137" y="1306992"/>
                  <a:pt x="7949335" y="1308861"/>
                  <a:pt x="7941495" y="1309821"/>
                </a:cubicBezTo>
                <a:lnTo>
                  <a:pt x="7919123" y="1310466"/>
                </a:lnTo>
                <a:lnTo>
                  <a:pt x="7911902" y="1306569"/>
                </a:lnTo>
                <a:lnTo>
                  <a:pt x="7898703" y="1309208"/>
                </a:lnTo>
                <a:lnTo>
                  <a:pt x="7894703" y="1308939"/>
                </a:lnTo>
                <a:lnTo>
                  <a:pt x="7872267" y="1308370"/>
                </a:lnTo>
                <a:cubicBezTo>
                  <a:pt x="7886550" y="1330359"/>
                  <a:pt x="7812648" y="1314851"/>
                  <a:pt x="7836454" y="1331265"/>
                </a:cubicBezTo>
                <a:cubicBezTo>
                  <a:pt x="7798907" y="1336933"/>
                  <a:pt x="7831419" y="1351068"/>
                  <a:pt x="7782451" y="1339601"/>
                </a:cubicBezTo>
                <a:cubicBezTo>
                  <a:pt x="7727636" y="1365002"/>
                  <a:pt x="7583002" y="1338768"/>
                  <a:pt x="7542969" y="1372495"/>
                </a:cubicBezTo>
                <a:cubicBezTo>
                  <a:pt x="7546396" y="1360942"/>
                  <a:pt x="7492851" y="1424323"/>
                  <a:pt x="7476832" y="1431655"/>
                </a:cubicBezTo>
                <a:cubicBezTo>
                  <a:pt x="7439619" y="1443703"/>
                  <a:pt x="7425596" y="1454661"/>
                  <a:pt x="7370237" y="1474339"/>
                </a:cubicBezTo>
                <a:cubicBezTo>
                  <a:pt x="7316246" y="1485928"/>
                  <a:pt x="7281903" y="1512712"/>
                  <a:pt x="7222223" y="1510199"/>
                </a:cubicBezTo>
                <a:cubicBezTo>
                  <a:pt x="7221190" y="1514030"/>
                  <a:pt x="7218885" y="1517398"/>
                  <a:pt x="7215703" y="1520424"/>
                </a:cubicBezTo>
                <a:lnTo>
                  <a:pt x="7204548" y="1528145"/>
                </a:lnTo>
                <a:lnTo>
                  <a:pt x="7202038" y="1527954"/>
                </a:lnTo>
                <a:lnTo>
                  <a:pt x="7173860" y="1541605"/>
                </a:lnTo>
                <a:lnTo>
                  <a:pt x="7155079" y="1552495"/>
                </a:lnTo>
                <a:lnTo>
                  <a:pt x="7149757" y="1552732"/>
                </a:lnTo>
                <a:cubicBezTo>
                  <a:pt x="7141378" y="1554948"/>
                  <a:pt x="7115959" y="1563256"/>
                  <a:pt x="7104804" y="1565792"/>
                </a:cubicBezTo>
                <a:cubicBezTo>
                  <a:pt x="7099811" y="1550850"/>
                  <a:pt x="7096935" y="1561973"/>
                  <a:pt x="7082824" y="1567947"/>
                </a:cubicBezTo>
                <a:cubicBezTo>
                  <a:pt x="7071919" y="1546070"/>
                  <a:pt x="7039417" y="1570606"/>
                  <a:pt x="7021520" y="1562334"/>
                </a:cubicBezTo>
                <a:cubicBezTo>
                  <a:pt x="7011400" y="1567217"/>
                  <a:pt x="7000495" y="1571981"/>
                  <a:pt x="6988956" y="1576442"/>
                </a:cubicBezTo>
                <a:lnTo>
                  <a:pt x="6981922" y="1578821"/>
                </a:lnTo>
                <a:lnTo>
                  <a:pt x="6981583" y="1578678"/>
                </a:lnTo>
                <a:cubicBezTo>
                  <a:pt x="6979627" y="1578791"/>
                  <a:pt x="6977153" y="1579421"/>
                  <a:pt x="6973762" y="1580811"/>
                </a:cubicBezTo>
                <a:lnTo>
                  <a:pt x="6969093" y="1583157"/>
                </a:lnTo>
                <a:lnTo>
                  <a:pt x="6890037" y="1575825"/>
                </a:lnTo>
                <a:cubicBezTo>
                  <a:pt x="6849459" y="1579997"/>
                  <a:pt x="6820022" y="1566922"/>
                  <a:pt x="6785054" y="1582200"/>
                </a:cubicBezTo>
                <a:cubicBezTo>
                  <a:pt x="6747047" y="1586037"/>
                  <a:pt x="6712794" y="1582954"/>
                  <a:pt x="6681692" y="1591296"/>
                </a:cubicBezTo>
                <a:cubicBezTo>
                  <a:pt x="6667557" y="1587501"/>
                  <a:pt x="6654822" y="1586753"/>
                  <a:pt x="6644556" y="1595940"/>
                </a:cubicBezTo>
                <a:cubicBezTo>
                  <a:pt x="6608615" y="1597269"/>
                  <a:pt x="6597697" y="1587005"/>
                  <a:pt x="6577106" y="1598261"/>
                </a:cubicBezTo>
                <a:lnTo>
                  <a:pt x="6544183" y="1596149"/>
                </a:lnTo>
                <a:lnTo>
                  <a:pt x="6540921" y="1593857"/>
                </a:lnTo>
                <a:lnTo>
                  <a:pt x="6535046" y="1593283"/>
                </a:lnTo>
                <a:lnTo>
                  <a:pt x="6519853" y="1595771"/>
                </a:lnTo>
                <a:lnTo>
                  <a:pt x="6514280" y="1597376"/>
                </a:lnTo>
                <a:cubicBezTo>
                  <a:pt x="6510385" y="1598232"/>
                  <a:pt x="6507735" y="1598481"/>
                  <a:pt x="6505824" y="1598298"/>
                </a:cubicBezTo>
                <a:lnTo>
                  <a:pt x="6505573" y="1598109"/>
                </a:lnTo>
                <a:lnTo>
                  <a:pt x="6497741" y="1599392"/>
                </a:lnTo>
                <a:cubicBezTo>
                  <a:pt x="6484628" y="1602044"/>
                  <a:pt x="6471968" y="1605085"/>
                  <a:pt x="6459992" y="1608358"/>
                </a:cubicBezTo>
                <a:cubicBezTo>
                  <a:pt x="6447037" y="1597612"/>
                  <a:pt x="6404274" y="1616787"/>
                  <a:pt x="6404572" y="1593771"/>
                </a:cubicBezTo>
                <a:cubicBezTo>
                  <a:pt x="6388277" y="1597519"/>
                  <a:pt x="6380141" y="1607970"/>
                  <a:pt x="6382671" y="1592612"/>
                </a:cubicBezTo>
                <a:lnTo>
                  <a:pt x="6369843" y="1590015"/>
                </a:lnTo>
                <a:lnTo>
                  <a:pt x="6269740" y="1614633"/>
                </a:lnTo>
                <a:lnTo>
                  <a:pt x="6255405" y="1620529"/>
                </a:lnTo>
                <a:cubicBezTo>
                  <a:pt x="6250911" y="1623016"/>
                  <a:pt x="6247090" y="1625968"/>
                  <a:pt x="6244248" y="1629561"/>
                </a:cubicBezTo>
                <a:cubicBezTo>
                  <a:pt x="6188859" y="1618246"/>
                  <a:pt x="6143250" y="1639346"/>
                  <a:pt x="6086396" y="1642666"/>
                </a:cubicBezTo>
                <a:cubicBezTo>
                  <a:pt x="6024311" y="1653696"/>
                  <a:pt x="5889522" y="1686499"/>
                  <a:pt x="5867429" y="1695554"/>
                </a:cubicBezTo>
                <a:cubicBezTo>
                  <a:pt x="5848669" y="1700350"/>
                  <a:pt x="5763994" y="1699795"/>
                  <a:pt x="5772864" y="1689002"/>
                </a:cubicBezTo>
                <a:cubicBezTo>
                  <a:pt x="5718480" y="1716048"/>
                  <a:pt x="5694188" y="1696562"/>
                  <a:pt x="5629833" y="1713273"/>
                </a:cubicBezTo>
                <a:lnTo>
                  <a:pt x="5504771" y="1725744"/>
                </a:lnTo>
                <a:lnTo>
                  <a:pt x="5490967" y="1726367"/>
                </a:lnTo>
                <a:lnTo>
                  <a:pt x="5486015" y="1721481"/>
                </a:lnTo>
                <a:lnTo>
                  <a:pt x="5439364" y="1721349"/>
                </a:lnTo>
                <a:cubicBezTo>
                  <a:pt x="5418850" y="1733129"/>
                  <a:pt x="5381503" y="1725668"/>
                  <a:pt x="5350025" y="1729885"/>
                </a:cubicBezTo>
                <a:lnTo>
                  <a:pt x="5336104" y="1734377"/>
                </a:lnTo>
                <a:lnTo>
                  <a:pt x="5245234" y="1738520"/>
                </a:lnTo>
                <a:lnTo>
                  <a:pt x="5182955" y="1744622"/>
                </a:lnTo>
                <a:lnTo>
                  <a:pt x="5169506" y="1748993"/>
                </a:lnTo>
                <a:lnTo>
                  <a:pt x="5154299" y="1744080"/>
                </a:lnTo>
                <a:cubicBezTo>
                  <a:pt x="5152463" y="1742751"/>
                  <a:pt x="5150989" y="1741283"/>
                  <a:pt x="5149917" y="1739727"/>
                </a:cubicBezTo>
                <a:lnTo>
                  <a:pt x="5100319" y="1745797"/>
                </a:lnTo>
                <a:lnTo>
                  <a:pt x="5094361" y="1745767"/>
                </a:lnTo>
                <a:lnTo>
                  <a:pt x="5053410" y="1742790"/>
                </a:lnTo>
                <a:lnTo>
                  <a:pt x="4992711" y="1734075"/>
                </a:lnTo>
                <a:cubicBezTo>
                  <a:pt x="4972764" y="1728527"/>
                  <a:pt x="4955480" y="1708667"/>
                  <a:pt x="4930098" y="1717312"/>
                </a:cubicBezTo>
                <a:cubicBezTo>
                  <a:pt x="4936142" y="1706767"/>
                  <a:pt x="4900350" y="1719438"/>
                  <a:pt x="4893834" y="1710028"/>
                </a:cubicBezTo>
                <a:cubicBezTo>
                  <a:pt x="4890113" y="1702277"/>
                  <a:pt x="4878389" y="1704314"/>
                  <a:pt x="4868730" y="1702384"/>
                </a:cubicBezTo>
                <a:cubicBezTo>
                  <a:pt x="4860577" y="1694955"/>
                  <a:pt x="4813519" y="1692594"/>
                  <a:pt x="4797925" y="1695535"/>
                </a:cubicBezTo>
                <a:cubicBezTo>
                  <a:pt x="4754973" y="1708626"/>
                  <a:pt x="4712186" y="1679830"/>
                  <a:pt x="4677670" y="1689453"/>
                </a:cubicBezTo>
                <a:cubicBezTo>
                  <a:pt x="4650390" y="1686902"/>
                  <a:pt x="4641786" y="1682702"/>
                  <a:pt x="4634248" y="1680227"/>
                </a:cubicBezTo>
                <a:lnTo>
                  <a:pt x="4632434" y="1674607"/>
                </a:lnTo>
                <a:lnTo>
                  <a:pt x="4619204" y="1672507"/>
                </a:lnTo>
                <a:lnTo>
                  <a:pt x="4616283" y="1670977"/>
                </a:lnTo>
                <a:cubicBezTo>
                  <a:pt x="4610716" y="1668036"/>
                  <a:pt x="4605090" y="1665277"/>
                  <a:pt x="4598926" y="1663178"/>
                </a:cubicBezTo>
                <a:cubicBezTo>
                  <a:pt x="4588025" y="1686237"/>
                  <a:pt x="4544698" y="1649138"/>
                  <a:pt x="4547069" y="1670642"/>
                </a:cubicBezTo>
                <a:lnTo>
                  <a:pt x="4523516" y="1669785"/>
                </a:lnTo>
                <a:lnTo>
                  <a:pt x="4500586" y="1675912"/>
                </a:lnTo>
                <a:lnTo>
                  <a:pt x="4488196" y="1683463"/>
                </a:lnTo>
                <a:lnTo>
                  <a:pt x="4445463" y="1695634"/>
                </a:lnTo>
                <a:lnTo>
                  <a:pt x="4446550" y="1680538"/>
                </a:lnTo>
                <a:lnTo>
                  <a:pt x="4365375" y="1697935"/>
                </a:lnTo>
                <a:lnTo>
                  <a:pt x="4305123" y="1714185"/>
                </a:lnTo>
                <a:lnTo>
                  <a:pt x="4292665" y="1720703"/>
                </a:lnTo>
                <a:lnTo>
                  <a:pt x="4276789" y="1718367"/>
                </a:lnTo>
                <a:cubicBezTo>
                  <a:pt x="4274740" y="1717359"/>
                  <a:pt x="4273021" y="1716157"/>
                  <a:pt x="4271683" y="1714801"/>
                </a:cubicBezTo>
                <a:lnTo>
                  <a:pt x="4223918" y="1728936"/>
                </a:lnTo>
                <a:lnTo>
                  <a:pt x="4218039" y="1729885"/>
                </a:lnTo>
                <a:lnTo>
                  <a:pt x="4177153" y="1733691"/>
                </a:lnTo>
                <a:lnTo>
                  <a:pt x="4051032" y="1728886"/>
                </a:lnTo>
                <a:cubicBezTo>
                  <a:pt x="4055072" y="1717510"/>
                  <a:pt x="4022108" y="1735873"/>
                  <a:pt x="4013978" y="1727679"/>
                </a:cubicBezTo>
                <a:cubicBezTo>
                  <a:pt x="4008905" y="1720660"/>
                  <a:pt x="3997723" y="1724594"/>
                  <a:pt x="3987857" y="1724282"/>
                </a:cubicBezTo>
                <a:cubicBezTo>
                  <a:pt x="3978476" y="1718309"/>
                  <a:pt x="3931683" y="1723723"/>
                  <a:pt x="3916852" y="1729184"/>
                </a:cubicBezTo>
                <a:cubicBezTo>
                  <a:pt x="3876910" y="1749138"/>
                  <a:pt x="3829523" y="1727824"/>
                  <a:pt x="3797263" y="1742976"/>
                </a:cubicBezTo>
                <a:cubicBezTo>
                  <a:pt x="3769922" y="1744951"/>
                  <a:pt x="3760682" y="1742230"/>
                  <a:pt x="3752806" y="1741033"/>
                </a:cubicBezTo>
                <a:lnTo>
                  <a:pt x="3749997" y="1735799"/>
                </a:lnTo>
                <a:lnTo>
                  <a:pt x="3736582" y="1735907"/>
                </a:lnTo>
                <a:lnTo>
                  <a:pt x="3733428" y="1734881"/>
                </a:lnTo>
                <a:cubicBezTo>
                  <a:pt x="3727408" y="1732899"/>
                  <a:pt x="3721365" y="1731108"/>
                  <a:pt x="3714911" y="1730056"/>
                </a:cubicBezTo>
                <a:cubicBezTo>
                  <a:pt x="3708355" y="1754554"/>
                  <a:pt x="3658933" y="1725152"/>
                  <a:pt x="3665172" y="1745936"/>
                </a:cubicBezTo>
                <a:cubicBezTo>
                  <a:pt x="3628569" y="1744420"/>
                  <a:pt x="3583742" y="1775884"/>
                  <a:pt x="3552006" y="1755220"/>
                </a:cubicBezTo>
                <a:cubicBezTo>
                  <a:pt x="3497522" y="1758390"/>
                  <a:pt x="3448310" y="1757433"/>
                  <a:pt x="3390301" y="1762546"/>
                </a:cubicBezTo>
                <a:cubicBezTo>
                  <a:pt x="3345266" y="1774524"/>
                  <a:pt x="3297039" y="1758531"/>
                  <a:pt x="3264312" y="1774620"/>
                </a:cubicBezTo>
                <a:cubicBezTo>
                  <a:pt x="3212634" y="1771139"/>
                  <a:pt x="3147905" y="1780248"/>
                  <a:pt x="3106901" y="1804264"/>
                </a:cubicBezTo>
                <a:cubicBezTo>
                  <a:pt x="3051355" y="1805490"/>
                  <a:pt x="3041708" y="1820368"/>
                  <a:pt x="2993303" y="1806542"/>
                </a:cubicBezTo>
                <a:cubicBezTo>
                  <a:pt x="2989182" y="1810139"/>
                  <a:pt x="2984377" y="1813039"/>
                  <a:pt x="2979115" y="1815432"/>
                </a:cubicBezTo>
                <a:lnTo>
                  <a:pt x="2963118" y="1820962"/>
                </a:lnTo>
                <a:lnTo>
                  <a:pt x="2961156" y="1820297"/>
                </a:lnTo>
                <a:lnTo>
                  <a:pt x="2925719" y="1828468"/>
                </a:lnTo>
                <a:lnTo>
                  <a:pt x="2857951" y="1842496"/>
                </a:lnTo>
                <a:lnTo>
                  <a:pt x="2857427" y="1841591"/>
                </a:lnTo>
                <a:cubicBezTo>
                  <a:pt x="2855386" y="1839734"/>
                  <a:pt x="2852250" y="1838690"/>
                  <a:pt x="2846731" y="1839316"/>
                </a:cubicBezTo>
                <a:cubicBezTo>
                  <a:pt x="2855175" y="1823564"/>
                  <a:pt x="2843311" y="1834035"/>
                  <a:pt x="2826290" y="1837274"/>
                </a:cubicBezTo>
                <a:cubicBezTo>
                  <a:pt x="2835609" y="1813530"/>
                  <a:pt x="2787284" y="1831665"/>
                  <a:pt x="2779146" y="1820071"/>
                </a:cubicBezTo>
                <a:cubicBezTo>
                  <a:pt x="2766432" y="1822985"/>
                  <a:pt x="2753158" y="1825635"/>
                  <a:pt x="2739608" y="1827861"/>
                </a:cubicBezTo>
                <a:lnTo>
                  <a:pt x="2731631" y="1828881"/>
                </a:lnTo>
                <a:cubicBezTo>
                  <a:pt x="2731575" y="1828813"/>
                  <a:pt x="2731521" y="1828744"/>
                  <a:pt x="2731464" y="1828677"/>
                </a:cubicBezTo>
                <a:cubicBezTo>
                  <a:pt x="2729715" y="1828415"/>
                  <a:pt x="2727085" y="1828569"/>
                  <a:pt x="2723037" y="1829303"/>
                </a:cubicBezTo>
                <a:lnTo>
                  <a:pt x="2701616" y="1832725"/>
                </a:lnTo>
                <a:lnTo>
                  <a:pt x="2696239" y="1831904"/>
                </a:lnTo>
                <a:lnTo>
                  <a:pt x="2663445" y="1825958"/>
                </a:lnTo>
                <a:cubicBezTo>
                  <a:pt x="2641260" y="1825904"/>
                  <a:pt x="2595040" y="1827674"/>
                  <a:pt x="2560925" y="1829094"/>
                </a:cubicBezTo>
                <a:cubicBezTo>
                  <a:pt x="2527977" y="1836499"/>
                  <a:pt x="2496507" y="1831991"/>
                  <a:pt x="2458739" y="1834479"/>
                </a:cubicBezTo>
                <a:cubicBezTo>
                  <a:pt x="2419379" y="1848893"/>
                  <a:pt x="2396428" y="1834257"/>
                  <a:pt x="2356074" y="1836991"/>
                </a:cubicBezTo>
                <a:cubicBezTo>
                  <a:pt x="2323435" y="1857644"/>
                  <a:pt x="2325610" y="1826053"/>
                  <a:pt x="2304241" y="1822021"/>
                </a:cubicBezTo>
                <a:lnTo>
                  <a:pt x="2298362" y="1822125"/>
                </a:lnTo>
                <a:lnTo>
                  <a:pt x="2283527" y="1826361"/>
                </a:lnTo>
                <a:lnTo>
                  <a:pt x="2278150" y="1828604"/>
                </a:lnTo>
                <a:cubicBezTo>
                  <a:pt x="2274371" y="1829907"/>
                  <a:pt x="2271762" y="1830461"/>
                  <a:pt x="2269853" y="1830502"/>
                </a:cubicBezTo>
                <a:lnTo>
                  <a:pt x="2269585" y="1830341"/>
                </a:lnTo>
                <a:lnTo>
                  <a:pt x="2225332" y="1845825"/>
                </a:lnTo>
                <a:cubicBezTo>
                  <a:pt x="2211505" y="1836594"/>
                  <a:pt x="2170867" y="1860661"/>
                  <a:pt x="2169048" y="1837658"/>
                </a:cubicBezTo>
                <a:cubicBezTo>
                  <a:pt x="2153238" y="1843278"/>
                  <a:pt x="2146132" y="1854645"/>
                  <a:pt x="2147231" y="1839027"/>
                </a:cubicBezTo>
                <a:cubicBezTo>
                  <a:pt x="2141901" y="1840465"/>
                  <a:pt x="2138205" y="1840014"/>
                  <a:pt x="2135241" y="1838652"/>
                </a:cubicBezTo>
                <a:lnTo>
                  <a:pt x="2099215" y="1850768"/>
                </a:lnTo>
                <a:lnTo>
                  <a:pt x="2094046" y="1850806"/>
                </a:lnTo>
                <a:lnTo>
                  <a:pt x="2071850" y="1861319"/>
                </a:lnTo>
                <a:lnTo>
                  <a:pt x="2039607" y="1874318"/>
                </a:lnTo>
                <a:lnTo>
                  <a:pt x="2037289" y="1874025"/>
                </a:lnTo>
                <a:lnTo>
                  <a:pt x="2023615" y="1881562"/>
                </a:lnTo>
                <a:cubicBezTo>
                  <a:pt x="2019390" y="1884562"/>
                  <a:pt x="1959668" y="1894795"/>
                  <a:pt x="1957176" y="1898709"/>
                </a:cubicBezTo>
                <a:cubicBezTo>
                  <a:pt x="1901224" y="1893805"/>
                  <a:pt x="1914145" y="1913274"/>
                  <a:pt x="1858081" y="1923144"/>
                </a:cubicBezTo>
                <a:cubicBezTo>
                  <a:pt x="1819487" y="1923227"/>
                  <a:pt x="1798952" y="1929741"/>
                  <a:pt x="1738865" y="1944965"/>
                </a:cubicBezTo>
                <a:cubicBezTo>
                  <a:pt x="1698633" y="1955957"/>
                  <a:pt x="1670491" y="1978862"/>
                  <a:pt x="1616692" y="1989107"/>
                </a:cubicBezTo>
                <a:cubicBezTo>
                  <a:pt x="1565257" y="2022368"/>
                  <a:pt x="1474172" y="2022156"/>
                  <a:pt x="1411898" y="2046254"/>
                </a:cubicBezTo>
                <a:cubicBezTo>
                  <a:pt x="1380237" y="2035952"/>
                  <a:pt x="1386648" y="2042292"/>
                  <a:pt x="1375780" y="2047961"/>
                </a:cubicBezTo>
                <a:cubicBezTo>
                  <a:pt x="1375756" y="2047968"/>
                  <a:pt x="1375731" y="2047974"/>
                  <a:pt x="1375707" y="2047981"/>
                </a:cubicBezTo>
                <a:lnTo>
                  <a:pt x="1285585" y="2047113"/>
                </a:lnTo>
                <a:cubicBezTo>
                  <a:pt x="1279541" y="2043453"/>
                  <a:pt x="1272537" y="2040974"/>
                  <a:pt x="1263658" y="2041397"/>
                </a:cubicBezTo>
                <a:cubicBezTo>
                  <a:pt x="1212454" y="2058890"/>
                  <a:pt x="1258499" y="2026611"/>
                  <a:pt x="1170403" y="2033399"/>
                </a:cubicBezTo>
                <a:cubicBezTo>
                  <a:pt x="1166530" y="2036274"/>
                  <a:pt x="1154254" y="2033463"/>
                  <a:pt x="1153718" y="2029576"/>
                </a:cubicBezTo>
                <a:cubicBezTo>
                  <a:pt x="1148486" y="2030819"/>
                  <a:pt x="1137980" y="2038354"/>
                  <a:pt x="1133937" y="2032149"/>
                </a:cubicBezTo>
                <a:cubicBezTo>
                  <a:pt x="1104720" y="2031606"/>
                  <a:pt x="1077532" y="2035424"/>
                  <a:pt x="1054999" y="2043242"/>
                </a:cubicBezTo>
                <a:cubicBezTo>
                  <a:pt x="1024875" y="2038090"/>
                  <a:pt x="1020473" y="2042711"/>
                  <a:pt x="1018405" y="2048281"/>
                </a:cubicBezTo>
                <a:lnTo>
                  <a:pt x="1016563" y="2051718"/>
                </a:lnTo>
                <a:lnTo>
                  <a:pt x="1008284" y="2046742"/>
                </a:lnTo>
                <a:cubicBezTo>
                  <a:pt x="999244" y="2043620"/>
                  <a:pt x="990505" y="2044937"/>
                  <a:pt x="981974" y="2048363"/>
                </a:cubicBezTo>
                <a:lnTo>
                  <a:pt x="971903" y="2053484"/>
                </a:lnTo>
                <a:lnTo>
                  <a:pt x="954015" y="2052529"/>
                </a:lnTo>
                <a:cubicBezTo>
                  <a:pt x="931960" y="2051365"/>
                  <a:pt x="861352" y="2046214"/>
                  <a:pt x="839571" y="2046509"/>
                </a:cubicBezTo>
                <a:lnTo>
                  <a:pt x="823321" y="2054296"/>
                </a:lnTo>
                <a:lnTo>
                  <a:pt x="800990" y="2051523"/>
                </a:lnTo>
                <a:cubicBezTo>
                  <a:pt x="790723" y="2052171"/>
                  <a:pt x="782268" y="2055403"/>
                  <a:pt x="776439" y="2062634"/>
                </a:cubicBezTo>
                <a:cubicBezTo>
                  <a:pt x="773155" y="2056184"/>
                  <a:pt x="769593" y="2059253"/>
                  <a:pt x="763041" y="2063995"/>
                </a:cubicBezTo>
                <a:lnTo>
                  <a:pt x="757863" y="2065877"/>
                </a:lnTo>
                <a:lnTo>
                  <a:pt x="745053" y="2051831"/>
                </a:lnTo>
                <a:lnTo>
                  <a:pt x="722609" y="2049504"/>
                </a:lnTo>
                <a:lnTo>
                  <a:pt x="717618" y="2042131"/>
                </a:lnTo>
                <a:lnTo>
                  <a:pt x="703285" y="2046808"/>
                </a:lnTo>
                <a:cubicBezTo>
                  <a:pt x="698219" y="2048137"/>
                  <a:pt x="690058" y="2049926"/>
                  <a:pt x="680199" y="2051947"/>
                </a:cubicBezTo>
                <a:lnTo>
                  <a:pt x="667351" y="2054469"/>
                </a:lnTo>
                <a:lnTo>
                  <a:pt x="660961" y="2049404"/>
                </a:lnTo>
                <a:lnTo>
                  <a:pt x="638282" y="2060093"/>
                </a:lnTo>
                <a:lnTo>
                  <a:pt x="583551" y="2070197"/>
                </a:lnTo>
                <a:cubicBezTo>
                  <a:pt x="569268" y="2091365"/>
                  <a:pt x="529124" y="2053106"/>
                  <a:pt x="525274" y="2079137"/>
                </a:cubicBezTo>
                <a:cubicBezTo>
                  <a:pt x="506495" y="2056498"/>
                  <a:pt x="440091" y="2069666"/>
                  <a:pt x="405635" y="2059339"/>
                </a:cubicBezTo>
                <a:cubicBezTo>
                  <a:pt x="397410" y="2069278"/>
                  <a:pt x="294416" y="2032966"/>
                  <a:pt x="281555" y="2022847"/>
                </a:cubicBezTo>
                <a:cubicBezTo>
                  <a:pt x="171589" y="1986245"/>
                  <a:pt x="126791" y="1985528"/>
                  <a:pt x="98513" y="1969504"/>
                </a:cubicBezTo>
                <a:cubicBezTo>
                  <a:pt x="85544" y="1965247"/>
                  <a:pt x="73324" y="1958000"/>
                  <a:pt x="56191" y="1950709"/>
                </a:cubicBezTo>
                <a:lnTo>
                  <a:pt x="0" y="1935789"/>
                </a:lnTo>
                <a:close/>
              </a:path>
            </a:pathLst>
          </a:custGeom>
          <a:solidFill>
            <a:srgbClr val="82766A">
              <a:alpha val="1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6935A6A-A367-4410-B809-1CEB2DEC82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7036" y="548640"/>
            <a:ext cx="9543405" cy="1188720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</a:rPr>
              <a:t>Scenario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4D0A50B-AAC4-4472-99C2-A80568B9109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57987" y="2431765"/>
            <a:ext cx="8276026" cy="3320031"/>
          </a:xfrm>
        </p:spPr>
        <p:txBody>
          <a:bodyPr anchor="ctr">
            <a:normAutofit/>
          </a:bodyPr>
          <a:lstStyle/>
          <a:p>
            <a:r>
              <a:rPr lang="en-US" sz="1700">
                <a:solidFill>
                  <a:schemeClr val="tx1">
                    <a:lumMod val="85000"/>
                    <a:lumOff val="15000"/>
                  </a:schemeClr>
                </a:solidFill>
              </a:rPr>
              <a:t>You get in the car to go to work but it won’t start.  You call a towing service to bring it to your mechanic, who tells you the cost to fix it is $400.</a:t>
            </a:r>
          </a:p>
          <a:p>
            <a:r>
              <a:rPr lang="en-US" sz="1700">
                <a:solidFill>
                  <a:schemeClr val="tx1">
                    <a:lumMod val="85000"/>
                    <a:lumOff val="15000"/>
                  </a:schemeClr>
                </a:solidFill>
              </a:rPr>
              <a:t>You:</a:t>
            </a:r>
          </a:p>
          <a:p>
            <a:pPr lvl="1"/>
            <a:r>
              <a:rPr lang="en-US" sz="1700">
                <a:solidFill>
                  <a:schemeClr val="tx1">
                    <a:lumMod val="85000"/>
                    <a:lumOff val="15000"/>
                  </a:schemeClr>
                </a:solidFill>
              </a:rPr>
              <a:t>A) Pay the $400 in cash/check/debit card from your emergency fund</a:t>
            </a:r>
          </a:p>
          <a:p>
            <a:pPr lvl="1"/>
            <a:r>
              <a:rPr lang="en-US" sz="1700">
                <a:solidFill>
                  <a:schemeClr val="tx1">
                    <a:lumMod val="85000"/>
                    <a:lumOff val="15000"/>
                  </a:schemeClr>
                </a:solidFill>
              </a:rPr>
              <a:t>B) It’s going on the credit card and will be paid in full (plus get rewards points)</a:t>
            </a:r>
          </a:p>
          <a:p>
            <a:pPr lvl="1"/>
            <a:r>
              <a:rPr lang="en-US" sz="1700">
                <a:solidFill>
                  <a:schemeClr val="tx1">
                    <a:lumMod val="85000"/>
                    <a:lumOff val="15000"/>
                  </a:schemeClr>
                </a:solidFill>
              </a:rPr>
              <a:t>C) It’s going on the credit card and will need take a few months to pay off.  In the end it will cost more than $400 thanks to credit card interest</a:t>
            </a:r>
          </a:p>
          <a:p>
            <a:pPr lvl="1"/>
            <a:endParaRPr lang="en-US" sz="170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lvl="1"/>
            <a:r>
              <a:rPr lang="en-US" sz="1700">
                <a:solidFill>
                  <a:schemeClr val="tx1">
                    <a:lumMod val="85000"/>
                    <a:lumOff val="15000"/>
                  </a:schemeClr>
                </a:solidFill>
              </a:rPr>
              <a:t>If “C” sounds more like you, then that’s a sign you are not budgeting/saving.</a:t>
            </a:r>
          </a:p>
        </p:txBody>
      </p:sp>
      <p:sp>
        <p:nvSpPr>
          <p:cNvPr id="16" name="Freeform: Shape 11">
            <a:extLst>
              <a:ext uri="{FF2B5EF4-FFF2-40B4-BE49-F238E27FC236}">
                <a16:creationId xmlns:a16="http://schemas.microsoft.com/office/drawing/2014/main" id="{142DCE2C-2863-46FA-9BE7-24365A24D9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224586" y="5970896"/>
            <a:ext cx="9967416" cy="887104"/>
          </a:xfrm>
          <a:custGeom>
            <a:avLst/>
            <a:gdLst>
              <a:gd name="connsiteX0" fmla="*/ 4686423 w 9517857"/>
              <a:gd name="connsiteY0" fmla="*/ 247919 h 918356"/>
              <a:gd name="connsiteX1" fmla="*/ 4689051 w 9517857"/>
              <a:gd name="connsiteY1" fmla="*/ 250968 h 918356"/>
              <a:gd name="connsiteX2" fmla="*/ 4687244 w 9517857"/>
              <a:gd name="connsiteY2" fmla="*/ 251298 h 918356"/>
              <a:gd name="connsiteX3" fmla="*/ 4685225 w 9517857"/>
              <a:gd name="connsiteY3" fmla="*/ 246530 h 918356"/>
              <a:gd name="connsiteX4" fmla="*/ 4686133 w 9517857"/>
              <a:gd name="connsiteY4" fmla="*/ 246727 h 918356"/>
              <a:gd name="connsiteX5" fmla="*/ 4686423 w 9517857"/>
              <a:gd name="connsiteY5" fmla="*/ 247919 h 918356"/>
              <a:gd name="connsiteX6" fmla="*/ 9517856 w 9517857"/>
              <a:gd name="connsiteY6" fmla="*/ 0 h 918356"/>
              <a:gd name="connsiteX7" fmla="*/ 9517857 w 9517857"/>
              <a:gd name="connsiteY7" fmla="*/ 12 h 918356"/>
              <a:gd name="connsiteX8" fmla="*/ 9517857 w 9517857"/>
              <a:gd name="connsiteY8" fmla="*/ 918356 h 918356"/>
              <a:gd name="connsiteX9" fmla="*/ 14604 w 9517857"/>
              <a:gd name="connsiteY9" fmla="*/ 918356 h 918356"/>
              <a:gd name="connsiteX10" fmla="*/ 12841 w 9517857"/>
              <a:gd name="connsiteY10" fmla="*/ 917763 h 918356"/>
              <a:gd name="connsiteX11" fmla="*/ 93 w 9517857"/>
              <a:gd name="connsiteY11" fmla="*/ 912471 h 918356"/>
              <a:gd name="connsiteX12" fmla="*/ 58674 w 9517857"/>
              <a:gd name="connsiteY12" fmla="*/ 890322 h 918356"/>
              <a:gd name="connsiteX13" fmla="*/ 275005 w 9517857"/>
              <a:gd name="connsiteY13" fmla="*/ 807229 h 918356"/>
              <a:gd name="connsiteX14" fmla="*/ 587824 w 9517857"/>
              <a:gd name="connsiteY14" fmla="*/ 798195 h 918356"/>
              <a:gd name="connsiteX15" fmla="*/ 651826 w 9517857"/>
              <a:gd name="connsiteY15" fmla="*/ 738338 h 918356"/>
              <a:gd name="connsiteX16" fmla="*/ 727985 w 9517857"/>
              <a:gd name="connsiteY16" fmla="*/ 719826 h 918356"/>
              <a:gd name="connsiteX17" fmla="*/ 778982 w 9517857"/>
              <a:gd name="connsiteY17" fmla="*/ 710142 h 918356"/>
              <a:gd name="connsiteX18" fmla="*/ 849944 w 9517857"/>
              <a:gd name="connsiteY18" fmla="*/ 717987 h 918356"/>
              <a:gd name="connsiteX19" fmla="*/ 921659 w 9517857"/>
              <a:gd name="connsiteY19" fmla="*/ 712695 h 918356"/>
              <a:gd name="connsiteX20" fmla="*/ 930946 w 9517857"/>
              <a:gd name="connsiteY20" fmla="*/ 734046 h 918356"/>
              <a:gd name="connsiteX21" fmla="*/ 986250 w 9517857"/>
              <a:gd name="connsiteY21" fmla="*/ 713530 h 918356"/>
              <a:gd name="connsiteX22" fmla="*/ 1013752 w 9517857"/>
              <a:gd name="connsiteY22" fmla="*/ 713361 h 918356"/>
              <a:gd name="connsiteX23" fmla="*/ 1023734 w 9517857"/>
              <a:gd name="connsiteY23" fmla="*/ 718571 h 918356"/>
              <a:gd name="connsiteX24" fmla="*/ 1063207 w 9517857"/>
              <a:gd name="connsiteY24" fmla="*/ 715651 h 918356"/>
              <a:gd name="connsiteX25" fmla="*/ 1081980 w 9517857"/>
              <a:gd name="connsiteY25" fmla="*/ 738455 h 918356"/>
              <a:gd name="connsiteX26" fmla="*/ 1218120 w 9517857"/>
              <a:gd name="connsiteY26" fmla="*/ 713280 h 918356"/>
              <a:gd name="connsiteX27" fmla="*/ 1397459 w 9517857"/>
              <a:gd name="connsiteY27" fmla="*/ 691190 h 918356"/>
              <a:gd name="connsiteX28" fmla="*/ 1580688 w 9517857"/>
              <a:gd name="connsiteY28" fmla="*/ 693697 h 918356"/>
              <a:gd name="connsiteX29" fmla="*/ 1772334 w 9517857"/>
              <a:gd name="connsiteY29" fmla="*/ 710640 h 918356"/>
              <a:gd name="connsiteX30" fmla="*/ 2002561 w 9517857"/>
              <a:gd name="connsiteY30" fmla="*/ 659917 h 918356"/>
              <a:gd name="connsiteX31" fmla="*/ 2135144 w 9517857"/>
              <a:gd name="connsiteY31" fmla="*/ 636501 h 918356"/>
              <a:gd name="connsiteX32" fmla="*/ 2440292 w 9517857"/>
              <a:gd name="connsiteY32" fmla="*/ 593862 h 918356"/>
              <a:gd name="connsiteX33" fmla="*/ 2547829 w 9517857"/>
              <a:gd name="connsiteY33" fmla="*/ 566150 h 918356"/>
              <a:gd name="connsiteX34" fmla="*/ 2658055 w 9517857"/>
              <a:gd name="connsiteY34" fmla="*/ 578727 h 918356"/>
              <a:gd name="connsiteX35" fmla="*/ 2693698 w 9517857"/>
              <a:gd name="connsiteY35" fmla="*/ 560029 h 918356"/>
              <a:gd name="connsiteX36" fmla="*/ 2699673 w 9517857"/>
              <a:gd name="connsiteY36" fmla="*/ 556400 h 918356"/>
              <a:gd name="connsiteX37" fmla="*/ 2727306 w 9517857"/>
              <a:gd name="connsiteY37" fmla="*/ 550698 h 918356"/>
              <a:gd name="connsiteX38" fmla="*/ 2730451 w 9517857"/>
              <a:gd name="connsiteY38" fmla="*/ 538058 h 918356"/>
              <a:gd name="connsiteX39" fmla="*/ 2768713 w 9517857"/>
              <a:gd name="connsiteY39" fmla="*/ 521575 h 918356"/>
              <a:gd name="connsiteX40" fmla="*/ 2820868 w 9517857"/>
              <a:gd name="connsiteY40" fmla="*/ 514160 h 918356"/>
              <a:gd name="connsiteX41" fmla="*/ 3073635 w 9517857"/>
              <a:gd name="connsiteY41" fmla="*/ 491294 h 918356"/>
              <a:gd name="connsiteX42" fmla="*/ 3222071 w 9517857"/>
              <a:gd name="connsiteY42" fmla="*/ 470559 h 918356"/>
              <a:gd name="connsiteX43" fmla="*/ 3274069 w 9517857"/>
              <a:gd name="connsiteY43" fmla="*/ 451605 h 918356"/>
              <a:gd name="connsiteX44" fmla="*/ 3349632 w 9517857"/>
              <a:gd name="connsiteY44" fmla="*/ 432583 h 918356"/>
              <a:gd name="connsiteX45" fmla="*/ 3479593 w 9517857"/>
              <a:gd name="connsiteY45" fmla="*/ 390437 h 918356"/>
              <a:gd name="connsiteX46" fmla="*/ 3660110 w 9517857"/>
              <a:gd name="connsiteY46" fmla="*/ 348726 h 918356"/>
              <a:gd name="connsiteX47" fmla="*/ 3750023 w 9517857"/>
              <a:gd name="connsiteY47" fmla="*/ 370678 h 918356"/>
              <a:gd name="connsiteX48" fmla="*/ 3844133 w 9517857"/>
              <a:gd name="connsiteY48" fmla="*/ 360648 h 918356"/>
              <a:gd name="connsiteX49" fmla="*/ 3913545 w 9517857"/>
              <a:gd name="connsiteY49" fmla="*/ 344235 h 918356"/>
              <a:gd name="connsiteX50" fmla="*/ 4266740 w 9517857"/>
              <a:gd name="connsiteY50" fmla="*/ 361454 h 918356"/>
              <a:gd name="connsiteX51" fmla="*/ 4430770 w 9517857"/>
              <a:gd name="connsiteY51" fmla="*/ 342643 h 918356"/>
              <a:gd name="connsiteX52" fmla="*/ 4512664 w 9517857"/>
              <a:gd name="connsiteY52" fmla="*/ 319948 h 918356"/>
              <a:gd name="connsiteX53" fmla="*/ 4616423 w 9517857"/>
              <a:gd name="connsiteY53" fmla="*/ 290914 h 918356"/>
              <a:gd name="connsiteX54" fmla="*/ 4691675 w 9517857"/>
              <a:gd name="connsiteY54" fmla="*/ 254011 h 918356"/>
              <a:gd name="connsiteX55" fmla="*/ 4689051 w 9517857"/>
              <a:gd name="connsiteY55" fmla="*/ 250968 h 918356"/>
              <a:gd name="connsiteX56" fmla="*/ 4719994 w 9517857"/>
              <a:gd name="connsiteY56" fmla="*/ 245307 h 918356"/>
              <a:gd name="connsiteX57" fmla="*/ 4752894 w 9517857"/>
              <a:gd name="connsiteY57" fmla="*/ 239875 h 918356"/>
              <a:gd name="connsiteX58" fmla="*/ 4769329 w 9517857"/>
              <a:gd name="connsiteY58" fmla="*/ 233585 h 918356"/>
              <a:gd name="connsiteX59" fmla="*/ 4775634 w 9517857"/>
              <a:gd name="connsiteY59" fmla="*/ 234063 h 918356"/>
              <a:gd name="connsiteX60" fmla="*/ 4790452 w 9517857"/>
              <a:gd name="connsiteY60" fmla="*/ 233572 h 918356"/>
              <a:gd name="connsiteX61" fmla="*/ 4789062 w 9517857"/>
              <a:gd name="connsiteY61" fmla="*/ 241924 h 918356"/>
              <a:gd name="connsiteX62" fmla="*/ 4827826 w 9517857"/>
              <a:gd name="connsiteY62" fmla="*/ 246977 h 918356"/>
              <a:gd name="connsiteX63" fmla="*/ 4892569 w 9517857"/>
              <a:gd name="connsiteY63" fmla="*/ 249933 h 918356"/>
              <a:gd name="connsiteX64" fmla="*/ 4896611 w 9517857"/>
              <a:gd name="connsiteY64" fmla="*/ 240448 h 918356"/>
              <a:gd name="connsiteX65" fmla="*/ 4917286 w 9517857"/>
              <a:gd name="connsiteY65" fmla="*/ 243659 h 918356"/>
              <a:gd name="connsiteX66" fmla="*/ 4981173 w 9517857"/>
              <a:gd name="connsiteY66" fmla="*/ 247103 h 918356"/>
              <a:gd name="connsiteX67" fmla="*/ 5060397 w 9517857"/>
              <a:gd name="connsiteY67" fmla="*/ 263688 h 918356"/>
              <a:gd name="connsiteX68" fmla="*/ 5252996 w 9517857"/>
              <a:gd name="connsiteY68" fmla="*/ 270655 h 918356"/>
              <a:gd name="connsiteX69" fmla="*/ 5358056 w 9517857"/>
              <a:gd name="connsiteY69" fmla="*/ 247248 h 918356"/>
              <a:gd name="connsiteX70" fmla="*/ 5426496 w 9517857"/>
              <a:gd name="connsiteY70" fmla="*/ 235142 h 918356"/>
              <a:gd name="connsiteX71" fmla="*/ 5497161 w 9517857"/>
              <a:gd name="connsiteY71" fmla="*/ 228808 h 918356"/>
              <a:gd name="connsiteX72" fmla="*/ 5826043 w 9517857"/>
              <a:gd name="connsiteY72" fmla="*/ 148073 h 918356"/>
              <a:gd name="connsiteX73" fmla="*/ 6013415 w 9517857"/>
              <a:gd name="connsiteY73" fmla="*/ 137316 h 918356"/>
              <a:gd name="connsiteX74" fmla="*/ 6080994 w 9517857"/>
              <a:gd name="connsiteY74" fmla="*/ 142938 h 918356"/>
              <a:gd name="connsiteX75" fmla="*/ 6194152 w 9517857"/>
              <a:gd name="connsiteY75" fmla="*/ 151772 h 918356"/>
              <a:gd name="connsiteX76" fmla="*/ 6281379 w 9517857"/>
              <a:gd name="connsiteY76" fmla="*/ 181626 h 918356"/>
              <a:gd name="connsiteX77" fmla="*/ 6374947 w 9517857"/>
              <a:gd name="connsiteY77" fmla="*/ 179799 h 918356"/>
              <a:gd name="connsiteX78" fmla="*/ 6448518 w 9517857"/>
              <a:gd name="connsiteY78" fmla="*/ 164378 h 918356"/>
              <a:gd name="connsiteX79" fmla="*/ 6544700 w 9517857"/>
              <a:gd name="connsiteY79" fmla="*/ 167161 h 918356"/>
              <a:gd name="connsiteX80" fmla="*/ 6648353 w 9517857"/>
              <a:gd name="connsiteY80" fmla="*/ 172250 h 918356"/>
              <a:gd name="connsiteX81" fmla="*/ 6736227 w 9517857"/>
              <a:gd name="connsiteY81" fmla="*/ 173216 h 918356"/>
              <a:gd name="connsiteX82" fmla="*/ 6977218 w 9517857"/>
              <a:gd name="connsiteY82" fmla="*/ 184289 h 918356"/>
              <a:gd name="connsiteX83" fmla="*/ 7065221 w 9517857"/>
              <a:gd name="connsiteY83" fmla="*/ 227531 h 918356"/>
              <a:gd name="connsiteX84" fmla="*/ 7366876 w 9517857"/>
              <a:gd name="connsiteY84" fmla="*/ 248468 h 918356"/>
              <a:gd name="connsiteX85" fmla="*/ 7565449 w 9517857"/>
              <a:gd name="connsiteY85" fmla="*/ 258950 h 918356"/>
              <a:gd name="connsiteX86" fmla="*/ 7599285 w 9517857"/>
              <a:gd name="connsiteY86" fmla="*/ 266021 h 918356"/>
              <a:gd name="connsiteX87" fmla="*/ 7644411 w 9517857"/>
              <a:gd name="connsiteY87" fmla="*/ 258986 h 918356"/>
              <a:gd name="connsiteX88" fmla="*/ 7825110 w 9517857"/>
              <a:gd name="connsiteY88" fmla="*/ 229109 h 918356"/>
              <a:gd name="connsiteX89" fmla="*/ 7965804 w 9517857"/>
              <a:gd name="connsiteY89" fmla="*/ 190545 h 918356"/>
              <a:gd name="connsiteX90" fmla="*/ 8147401 w 9517857"/>
              <a:gd name="connsiteY90" fmla="*/ 205617 h 918356"/>
              <a:gd name="connsiteX91" fmla="*/ 8256033 w 9517857"/>
              <a:gd name="connsiteY91" fmla="*/ 193713 h 918356"/>
              <a:gd name="connsiteX92" fmla="*/ 8410677 w 9517857"/>
              <a:gd name="connsiteY92" fmla="*/ 172167 h 918356"/>
              <a:gd name="connsiteX93" fmla="*/ 8617841 w 9517857"/>
              <a:gd name="connsiteY93" fmla="*/ 155167 h 918356"/>
              <a:gd name="connsiteX94" fmla="*/ 8715976 w 9517857"/>
              <a:gd name="connsiteY94" fmla="*/ 178374 h 918356"/>
              <a:gd name="connsiteX95" fmla="*/ 8778827 w 9517857"/>
              <a:gd name="connsiteY95" fmla="*/ 172936 h 918356"/>
              <a:gd name="connsiteX96" fmla="*/ 8840778 w 9517857"/>
              <a:gd name="connsiteY96" fmla="*/ 143149 h 918356"/>
              <a:gd name="connsiteX97" fmla="*/ 9010380 w 9517857"/>
              <a:gd name="connsiteY97" fmla="*/ 91891 h 918356"/>
              <a:gd name="connsiteX98" fmla="*/ 9110856 w 9517857"/>
              <a:gd name="connsiteY98" fmla="*/ 70997 h 918356"/>
              <a:gd name="connsiteX99" fmla="*/ 9268817 w 9517857"/>
              <a:gd name="connsiteY99" fmla="*/ 53082 h 918356"/>
              <a:gd name="connsiteX100" fmla="*/ 9316667 w 9517857"/>
              <a:gd name="connsiteY100" fmla="*/ 45047 h 918356"/>
              <a:gd name="connsiteX101" fmla="*/ 9428209 w 9517857"/>
              <a:gd name="connsiteY101" fmla="*/ 29923 h 9183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</a:cxnLst>
            <a:rect l="l" t="t" r="r" b="b"/>
            <a:pathLst>
              <a:path w="9517857" h="918356">
                <a:moveTo>
                  <a:pt x="4686423" y="247919"/>
                </a:moveTo>
                <a:lnTo>
                  <a:pt x="4689051" y="250968"/>
                </a:lnTo>
                <a:lnTo>
                  <a:pt x="4687244" y="251298"/>
                </a:lnTo>
                <a:close/>
                <a:moveTo>
                  <a:pt x="4685225" y="246530"/>
                </a:moveTo>
                <a:cubicBezTo>
                  <a:pt x="4688837" y="243198"/>
                  <a:pt x="4687468" y="244598"/>
                  <a:pt x="4686133" y="246727"/>
                </a:cubicBezTo>
                <a:lnTo>
                  <a:pt x="4686423" y="247919"/>
                </a:lnTo>
                <a:close/>
                <a:moveTo>
                  <a:pt x="9517856" y="0"/>
                </a:moveTo>
                <a:lnTo>
                  <a:pt x="9517857" y="12"/>
                </a:lnTo>
                <a:lnTo>
                  <a:pt x="9517857" y="918356"/>
                </a:lnTo>
                <a:lnTo>
                  <a:pt x="14604" y="918356"/>
                </a:lnTo>
                <a:lnTo>
                  <a:pt x="12841" y="917763"/>
                </a:lnTo>
                <a:cubicBezTo>
                  <a:pt x="4532" y="914864"/>
                  <a:pt x="-773" y="912807"/>
                  <a:pt x="93" y="912471"/>
                </a:cubicBezTo>
                <a:cubicBezTo>
                  <a:pt x="172" y="912298"/>
                  <a:pt x="58594" y="890495"/>
                  <a:pt x="58674" y="890322"/>
                </a:cubicBezTo>
                <a:cubicBezTo>
                  <a:pt x="127436" y="929614"/>
                  <a:pt x="206243" y="828226"/>
                  <a:pt x="275005" y="807229"/>
                </a:cubicBezTo>
                <a:cubicBezTo>
                  <a:pt x="303983" y="806087"/>
                  <a:pt x="504960" y="777375"/>
                  <a:pt x="587824" y="798195"/>
                </a:cubicBezTo>
                <a:cubicBezTo>
                  <a:pt x="598733" y="769348"/>
                  <a:pt x="682904" y="785924"/>
                  <a:pt x="651826" y="738338"/>
                </a:cubicBezTo>
                <a:cubicBezTo>
                  <a:pt x="688440" y="737862"/>
                  <a:pt x="753255" y="750396"/>
                  <a:pt x="727985" y="719826"/>
                </a:cubicBezTo>
                <a:cubicBezTo>
                  <a:pt x="739648" y="718749"/>
                  <a:pt x="775717" y="715087"/>
                  <a:pt x="778982" y="710142"/>
                </a:cubicBezTo>
                <a:cubicBezTo>
                  <a:pt x="779189" y="709407"/>
                  <a:pt x="849736" y="718721"/>
                  <a:pt x="849944" y="717987"/>
                </a:cubicBezTo>
                <a:lnTo>
                  <a:pt x="921659" y="712695"/>
                </a:lnTo>
                <a:lnTo>
                  <a:pt x="930946" y="734046"/>
                </a:lnTo>
                <a:lnTo>
                  <a:pt x="986250" y="713530"/>
                </a:lnTo>
                <a:lnTo>
                  <a:pt x="1013752" y="713361"/>
                </a:lnTo>
                <a:lnTo>
                  <a:pt x="1023734" y="718571"/>
                </a:lnTo>
                <a:cubicBezTo>
                  <a:pt x="1033291" y="721276"/>
                  <a:pt x="1045398" y="721394"/>
                  <a:pt x="1063207" y="715651"/>
                </a:cubicBezTo>
                <a:lnTo>
                  <a:pt x="1081980" y="738455"/>
                </a:lnTo>
                <a:lnTo>
                  <a:pt x="1218120" y="713280"/>
                </a:lnTo>
                <a:cubicBezTo>
                  <a:pt x="1230137" y="716162"/>
                  <a:pt x="1387179" y="685179"/>
                  <a:pt x="1397459" y="691190"/>
                </a:cubicBezTo>
                <a:cubicBezTo>
                  <a:pt x="1490025" y="704984"/>
                  <a:pt x="1465878" y="715604"/>
                  <a:pt x="1580688" y="693697"/>
                </a:cubicBezTo>
                <a:cubicBezTo>
                  <a:pt x="1607067" y="704379"/>
                  <a:pt x="1719477" y="658239"/>
                  <a:pt x="1772334" y="710640"/>
                </a:cubicBezTo>
                <a:cubicBezTo>
                  <a:pt x="1745536" y="644824"/>
                  <a:pt x="1976078" y="716436"/>
                  <a:pt x="2002561" y="659917"/>
                </a:cubicBezTo>
                <a:cubicBezTo>
                  <a:pt x="2045346" y="660357"/>
                  <a:pt x="2166676" y="654391"/>
                  <a:pt x="2135144" y="636501"/>
                </a:cubicBezTo>
                <a:cubicBezTo>
                  <a:pt x="2276591" y="665055"/>
                  <a:pt x="2293173" y="591792"/>
                  <a:pt x="2440292" y="593862"/>
                </a:cubicBezTo>
                <a:cubicBezTo>
                  <a:pt x="2495160" y="534824"/>
                  <a:pt x="2473343" y="585644"/>
                  <a:pt x="2547829" y="566150"/>
                </a:cubicBezTo>
                <a:cubicBezTo>
                  <a:pt x="2545438" y="614169"/>
                  <a:pt x="2632278" y="528280"/>
                  <a:pt x="2658055" y="578727"/>
                </a:cubicBezTo>
                <a:cubicBezTo>
                  <a:pt x="2670795" y="573581"/>
                  <a:pt x="2682322" y="567005"/>
                  <a:pt x="2693698" y="560029"/>
                </a:cubicBezTo>
                <a:lnTo>
                  <a:pt x="2699673" y="556400"/>
                </a:lnTo>
                <a:lnTo>
                  <a:pt x="2727306" y="550698"/>
                </a:lnTo>
                <a:lnTo>
                  <a:pt x="2730451" y="538058"/>
                </a:lnTo>
                <a:lnTo>
                  <a:pt x="2768713" y="521575"/>
                </a:lnTo>
                <a:cubicBezTo>
                  <a:pt x="2783756" y="517104"/>
                  <a:pt x="2800788" y="514291"/>
                  <a:pt x="2820868" y="514160"/>
                </a:cubicBezTo>
                <a:cubicBezTo>
                  <a:pt x="2894791" y="532885"/>
                  <a:pt x="2981506" y="465507"/>
                  <a:pt x="3073635" y="491294"/>
                </a:cubicBezTo>
                <a:cubicBezTo>
                  <a:pt x="3106872" y="496624"/>
                  <a:pt x="3205785" y="487718"/>
                  <a:pt x="3222071" y="470559"/>
                </a:cubicBezTo>
                <a:cubicBezTo>
                  <a:pt x="3242193" y="465514"/>
                  <a:pt x="3267163" y="469136"/>
                  <a:pt x="3274069" y="451605"/>
                </a:cubicBezTo>
                <a:cubicBezTo>
                  <a:pt x="3286659" y="430165"/>
                  <a:pt x="3363648" y="455571"/>
                  <a:pt x="3349632" y="432583"/>
                </a:cubicBezTo>
                <a:cubicBezTo>
                  <a:pt x="3404182" y="449847"/>
                  <a:pt x="3438210" y="404323"/>
                  <a:pt x="3479593" y="390437"/>
                </a:cubicBezTo>
                <a:cubicBezTo>
                  <a:pt x="3523240" y="408403"/>
                  <a:pt x="3567027" y="361554"/>
                  <a:pt x="3660110" y="348726"/>
                </a:cubicBezTo>
                <a:cubicBezTo>
                  <a:pt x="3708299" y="369683"/>
                  <a:pt x="3662447" y="344775"/>
                  <a:pt x="3750023" y="370678"/>
                </a:cubicBezTo>
                <a:cubicBezTo>
                  <a:pt x="3752092" y="367132"/>
                  <a:pt x="3816880" y="365055"/>
                  <a:pt x="3844133" y="360648"/>
                </a:cubicBezTo>
                <a:cubicBezTo>
                  <a:pt x="3871386" y="356240"/>
                  <a:pt x="3882848" y="332490"/>
                  <a:pt x="3913545" y="344235"/>
                </a:cubicBezTo>
                <a:cubicBezTo>
                  <a:pt x="4050255" y="376864"/>
                  <a:pt x="4159924" y="363190"/>
                  <a:pt x="4266740" y="361454"/>
                </a:cubicBezTo>
                <a:cubicBezTo>
                  <a:pt x="4385770" y="354374"/>
                  <a:pt x="4314535" y="340143"/>
                  <a:pt x="4430770" y="342643"/>
                </a:cubicBezTo>
                <a:cubicBezTo>
                  <a:pt x="4439969" y="322594"/>
                  <a:pt x="4478290" y="314645"/>
                  <a:pt x="4512664" y="319948"/>
                </a:cubicBezTo>
                <a:cubicBezTo>
                  <a:pt x="4570011" y="315138"/>
                  <a:pt x="4549085" y="269599"/>
                  <a:pt x="4616423" y="290914"/>
                </a:cubicBezTo>
                <a:cubicBezTo>
                  <a:pt x="4599641" y="270277"/>
                  <a:pt x="4692085" y="269216"/>
                  <a:pt x="4691675" y="254011"/>
                </a:cubicBezTo>
                <a:lnTo>
                  <a:pt x="4689051" y="250968"/>
                </a:lnTo>
                <a:lnTo>
                  <a:pt x="4719994" y="245307"/>
                </a:lnTo>
                <a:cubicBezTo>
                  <a:pt x="4732635" y="242775"/>
                  <a:pt x="4745300" y="240335"/>
                  <a:pt x="4752894" y="239875"/>
                </a:cubicBezTo>
                <a:lnTo>
                  <a:pt x="4769329" y="233585"/>
                </a:lnTo>
                <a:lnTo>
                  <a:pt x="4775634" y="234063"/>
                </a:lnTo>
                <a:lnTo>
                  <a:pt x="4790452" y="233572"/>
                </a:lnTo>
                <a:cubicBezTo>
                  <a:pt x="4789989" y="236356"/>
                  <a:pt x="4789525" y="239141"/>
                  <a:pt x="4789062" y="241924"/>
                </a:cubicBezTo>
                <a:cubicBezTo>
                  <a:pt x="4786342" y="249932"/>
                  <a:pt x="4804560" y="248631"/>
                  <a:pt x="4827826" y="246977"/>
                </a:cubicBezTo>
                <a:cubicBezTo>
                  <a:pt x="4875782" y="239569"/>
                  <a:pt x="4874112" y="283413"/>
                  <a:pt x="4892569" y="249933"/>
                </a:cubicBezTo>
                <a:lnTo>
                  <a:pt x="4896611" y="240448"/>
                </a:lnTo>
                <a:lnTo>
                  <a:pt x="4917286" y="243659"/>
                </a:lnTo>
                <a:cubicBezTo>
                  <a:pt x="4923060" y="243799"/>
                  <a:pt x="4981729" y="240979"/>
                  <a:pt x="4981173" y="247103"/>
                </a:cubicBezTo>
                <a:cubicBezTo>
                  <a:pt x="5024880" y="220690"/>
                  <a:pt x="5014146" y="257963"/>
                  <a:pt x="5060397" y="263688"/>
                </a:cubicBezTo>
                <a:cubicBezTo>
                  <a:pt x="5093356" y="238589"/>
                  <a:pt x="5157892" y="275351"/>
                  <a:pt x="5252996" y="270655"/>
                </a:cubicBezTo>
                <a:cubicBezTo>
                  <a:pt x="5288840" y="241872"/>
                  <a:pt x="5287005" y="287921"/>
                  <a:pt x="5358056" y="247248"/>
                </a:cubicBezTo>
                <a:cubicBezTo>
                  <a:pt x="5361752" y="250257"/>
                  <a:pt x="5403312" y="238215"/>
                  <a:pt x="5426496" y="235142"/>
                </a:cubicBezTo>
                <a:cubicBezTo>
                  <a:pt x="5449679" y="232069"/>
                  <a:pt x="5473549" y="245611"/>
                  <a:pt x="5497161" y="228808"/>
                </a:cubicBezTo>
                <a:cubicBezTo>
                  <a:pt x="5611861" y="172767"/>
                  <a:pt x="5723211" y="165860"/>
                  <a:pt x="5826043" y="148073"/>
                </a:cubicBezTo>
                <a:cubicBezTo>
                  <a:pt x="5943127" y="133166"/>
                  <a:pt x="5872659" y="193078"/>
                  <a:pt x="6013415" y="137316"/>
                </a:cubicBezTo>
                <a:cubicBezTo>
                  <a:pt x="6031924" y="154783"/>
                  <a:pt x="6050745" y="154258"/>
                  <a:pt x="6080994" y="142938"/>
                </a:cubicBezTo>
                <a:cubicBezTo>
                  <a:pt x="6138083" y="137090"/>
                  <a:pt x="6140195" y="184383"/>
                  <a:pt x="6194152" y="151772"/>
                </a:cubicBezTo>
                <a:cubicBezTo>
                  <a:pt x="6187280" y="177783"/>
                  <a:pt x="6304222" y="153410"/>
                  <a:pt x="6281379" y="181626"/>
                </a:cubicBezTo>
                <a:cubicBezTo>
                  <a:pt x="6321899" y="201819"/>
                  <a:pt x="6335111" y="162590"/>
                  <a:pt x="6374947" y="179799"/>
                </a:cubicBezTo>
                <a:cubicBezTo>
                  <a:pt x="6417404" y="181336"/>
                  <a:pt x="6402484" y="169694"/>
                  <a:pt x="6448518" y="164378"/>
                </a:cubicBezTo>
                <a:cubicBezTo>
                  <a:pt x="6504958" y="162488"/>
                  <a:pt x="6493438" y="111203"/>
                  <a:pt x="6544700" y="167161"/>
                </a:cubicBezTo>
                <a:cubicBezTo>
                  <a:pt x="6601507" y="148697"/>
                  <a:pt x="6566269" y="164386"/>
                  <a:pt x="6648353" y="172250"/>
                </a:cubicBezTo>
                <a:cubicBezTo>
                  <a:pt x="6680008" y="155223"/>
                  <a:pt x="6707960" y="160673"/>
                  <a:pt x="6736227" y="173216"/>
                </a:cubicBezTo>
                <a:cubicBezTo>
                  <a:pt x="6813963" y="164284"/>
                  <a:pt x="6888143" y="181296"/>
                  <a:pt x="6977218" y="184289"/>
                </a:cubicBezTo>
                <a:cubicBezTo>
                  <a:pt x="7040424" y="188318"/>
                  <a:pt x="7000278" y="216835"/>
                  <a:pt x="7065221" y="227531"/>
                </a:cubicBezTo>
                <a:cubicBezTo>
                  <a:pt x="7130163" y="238228"/>
                  <a:pt x="7291878" y="238208"/>
                  <a:pt x="7366876" y="248468"/>
                </a:cubicBezTo>
                <a:cubicBezTo>
                  <a:pt x="7491356" y="206752"/>
                  <a:pt x="7367734" y="280166"/>
                  <a:pt x="7565449" y="258950"/>
                </a:cubicBezTo>
                <a:cubicBezTo>
                  <a:pt x="7575959" y="252432"/>
                  <a:pt x="7600854" y="257628"/>
                  <a:pt x="7599285" y="266021"/>
                </a:cubicBezTo>
                <a:cubicBezTo>
                  <a:pt x="7611616" y="262940"/>
                  <a:pt x="7639946" y="245819"/>
                  <a:pt x="7644411" y="258986"/>
                </a:cubicBezTo>
                <a:cubicBezTo>
                  <a:pt x="7708015" y="258012"/>
                  <a:pt x="7770249" y="247724"/>
                  <a:pt x="7825110" y="229109"/>
                </a:cubicBezTo>
                <a:cubicBezTo>
                  <a:pt x="7949762" y="247028"/>
                  <a:pt x="7921956" y="197757"/>
                  <a:pt x="7965804" y="190545"/>
                </a:cubicBezTo>
                <a:cubicBezTo>
                  <a:pt x="8039439" y="213878"/>
                  <a:pt x="8063651" y="191475"/>
                  <a:pt x="8147401" y="205617"/>
                </a:cubicBezTo>
                <a:cubicBezTo>
                  <a:pt x="8166453" y="196610"/>
                  <a:pt x="8225048" y="207099"/>
                  <a:pt x="8256033" y="193713"/>
                </a:cubicBezTo>
                <a:cubicBezTo>
                  <a:pt x="8311388" y="242017"/>
                  <a:pt x="8350376" y="178592"/>
                  <a:pt x="8410677" y="172167"/>
                </a:cubicBezTo>
                <a:cubicBezTo>
                  <a:pt x="8470978" y="165743"/>
                  <a:pt x="8572470" y="206385"/>
                  <a:pt x="8617841" y="155167"/>
                </a:cubicBezTo>
                <a:cubicBezTo>
                  <a:pt x="8646050" y="160448"/>
                  <a:pt x="8664949" y="183631"/>
                  <a:pt x="8715976" y="178374"/>
                </a:cubicBezTo>
                <a:cubicBezTo>
                  <a:pt x="8737194" y="188216"/>
                  <a:pt x="8738009" y="189511"/>
                  <a:pt x="8778827" y="172936"/>
                </a:cubicBezTo>
                <a:cubicBezTo>
                  <a:pt x="8725277" y="146372"/>
                  <a:pt x="8850819" y="175612"/>
                  <a:pt x="8840778" y="143149"/>
                </a:cubicBezTo>
                <a:cubicBezTo>
                  <a:pt x="8903519" y="121096"/>
                  <a:pt x="9021861" y="150359"/>
                  <a:pt x="9010380" y="91891"/>
                </a:cubicBezTo>
                <a:cubicBezTo>
                  <a:pt x="9027103" y="56852"/>
                  <a:pt x="9112524" y="108357"/>
                  <a:pt x="9110856" y="70997"/>
                </a:cubicBezTo>
                <a:cubicBezTo>
                  <a:pt x="9148189" y="94250"/>
                  <a:pt x="9209809" y="53285"/>
                  <a:pt x="9268817" y="53082"/>
                </a:cubicBezTo>
                <a:cubicBezTo>
                  <a:pt x="9279135" y="35997"/>
                  <a:pt x="9292736" y="36520"/>
                  <a:pt x="9316667" y="45047"/>
                </a:cubicBezTo>
                <a:cubicBezTo>
                  <a:pt x="9352186" y="45862"/>
                  <a:pt x="9390008" y="39799"/>
                  <a:pt x="9428209" y="29923"/>
                </a:cubicBezTo>
                <a:close/>
              </a:path>
            </a:pathLst>
          </a:custGeom>
          <a:solidFill>
            <a:srgbClr val="82766A">
              <a:alpha val="1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21114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F60441-82F2-40C6-B650-A9EA9C6D7B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/>
              <a:t>The Stats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B42633D-6C06-4861-A00F-ABE62E3BCFA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/>
              <a:t>Total US consumer debt: $13.86 trillion </a:t>
            </a:r>
          </a:p>
          <a:p>
            <a:r>
              <a:rPr lang="en-US"/>
              <a:t>Average credit card holder has at least four different cards</a:t>
            </a:r>
          </a:p>
          <a:p>
            <a:r>
              <a:rPr lang="en-US"/>
              <a:t>Average credit card debt for Florida:</a:t>
            </a:r>
          </a:p>
          <a:p>
            <a:pPr lvl="1"/>
            <a:r>
              <a:rPr lang="en-US"/>
              <a:t>$8,444 (12-highest in US)</a:t>
            </a:r>
          </a:p>
          <a:p>
            <a:pPr marL="457200" lvl="1" indent="0">
              <a:buNone/>
            </a:pPr>
            <a:endParaRPr lang="en-US"/>
          </a:p>
          <a:p>
            <a:r>
              <a:rPr lang="en-US"/>
              <a:t>78% of US workers live paycheck to paycheck (Forbes.com) </a:t>
            </a:r>
          </a:p>
          <a:p>
            <a:r>
              <a:rPr lang="en-US"/>
              <a:t>40% of Americans don’t have $400 readily available in cash to get them through an emergency </a:t>
            </a:r>
          </a:p>
          <a:p>
            <a:endParaRPr lang="en-US"/>
          </a:p>
          <a:p>
            <a:pPr lvl="1"/>
            <a:endParaRPr lang="en-US"/>
          </a:p>
          <a:p>
            <a:pPr lvl="1"/>
            <a:endParaRPr lang="en-US"/>
          </a:p>
          <a:p>
            <a:pPr lvl="1"/>
            <a:endParaRPr lang="en-US"/>
          </a:p>
          <a:p>
            <a:pPr lvl="1"/>
            <a:endParaRPr lang="en-US"/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302793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07D84B-BD52-4F57-83B3-F6939BA2BB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12897" y="518649"/>
            <a:ext cx="9882278" cy="1067634"/>
          </a:xfrm>
        </p:spPr>
        <p:txBody>
          <a:bodyPr anchor="ctr">
            <a:normAutofit fontScale="90000"/>
          </a:bodyPr>
          <a:lstStyle/>
          <a:p>
            <a:r>
              <a:rPr lang="en-US" sz="3700" dirty="0"/>
              <a:t>Signs of money mismanagement (Garman and </a:t>
            </a:r>
            <a:r>
              <a:rPr lang="en-US" sz="3700" dirty="0" err="1"/>
              <a:t>Forgue</a:t>
            </a:r>
            <a:r>
              <a:rPr lang="en-US" sz="3700" dirty="0"/>
              <a:t>, 2018)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7EA0145D-0E8C-4F0A-A686-24041945723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86478073"/>
              </p:ext>
            </p:extLst>
          </p:nvPr>
        </p:nvGraphicFramePr>
        <p:xfrm>
          <a:off x="629854" y="1860604"/>
          <a:ext cx="10907490" cy="409492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79692519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D54923-77BF-477E-BDC0-02D600F020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6852" y="637762"/>
            <a:ext cx="2190782" cy="5576770"/>
          </a:xfrm>
        </p:spPr>
        <p:txBody>
          <a:bodyPr anchor="t">
            <a:normAutofit/>
          </a:bodyPr>
          <a:lstStyle/>
          <a:p>
            <a:r>
              <a:rPr lang="en-US" sz="3600">
                <a:solidFill>
                  <a:schemeClr val="bg1"/>
                </a:solidFill>
              </a:rPr>
              <a:t>Signs of financial stress (Center for Financial Social Work)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9EB00D3-15B7-4CCE-90FA-20742ABF43D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54732" y="850052"/>
            <a:ext cx="6390623" cy="5326911"/>
          </a:xfrm>
        </p:spPr>
        <p:txBody>
          <a:bodyPr>
            <a:normAutofit/>
          </a:bodyPr>
          <a:lstStyle/>
          <a:p>
            <a:r>
              <a:rPr lang="en-US" sz="1900" dirty="0"/>
              <a:t>Can’t make monthly minimum credit card payments</a:t>
            </a:r>
          </a:p>
          <a:p>
            <a:r>
              <a:rPr lang="en-US" sz="1900" dirty="0"/>
              <a:t>Having more days in the month than money for the month</a:t>
            </a:r>
          </a:p>
          <a:p>
            <a:r>
              <a:rPr lang="en-US" sz="1900" dirty="0"/>
              <a:t>Owing more on your car than it is worth</a:t>
            </a:r>
          </a:p>
          <a:p>
            <a:r>
              <a:rPr lang="en-US" sz="1900" dirty="0"/>
              <a:t>Unable to make rent or mortgage payment</a:t>
            </a:r>
          </a:p>
          <a:p>
            <a:r>
              <a:rPr lang="en-US" sz="1900" dirty="0"/>
              <a:t>Moving more than once a year to reduce rent</a:t>
            </a:r>
          </a:p>
          <a:p>
            <a:r>
              <a:rPr lang="en-US" sz="1900" dirty="0"/>
              <a:t>Canceling a service because you can’t afford it</a:t>
            </a:r>
          </a:p>
          <a:p>
            <a:r>
              <a:rPr lang="en-US" sz="1900" dirty="0"/>
              <a:t>Regularly withdrawing money from ATMs</a:t>
            </a:r>
          </a:p>
          <a:p>
            <a:r>
              <a:rPr lang="en-US" sz="1900" dirty="0"/>
              <a:t>Not participating in an activity you enjoy because you can’t afford it</a:t>
            </a:r>
          </a:p>
          <a:p>
            <a:r>
              <a:rPr lang="en-US" sz="1900" dirty="0"/>
              <a:t>Considering bankruptcy</a:t>
            </a:r>
          </a:p>
          <a:p>
            <a:r>
              <a:rPr lang="en-US" sz="1900" dirty="0"/>
              <a:t>Using a check-cashing store</a:t>
            </a:r>
          </a:p>
          <a:p>
            <a:r>
              <a:rPr lang="en-US" sz="1900" dirty="0"/>
              <a:t>Screening incoming calls to avoid creditors</a:t>
            </a:r>
          </a:p>
          <a:p>
            <a:r>
              <a:rPr lang="en-US" sz="1900" dirty="0"/>
              <a:t>Taking payday loans</a:t>
            </a:r>
          </a:p>
        </p:txBody>
      </p:sp>
    </p:spTree>
    <p:extLst>
      <p:ext uri="{BB962C8B-B14F-4D97-AF65-F5344CB8AC3E}">
        <p14:creationId xmlns:p14="http://schemas.microsoft.com/office/powerpoint/2010/main" val="161250730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E234CF4-802C-4AA1-B540-36C3B838C46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5271697-90F1-4A23-8EF2-0179F2EAFA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1"/>
            <a:ext cx="606972" cy="3233984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D9F5512A-48E1-4C07-B75E-3CCC517B68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3233984"/>
            <a:ext cx="606972" cy="362401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9D800584-727A-48CF-8223-244AD9717C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06967" y="-1"/>
            <a:ext cx="5038344" cy="685799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5D54923-77BF-477E-BDC0-02D600F020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66650" y="1332952"/>
            <a:ext cx="3926898" cy="3921176"/>
          </a:xfrm>
        </p:spPr>
        <p:txBody>
          <a:bodyPr anchor="ctr">
            <a:normAutofit/>
          </a:bodyPr>
          <a:lstStyle/>
          <a:p>
            <a:r>
              <a:rPr lang="en-US" sz="4200"/>
              <a:t>Signs of money mismanagement (Center for Financial Social Work)</a:t>
            </a: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B0CED441-B73B-4907-9AF2-614CEAC6A1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88720" y="73152"/>
            <a:ext cx="1178966" cy="232963"/>
            <a:chOff x="5422392" y="64008"/>
            <a:chExt cx="1178966" cy="232963"/>
          </a:xfrm>
        </p:grpSpPr>
        <p:sp>
          <p:nvSpPr>
            <p:cNvPr id="17" name="Rectangle 64">
              <a:extLst>
                <a:ext uri="{FF2B5EF4-FFF2-40B4-BE49-F238E27FC236}">
                  <a16:creationId xmlns:a16="http://schemas.microsoft.com/office/drawing/2014/main" id="{A03170C9-14E4-4D47-827E-51518FA9CA8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22213" y="6400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Rectangle 66">
              <a:extLst>
                <a:ext uri="{FF2B5EF4-FFF2-40B4-BE49-F238E27FC236}">
                  <a16:creationId xmlns:a16="http://schemas.microsoft.com/office/drawing/2014/main" id="{757EFF12-1826-499E-94C2-AF4400A6640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22213" y="237744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 64">
              <a:extLst>
                <a:ext uri="{FF2B5EF4-FFF2-40B4-BE49-F238E27FC236}">
                  <a16:creationId xmlns:a16="http://schemas.microsoft.com/office/drawing/2014/main" id="{20CC511B-2DB0-4523-82ED-40CCC5C7D04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97258" y="6400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Rectangle 66">
              <a:extLst>
                <a:ext uri="{FF2B5EF4-FFF2-40B4-BE49-F238E27FC236}">
                  <a16:creationId xmlns:a16="http://schemas.microsoft.com/office/drawing/2014/main" id="{6CB93565-67D6-49DD-8D4E-4685AC81A07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97258" y="237744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Rectangle 64">
              <a:extLst>
                <a:ext uri="{FF2B5EF4-FFF2-40B4-BE49-F238E27FC236}">
                  <a16:creationId xmlns:a16="http://schemas.microsoft.com/office/drawing/2014/main" id="{AE9D45A7-FFB3-4E69-A4EC-FAA3489B0E8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672303" y="6400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Rectangle 66">
              <a:extLst>
                <a:ext uri="{FF2B5EF4-FFF2-40B4-BE49-F238E27FC236}">
                  <a16:creationId xmlns:a16="http://schemas.microsoft.com/office/drawing/2014/main" id="{A29467A6-0F59-4991-89B5-35408BD725D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672303" y="237744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Rectangle 64">
              <a:extLst>
                <a:ext uri="{FF2B5EF4-FFF2-40B4-BE49-F238E27FC236}">
                  <a16:creationId xmlns:a16="http://schemas.microsoft.com/office/drawing/2014/main" id="{AA726CA1-9A94-4AF0-B9DD-3572C692A17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547347" y="6400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Rectangle 66">
              <a:extLst>
                <a:ext uri="{FF2B5EF4-FFF2-40B4-BE49-F238E27FC236}">
                  <a16:creationId xmlns:a16="http://schemas.microsoft.com/office/drawing/2014/main" id="{EB03BD70-FD68-460B-A88B-005DAB5BEDD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547347" y="237744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Rectangle 64">
              <a:extLst>
                <a:ext uri="{FF2B5EF4-FFF2-40B4-BE49-F238E27FC236}">
                  <a16:creationId xmlns:a16="http://schemas.microsoft.com/office/drawing/2014/main" id="{C1040543-6AB1-4FE1-8946-59D0E7BB858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422392" y="6400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Rectangle 66">
              <a:extLst>
                <a:ext uri="{FF2B5EF4-FFF2-40B4-BE49-F238E27FC236}">
                  <a16:creationId xmlns:a16="http://schemas.microsoft.com/office/drawing/2014/main" id="{BEEF4851-38D3-48A2-B05D-26977162684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422392" y="237744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Rectangle 64">
              <a:extLst>
                <a:ext uri="{FF2B5EF4-FFF2-40B4-BE49-F238E27FC236}">
                  <a16:creationId xmlns:a16="http://schemas.microsoft.com/office/drawing/2014/main" id="{DEC37F16-C638-42B2-AA09-CA5142D855D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546990" y="6400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Rectangle 66">
              <a:extLst>
                <a:ext uri="{FF2B5EF4-FFF2-40B4-BE49-F238E27FC236}">
                  <a16:creationId xmlns:a16="http://schemas.microsoft.com/office/drawing/2014/main" id="{0AC31779-80E9-4BF3-9703-F63FE809455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546990" y="237744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Rectangle 64">
              <a:extLst>
                <a:ext uri="{FF2B5EF4-FFF2-40B4-BE49-F238E27FC236}">
                  <a16:creationId xmlns:a16="http://schemas.microsoft.com/office/drawing/2014/main" id="{D71CA5FF-D764-4C4E-8854-E5875684FEA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422035" y="6400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Rectangle 66">
              <a:extLst>
                <a:ext uri="{FF2B5EF4-FFF2-40B4-BE49-F238E27FC236}">
                  <a16:creationId xmlns:a16="http://schemas.microsoft.com/office/drawing/2014/main" id="{81A1FA9D-7285-4D42-ADF3-BC14114B27E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422035" y="237744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Rectangle 64">
              <a:extLst>
                <a:ext uri="{FF2B5EF4-FFF2-40B4-BE49-F238E27FC236}">
                  <a16:creationId xmlns:a16="http://schemas.microsoft.com/office/drawing/2014/main" id="{A1E40F6A-5F88-46D9-A510-00D54F0B81C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97080" y="6400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Rectangle 66">
              <a:extLst>
                <a:ext uri="{FF2B5EF4-FFF2-40B4-BE49-F238E27FC236}">
                  <a16:creationId xmlns:a16="http://schemas.microsoft.com/office/drawing/2014/main" id="{938C555D-926A-4092-966E-1BC7E455FF3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97080" y="237744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Rectangle 64">
              <a:extLst>
                <a:ext uri="{FF2B5EF4-FFF2-40B4-BE49-F238E27FC236}">
                  <a16:creationId xmlns:a16="http://schemas.microsoft.com/office/drawing/2014/main" id="{58D049FF-3E13-4E3E-A5BE-CF5253B8E18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72124" y="6400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Rectangle 66">
              <a:extLst>
                <a:ext uri="{FF2B5EF4-FFF2-40B4-BE49-F238E27FC236}">
                  <a16:creationId xmlns:a16="http://schemas.microsoft.com/office/drawing/2014/main" id="{A16547CF-5B03-4E57-B466-A0FDCECADDD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72124" y="237744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Rectangle 64">
              <a:extLst>
                <a:ext uri="{FF2B5EF4-FFF2-40B4-BE49-F238E27FC236}">
                  <a16:creationId xmlns:a16="http://schemas.microsoft.com/office/drawing/2014/main" id="{84C012C4-5959-40D5-8A7B-8542BD4B982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47169" y="6400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Rectangle 66">
              <a:extLst>
                <a:ext uri="{FF2B5EF4-FFF2-40B4-BE49-F238E27FC236}">
                  <a16:creationId xmlns:a16="http://schemas.microsoft.com/office/drawing/2014/main" id="{8C7DF75A-2C0D-4388-A295-397333ADBD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47169" y="237744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9EB00D3-15B7-4CCE-90FA-20742ABF43D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21120" y="499833"/>
            <a:ext cx="5100320" cy="5581226"/>
          </a:xfrm>
        </p:spPr>
        <p:txBody>
          <a:bodyPr anchor="ctr">
            <a:normAutofit/>
          </a:bodyPr>
          <a:lstStyle/>
          <a:p>
            <a:r>
              <a:rPr lang="en-US" sz="1900" dirty="0"/>
              <a:t>Can’t make monthly minimum credit card payments</a:t>
            </a:r>
          </a:p>
          <a:p>
            <a:r>
              <a:rPr lang="en-US" sz="1900" dirty="0"/>
              <a:t>Having more days in the month than money for the month</a:t>
            </a:r>
          </a:p>
          <a:p>
            <a:r>
              <a:rPr lang="en-US" sz="1900" dirty="0"/>
              <a:t>Owing more on your car than it is worth</a:t>
            </a:r>
          </a:p>
          <a:p>
            <a:r>
              <a:rPr lang="en-US" sz="1900" dirty="0"/>
              <a:t>Unable to make rent or mortgage payment</a:t>
            </a:r>
          </a:p>
          <a:p>
            <a:r>
              <a:rPr lang="en-US" sz="1900" dirty="0"/>
              <a:t>Moving more than once a year to reduce rent</a:t>
            </a:r>
          </a:p>
          <a:p>
            <a:r>
              <a:rPr lang="en-US" sz="1900" dirty="0"/>
              <a:t>Canceling a service because you can’t afford it</a:t>
            </a:r>
          </a:p>
          <a:p>
            <a:r>
              <a:rPr lang="en-US" sz="1900" dirty="0"/>
              <a:t>Regularly withdrawing money from ATMs</a:t>
            </a:r>
          </a:p>
          <a:p>
            <a:r>
              <a:rPr lang="en-US" sz="1900" dirty="0"/>
              <a:t>Not participating in an activity you enjoy because you can’t afford it</a:t>
            </a:r>
          </a:p>
          <a:p>
            <a:r>
              <a:rPr lang="en-US" sz="1900" dirty="0"/>
              <a:t>Considering bankruptcy</a:t>
            </a:r>
          </a:p>
          <a:p>
            <a:r>
              <a:rPr lang="en-US" sz="1900" dirty="0"/>
              <a:t>Using a check-cashing store</a:t>
            </a:r>
          </a:p>
          <a:p>
            <a:r>
              <a:rPr lang="en-US" sz="1900" dirty="0"/>
              <a:t>Screening incoming calls to avoid creditors</a:t>
            </a:r>
          </a:p>
          <a:p>
            <a:r>
              <a:rPr lang="en-US" sz="1900" dirty="0"/>
              <a:t>Taking payday loans</a:t>
            </a:r>
          </a:p>
        </p:txBody>
      </p:sp>
    </p:spTree>
    <p:extLst>
      <p:ext uri="{BB962C8B-B14F-4D97-AF65-F5344CB8AC3E}">
        <p14:creationId xmlns:p14="http://schemas.microsoft.com/office/powerpoint/2010/main" val="323893928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1D9A78"/>
      </a:accent1>
      <a:accent2>
        <a:srgbClr val="8BC145"/>
      </a:accent2>
      <a:accent3>
        <a:srgbClr val="36AFCE"/>
      </a:accent3>
      <a:accent4>
        <a:srgbClr val="1D6FA9"/>
      </a:accent4>
      <a:accent5>
        <a:srgbClr val="B74919"/>
      </a:accent5>
      <a:accent6>
        <a:srgbClr val="F19D19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AE6F2518-B084-4896-AF52-66CC2144AA26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1374</TotalTime>
  <Words>2065</Words>
  <Application>Microsoft Office PowerPoint</Application>
  <PresentationFormat>Widescreen</PresentationFormat>
  <Paragraphs>276</Paragraphs>
  <Slides>33</Slides>
  <Notes>1</Notes>
  <HiddenSlides>7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39" baseType="lpstr">
      <vt:lpstr>Arial</vt:lpstr>
      <vt:lpstr>Calibri</vt:lpstr>
      <vt:lpstr>Calibri Light</vt:lpstr>
      <vt:lpstr>Cambria Math</vt:lpstr>
      <vt:lpstr>Gentona Book</vt:lpstr>
      <vt:lpstr>Office Theme</vt:lpstr>
      <vt:lpstr>Budget, Savings, and Credit</vt:lpstr>
      <vt:lpstr>Objectives</vt:lpstr>
      <vt:lpstr>Your relationship with money…</vt:lpstr>
      <vt:lpstr>Ice Breaker: Money memories</vt:lpstr>
      <vt:lpstr>Scenario </vt:lpstr>
      <vt:lpstr>The Stats</vt:lpstr>
      <vt:lpstr>Signs of money mismanagement (Garman and Forgue, 2018)</vt:lpstr>
      <vt:lpstr>Signs of financial stress (Center for Financial Social Work)</vt:lpstr>
      <vt:lpstr>Signs of money mismanagement (Center for Financial Social Work)</vt:lpstr>
      <vt:lpstr>Use of credit (Garman and Forgue, 2018)</vt:lpstr>
      <vt:lpstr>Why budget? </vt:lpstr>
      <vt:lpstr>Budget experience</vt:lpstr>
      <vt:lpstr>Budgeting tools</vt:lpstr>
      <vt:lpstr>Budget and Housing</vt:lpstr>
      <vt:lpstr>PowerPoint Presentation</vt:lpstr>
      <vt:lpstr>Debt-to-income ratio (aka back-end ratio)</vt:lpstr>
      <vt:lpstr>Debt -to-Disposable Income Ratio</vt:lpstr>
      <vt:lpstr>Debt Worksheet </vt:lpstr>
      <vt:lpstr>Emergency Fund</vt:lpstr>
      <vt:lpstr>Liquidity Ratio</vt:lpstr>
      <vt:lpstr>What can you do? </vt:lpstr>
      <vt:lpstr>Power Pay: taking the payment amount of a debt that has been paid off and applying that amount to another debt </vt:lpstr>
      <vt:lpstr>Where to get extra money to make “power payments” ?</vt:lpstr>
      <vt:lpstr>Fixed vs Flexible: Finding Where to Pinch Pennies</vt:lpstr>
      <vt:lpstr>Your budget: crunching numbers</vt:lpstr>
      <vt:lpstr>PowerPoint Presentation</vt:lpstr>
      <vt:lpstr>Five Factors of your Credit Score</vt:lpstr>
      <vt:lpstr>Credit report </vt:lpstr>
      <vt:lpstr>Building/Improving Credit Score</vt:lpstr>
      <vt:lpstr>Feeling overwhelmed?  What to prioritize…</vt:lpstr>
      <vt:lpstr>Survey on Qualtrics</vt:lpstr>
      <vt:lpstr>Thank you  Remember: Financial freedom is not based on how much you make.  It’s based on how much you spend</vt:lpstr>
      <vt:lpstr>Thank you  Remember: Financial freedom is not based on how much you make.  It’s based on how much you spend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Financial Wellness</dc:title>
  <dc:creator>Shari Bresin</dc:creator>
  <cp:lastModifiedBy>Shari Bresin</cp:lastModifiedBy>
  <cp:revision>82</cp:revision>
  <dcterms:created xsi:type="dcterms:W3CDTF">2021-04-23T13:08:18Z</dcterms:created>
  <dcterms:modified xsi:type="dcterms:W3CDTF">2021-05-19T20:09:52Z</dcterms:modified>
</cp:coreProperties>
</file>